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0.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402" r:id="rId2"/>
    <p:sldId id="494" r:id="rId3"/>
    <p:sldId id="495" r:id="rId4"/>
    <p:sldId id="496" r:id="rId5"/>
    <p:sldId id="521" r:id="rId6"/>
    <p:sldId id="522" r:id="rId7"/>
    <p:sldId id="523" r:id="rId8"/>
    <p:sldId id="524" r:id="rId9"/>
    <p:sldId id="548" r:id="rId10"/>
    <p:sldId id="544" r:id="rId11"/>
    <p:sldId id="545" r:id="rId12"/>
    <p:sldId id="546" r:id="rId13"/>
    <p:sldId id="547" r:id="rId14"/>
    <p:sldId id="470" r:id="rId15"/>
    <p:sldId id="525" r:id="rId16"/>
    <p:sldId id="526" r:id="rId17"/>
    <p:sldId id="267" r:id="rId18"/>
    <p:sldId id="478" r:id="rId19"/>
    <p:sldId id="580" r:id="rId20"/>
    <p:sldId id="581" r:id="rId21"/>
    <p:sldId id="569" r:id="rId22"/>
    <p:sldId id="499" r:id="rId23"/>
    <p:sldId id="500" r:id="rId24"/>
    <p:sldId id="582" r:id="rId25"/>
    <p:sldId id="583" r:id="rId26"/>
    <p:sldId id="585" r:id="rId27"/>
    <p:sldId id="586" r:id="rId28"/>
    <p:sldId id="587" r:id="rId29"/>
    <p:sldId id="588" r:id="rId30"/>
    <p:sldId id="589" r:id="rId31"/>
    <p:sldId id="481" r:id="rId32"/>
    <p:sldId id="482" r:id="rId33"/>
    <p:sldId id="485" r:id="rId34"/>
    <p:sldId id="483" r:id="rId35"/>
    <p:sldId id="484" r:id="rId36"/>
    <p:sldId id="590" r:id="rId37"/>
    <p:sldId id="591" r:id="rId38"/>
    <p:sldId id="592" r:id="rId39"/>
    <p:sldId id="486" r:id="rId40"/>
    <p:sldId id="594" r:id="rId41"/>
    <p:sldId id="487" r:id="rId42"/>
    <p:sldId id="533" r:id="rId43"/>
    <p:sldId id="534" r:id="rId44"/>
    <p:sldId id="535" r:id="rId45"/>
    <p:sldId id="536" r:id="rId46"/>
    <p:sldId id="537" r:id="rId47"/>
    <p:sldId id="488" r:id="rId48"/>
    <p:sldId id="578" r:id="rId49"/>
    <p:sldId id="501" r:id="rId50"/>
    <p:sldId id="502" r:id="rId51"/>
    <p:sldId id="511" r:id="rId52"/>
    <p:sldId id="512" r:id="rId53"/>
    <p:sldId id="510" r:id="rId54"/>
    <p:sldId id="579" r:id="rId55"/>
    <p:sldId id="513" r:id="rId56"/>
    <p:sldId id="514" r:id="rId57"/>
    <p:sldId id="515" r:id="rId58"/>
    <p:sldId id="595" r:id="rId59"/>
    <p:sldId id="492" r:id="rId60"/>
    <p:sldId id="505" r:id="rId61"/>
    <p:sldId id="596" r:id="rId62"/>
    <p:sldId id="597" r:id="rId63"/>
    <p:sldId id="491" r:id="rId64"/>
    <p:sldId id="507" r:id="rId65"/>
    <p:sldId id="538" r:id="rId66"/>
    <p:sldId id="539" r:id="rId67"/>
    <p:sldId id="606" r:id="rId68"/>
    <p:sldId id="607" r:id="rId69"/>
    <p:sldId id="608" r:id="rId70"/>
    <p:sldId id="609" r:id="rId71"/>
    <p:sldId id="598" r:id="rId72"/>
    <p:sldId id="464" r:id="rId73"/>
    <p:sldId id="599" r:id="rId74"/>
    <p:sldId id="600" r:id="rId75"/>
    <p:sldId id="610" r:id="rId76"/>
    <p:sldId id="602" r:id="rId77"/>
    <p:sldId id="493" r:id="rId78"/>
    <p:sldId id="516" r:id="rId79"/>
    <p:sldId id="517" r:id="rId80"/>
    <p:sldId id="518" r:id="rId81"/>
    <p:sldId id="519" r:id="rId82"/>
    <p:sldId id="520" r:id="rId83"/>
    <p:sldId id="260" r:id="rId84"/>
    <p:sldId id="551" r:id="rId85"/>
    <p:sldId id="552" r:id="rId86"/>
    <p:sldId id="554" r:id="rId87"/>
    <p:sldId id="555" r:id="rId88"/>
    <p:sldId id="556" r:id="rId89"/>
    <p:sldId id="557" r:id="rId9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21DE"/>
    <a:srgbClr val="D397B8"/>
    <a:srgbClr val="9F4373"/>
    <a:srgbClr val="943A74"/>
    <a:srgbClr val="914062"/>
    <a:srgbClr val="D7FFF9"/>
    <a:srgbClr val="8EFD5D"/>
    <a:srgbClr val="43C1F5"/>
    <a:srgbClr val="F8F504"/>
    <a:srgbClr val="41FB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89320" autoAdjust="0"/>
  </p:normalViewPr>
  <p:slideViewPr>
    <p:cSldViewPr snapToGrid="0">
      <p:cViewPr varScale="1">
        <p:scale>
          <a:sx n="82" d="100"/>
          <a:sy n="82" d="100"/>
        </p:scale>
        <p:origin x="1194" y="6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38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2020/12/15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3278397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slide" Target="../slides/slide42.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slide" Target="../slides/slide43.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 Target="../slides/slide44.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slide" Target="../slides/slide45.xml"/><Relationship Id="rId4"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 Target="../slides/slide8.xml"/><Relationship Id="rId4"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slide" Target="../slides/slide15.xml"/><Relationship Id="rId4"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879E11-C60E-4378-83F2-829BDB197637}" type="slidenum">
              <a:rPr lang="en-US" altLang="zh-CN"/>
              <a:pPr/>
              <a:t>3</a:t>
            </a:fld>
            <a:endParaRPr lang="en-US" altLang="zh-CN"/>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pPr>
              <a:spcBef>
                <a:spcPct val="50000"/>
              </a:spcBef>
            </a:pPr>
            <a:r>
              <a:rPr kumimoji="1" lang="zh-CN" altLang="en-US" b="1">
                <a:solidFill>
                  <a:srgbClr val="FF0000"/>
                </a:solidFill>
              </a:rPr>
              <a:t>鸸鹋（</a:t>
            </a:r>
            <a:r>
              <a:rPr kumimoji="1" lang="en-US" altLang="zh-CN" b="1">
                <a:solidFill>
                  <a:srgbClr val="FF0000"/>
                </a:solidFill>
              </a:rPr>
              <a:t>er  miao)</a:t>
            </a:r>
            <a:r>
              <a:rPr kumimoji="1" lang="zh-CN" altLang="en-US" b="1">
                <a:solidFill>
                  <a:srgbClr val="FF0000"/>
                </a:solidFill>
              </a:rPr>
              <a:t>又名澳洲鸵鸟，在澳大利亚很受欢迎，澳大利亚的国徽上，左边是只袋鼠，而右边就是鸸鹋。 鸸鹋的身高可达</a:t>
            </a:r>
            <a:r>
              <a:rPr kumimoji="1" lang="en-US" altLang="zh-CN" b="1">
                <a:solidFill>
                  <a:srgbClr val="FF0000"/>
                </a:solidFill>
              </a:rPr>
              <a:t>1.8</a:t>
            </a:r>
            <a:r>
              <a:rPr kumimoji="1" lang="zh-CN" altLang="en-US" b="1">
                <a:solidFill>
                  <a:srgbClr val="FF0000"/>
                </a:solidFill>
              </a:rPr>
              <a:t>米</a:t>
            </a:r>
            <a:r>
              <a:rPr kumimoji="1" lang="en-US" altLang="zh-CN" b="1">
                <a:solidFill>
                  <a:srgbClr val="FF0000"/>
                </a:solidFill>
              </a:rPr>
              <a:t>,</a:t>
            </a:r>
            <a:r>
              <a:rPr kumimoji="1" lang="zh-CN" altLang="en-US" b="1">
                <a:solidFill>
                  <a:srgbClr val="FF0000"/>
                </a:solidFill>
              </a:rPr>
              <a:t>重</a:t>
            </a:r>
            <a:r>
              <a:rPr kumimoji="1" lang="en-US" altLang="zh-CN" b="1">
                <a:solidFill>
                  <a:srgbClr val="FF0000"/>
                </a:solidFill>
              </a:rPr>
              <a:t>55</a:t>
            </a:r>
            <a:r>
              <a:rPr kumimoji="1" lang="zh-CN" altLang="en-US" b="1">
                <a:solidFill>
                  <a:srgbClr val="FF0000"/>
                </a:solidFill>
              </a:rPr>
              <a:t>千克左右，是世界上第二大的鸟。</a:t>
            </a:r>
          </a:p>
          <a:p>
            <a:r>
              <a:rPr lang="zh-CN" altLang="en-US"/>
              <a:t>世界第一大鸟：非洲鸵鸟</a:t>
            </a:r>
          </a:p>
        </p:txBody>
      </p:sp>
    </p:spTree>
    <p:extLst>
      <p:ext uri="{BB962C8B-B14F-4D97-AF65-F5344CB8AC3E}">
        <p14:creationId xmlns:p14="http://schemas.microsoft.com/office/powerpoint/2010/main" val="1261976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ChangeArrowheads="1" noTextEdit="1"/>
          </p:cNvSpPr>
          <p:nvPr>
            <p:ph type="sldImg"/>
            <p:custDataLst>
              <p:tags r:id="rId1"/>
            </p:custDataLst>
          </p:nvPr>
        </p:nvSpPr>
        <p:spPr>
          <a:ln cap="flat">
            <a:headEnd type="none" w="med" len="med"/>
            <a:tailEnd type="none" w="med" len="med"/>
          </a:ln>
        </p:spPr>
      </p:sp>
      <p:sp>
        <p:nvSpPr>
          <p:cNvPr id="176131" name="备注占位符 2"/>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p>
            <a:pPr defTabSz="914400"/>
            <a:endParaRPr lang="zh-CN" altLang="en-US">
              <a:latin typeface="Arial" panose="020B0604020202020204" pitchFamily="34" charset="0"/>
              <a:ea typeface="宋体" panose="02010600030101010101" pitchFamily="2" charset="-122"/>
            </a:endParaRPr>
          </a:p>
        </p:txBody>
      </p:sp>
      <p:sp>
        <p:nvSpPr>
          <p:cNvPr id="176132" name="灯片编号占位符 3"/>
          <p:cNvSpPr>
            <a:spLocks noGrp="1" noChangeArrowheads="1"/>
          </p:cNvSpPr>
          <p:nvPr>
            <p:ph type="sldNum" sz="quarter" idx="4"/>
            <p:custDataLst>
              <p:tags r:id="rId3"/>
            </p:custDataLst>
          </p:nvPr>
        </p:nvSpPr>
        <p:spPr/>
        <p:txBody>
          <a:bodyPr/>
          <a:lstStyle/>
          <a:p>
            <a:fld id="{2B5AAD2C-B5E9-48FF-ABC7-0BD3CEA44B0D}" type="slidenum">
              <a:rPr lang="zh-CN" altLang="en-US">
                <a:solidFill>
                  <a:srgbClr val="000000"/>
                </a:solidFill>
                <a:latin typeface="等线" pitchFamily="2" charset="-122"/>
                <a:ea typeface="等线" pitchFamily="2" charset="-122"/>
              </a:rPr>
              <a:pPr/>
              <a:t>42</a:t>
            </a:fld>
            <a:endParaRPr lang="zh-CN" altLang="en-US">
              <a:solidFill>
                <a:srgbClr val="000000"/>
              </a:solidFill>
              <a:latin typeface="等线" pitchFamily="2" charset="-122"/>
              <a:ea typeface="等线" pitchFamily="2" charset="-122"/>
            </a:endParaRPr>
          </a:p>
        </p:txBody>
      </p:sp>
    </p:spTree>
    <p:extLst>
      <p:ext uri="{BB962C8B-B14F-4D97-AF65-F5344CB8AC3E}">
        <p14:creationId xmlns:p14="http://schemas.microsoft.com/office/powerpoint/2010/main" val="265646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ChangeArrowheads="1" noTextEdit="1"/>
          </p:cNvSpPr>
          <p:nvPr>
            <p:ph type="sldImg"/>
            <p:custDataLst>
              <p:tags r:id="rId1"/>
            </p:custDataLst>
          </p:nvPr>
        </p:nvSpPr>
        <p:spPr>
          <a:ln cap="flat">
            <a:headEnd type="none" w="med" len="med"/>
            <a:tailEnd type="none" w="med" len="med"/>
          </a:ln>
        </p:spPr>
      </p:sp>
      <p:sp>
        <p:nvSpPr>
          <p:cNvPr id="177155" name="备注占位符 2"/>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p>
            <a:pPr defTabSz="914400"/>
            <a:endParaRPr lang="zh-CN" altLang="en-US">
              <a:latin typeface="Arial" panose="020B0604020202020204" pitchFamily="34" charset="0"/>
              <a:ea typeface="宋体" panose="02010600030101010101" pitchFamily="2" charset="-122"/>
            </a:endParaRPr>
          </a:p>
        </p:txBody>
      </p:sp>
      <p:sp>
        <p:nvSpPr>
          <p:cNvPr id="177156" name="灯片编号占位符 3"/>
          <p:cNvSpPr>
            <a:spLocks noGrp="1" noChangeArrowheads="1"/>
          </p:cNvSpPr>
          <p:nvPr>
            <p:ph type="sldNum" sz="quarter" idx="4"/>
            <p:custDataLst>
              <p:tags r:id="rId3"/>
            </p:custDataLst>
          </p:nvPr>
        </p:nvSpPr>
        <p:spPr/>
        <p:txBody>
          <a:bodyPr/>
          <a:lstStyle/>
          <a:p>
            <a:fld id="{22614B96-A588-42D6-8D37-9AAC3B6873DF}" type="slidenum">
              <a:rPr lang="zh-CN" altLang="en-US">
                <a:solidFill>
                  <a:srgbClr val="000000"/>
                </a:solidFill>
                <a:latin typeface="等线" pitchFamily="2" charset="-122"/>
                <a:ea typeface="等线" pitchFamily="2" charset="-122"/>
              </a:rPr>
              <a:pPr/>
              <a:t>43</a:t>
            </a:fld>
            <a:endParaRPr lang="zh-CN" altLang="en-US">
              <a:solidFill>
                <a:srgbClr val="000000"/>
              </a:solidFill>
              <a:latin typeface="等线" pitchFamily="2" charset="-122"/>
              <a:ea typeface="等线" pitchFamily="2" charset="-122"/>
            </a:endParaRPr>
          </a:p>
        </p:txBody>
      </p:sp>
    </p:spTree>
    <p:extLst>
      <p:ext uri="{BB962C8B-B14F-4D97-AF65-F5344CB8AC3E}">
        <p14:creationId xmlns:p14="http://schemas.microsoft.com/office/powerpoint/2010/main" val="1161924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ChangeArrowheads="1" noTextEdit="1"/>
          </p:cNvSpPr>
          <p:nvPr>
            <p:ph type="sldImg"/>
            <p:custDataLst>
              <p:tags r:id="rId1"/>
            </p:custDataLst>
          </p:nvPr>
        </p:nvSpPr>
        <p:spPr>
          <a:ln cap="flat">
            <a:headEnd type="none" w="med" len="med"/>
            <a:tailEnd type="none" w="med" len="med"/>
          </a:ln>
        </p:spPr>
      </p:sp>
      <p:sp>
        <p:nvSpPr>
          <p:cNvPr id="178179" name="备注占位符 2"/>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p>
            <a:pPr defTabSz="914400"/>
            <a:endParaRPr lang="zh-CN" altLang="en-US">
              <a:latin typeface="Arial" panose="020B0604020202020204" pitchFamily="34" charset="0"/>
              <a:ea typeface="宋体" panose="02010600030101010101" pitchFamily="2" charset="-122"/>
            </a:endParaRPr>
          </a:p>
        </p:txBody>
      </p:sp>
      <p:sp>
        <p:nvSpPr>
          <p:cNvPr id="178180" name="灯片编号占位符 3"/>
          <p:cNvSpPr>
            <a:spLocks noGrp="1" noChangeArrowheads="1"/>
          </p:cNvSpPr>
          <p:nvPr>
            <p:ph type="sldNum" sz="quarter" idx="4"/>
            <p:custDataLst>
              <p:tags r:id="rId3"/>
            </p:custDataLst>
          </p:nvPr>
        </p:nvSpPr>
        <p:spPr/>
        <p:txBody>
          <a:bodyPr/>
          <a:lstStyle/>
          <a:p>
            <a:fld id="{E6DD6594-60EA-464C-A7D3-E8B9AFE46A7C}" type="slidenum">
              <a:rPr lang="zh-CN" altLang="en-US">
                <a:solidFill>
                  <a:srgbClr val="000000"/>
                </a:solidFill>
                <a:latin typeface="等线" pitchFamily="2" charset="-122"/>
                <a:ea typeface="等线" pitchFamily="2" charset="-122"/>
              </a:rPr>
              <a:pPr/>
              <a:t>44</a:t>
            </a:fld>
            <a:endParaRPr lang="zh-CN" altLang="en-US">
              <a:solidFill>
                <a:srgbClr val="000000"/>
              </a:solidFill>
              <a:latin typeface="等线" pitchFamily="2" charset="-122"/>
              <a:ea typeface="等线" pitchFamily="2" charset="-122"/>
            </a:endParaRPr>
          </a:p>
        </p:txBody>
      </p:sp>
    </p:spTree>
    <p:extLst>
      <p:ext uri="{BB962C8B-B14F-4D97-AF65-F5344CB8AC3E}">
        <p14:creationId xmlns:p14="http://schemas.microsoft.com/office/powerpoint/2010/main" val="4069675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ChangeArrowheads="1" noTextEdit="1"/>
          </p:cNvSpPr>
          <p:nvPr>
            <p:ph type="sldImg"/>
            <p:custDataLst>
              <p:tags r:id="rId1"/>
            </p:custDataLst>
          </p:nvPr>
        </p:nvSpPr>
        <p:spPr>
          <a:ln cap="flat">
            <a:headEnd type="none" w="med" len="med"/>
            <a:tailEnd type="none" w="med" len="med"/>
          </a:ln>
        </p:spPr>
      </p:sp>
      <p:sp>
        <p:nvSpPr>
          <p:cNvPr id="179203" name="备注占位符 2"/>
          <p:cNvSpPr>
            <a:spLocks noGrp="1" noChangeArrowheads="1"/>
          </p:cNvSpPr>
          <p:nvPr>
            <p:ph type="body" idx="1"/>
            <p:custDataLst>
              <p:tags r:id="rId2"/>
            </p:custDataLst>
          </p:nvPr>
        </p:nvSpPr>
        <p:spPr>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p>
            <a:pPr defTabSz="914400"/>
            <a:endParaRPr lang="zh-CN" altLang="en-US">
              <a:latin typeface="Arial" panose="020B0604020202020204" pitchFamily="34" charset="0"/>
              <a:ea typeface="宋体" panose="02010600030101010101" pitchFamily="2" charset="-122"/>
            </a:endParaRPr>
          </a:p>
        </p:txBody>
      </p:sp>
      <p:sp>
        <p:nvSpPr>
          <p:cNvPr id="179204" name="灯片编号占位符 3"/>
          <p:cNvSpPr>
            <a:spLocks noGrp="1" noChangeArrowheads="1"/>
          </p:cNvSpPr>
          <p:nvPr>
            <p:ph type="sldNum" sz="quarter" idx="4"/>
            <p:custDataLst>
              <p:tags r:id="rId3"/>
            </p:custDataLst>
          </p:nvPr>
        </p:nvSpPr>
        <p:spPr/>
        <p:txBody>
          <a:bodyPr/>
          <a:lstStyle/>
          <a:p>
            <a:fld id="{9ED0CF02-5D58-49B2-8E80-405A32C54415}" type="slidenum">
              <a:rPr lang="zh-CN" altLang="en-US">
                <a:solidFill>
                  <a:srgbClr val="000000"/>
                </a:solidFill>
                <a:latin typeface="等线" pitchFamily="2" charset="-122"/>
                <a:ea typeface="等线" pitchFamily="2" charset="-122"/>
              </a:rPr>
              <a:pPr/>
              <a:t>45</a:t>
            </a:fld>
            <a:endParaRPr lang="zh-CN" altLang="en-US">
              <a:solidFill>
                <a:srgbClr val="000000"/>
              </a:solidFill>
              <a:latin typeface="等线" pitchFamily="2" charset="-122"/>
              <a:ea typeface="等线" pitchFamily="2" charset="-122"/>
            </a:endParaRPr>
          </a:p>
        </p:txBody>
      </p:sp>
    </p:spTree>
    <p:extLst>
      <p:ext uri="{BB962C8B-B14F-4D97-AF65-F5344CB8AC3E}">
        <p14:creationId xmlns:p14="http://schemas.microsoft.com/office/powerpoint/2010/main" val="116890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80219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1345BE-146D-4559-B55E-EFDA77C0E5A5}" type="slidenum">
              <a:rPr lang="en-US" altLang="zh-CN"/>
              <a:pPr/>
              <a:t>4</a:t>
            </a:fld>
            <a:endParaRPr lang="en-US" altLang="zh-CN"/>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pPr>
              <a:spcBef>
                <a:spcPct val="50000"/>
              </a:spcBef>
            </a:pPr>
            <a:r>
              <a:rPr kumimoji="1" lang="zh-CN" altLang="en-US" b="1">
                <a:solidFill>
                  <a:srgbClr val="FF0000"/>
                </a:solidFill>
              </a:rPr>
              <a:t>鸭嘴兽 是现在世界上最原始的哺乳动物（单孔目）。它像鸟不是鸟，嘴像鸭子，四条腿健壮有力，走起路来又像爬行动物。它们生活在澳大利亚，就像我国的大熊猫一样珍贵。</a:t>
            </a:r>
          </a:p>
          <a:p>
            <a:endParaRPr lang="en-US" altLang="zh-CN"/>
          </a:p>
        </p:txBody>
      </p:sp>
    </p:spTree>
    <p:extLst>
      <p:ext uri="{BB962C8B-B14F-4D97-AF65-F5344CB8AC3E}">
        <p14:creationId xmlns:p14="http://schemas.microsoft.com/office/powerpoint/2010/main" val="3335849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4"/>
            <p:custDataLst>
              <p:tags r:id="rId1"/>
            </p:custDataLst>
          </p:nvPr>
        </p:nvSpPr>
        <p:spPr/>
        <p:txBody>
          <a:bodyPr/>
          <a:lstStyle/>
          <a:p>
            <a:fld id="{4EAC265A-4C63-48B1-96F0-3F2D318C251E}" type="slidenum">
              <a:rPr lang="en-US" altLang="zh-CN">
                <a:solidFill>
                  <a:srgbClr val="000000"/>
                </a:solidFill>
              </a:rPr>
              <a:pPr/>
              <a:t>8</a:t>
            </a:fld>
            <a:endParaRPr lang="en-US" altLang="zh-CN">
              <a:solidFill>
                <a:srgbClr val="000000"/>
              </a:solidFill>
            </a:endParaRPr>
          </a:p>
        </p:txBody>
      </p:sp>
      <p:sp>
        <p:nvSpPr>
          <p:cNvPr id="161795" name="Rectangle 2"/>
          <p:cNvSpPr>
            <a:spLocks noGrp="1" noRot="1" noChangeAspect="1" noChangeArrowheads="1" noTextEdit="1"/>
          </p:cNvSpPr>
          <p:nvPr>
            <p:ph type="sldImg"/>
            <p:custDataLst>
              <p:tags r:id="rId2"/>
            </p:custDataLst>
          </p:nvPr>
        </p:nvSpPr>
        <p:spPr>
          <a:ln cap="flat">
            <a:headEnd type="none" w="med" len="med"/>
            <a:tailEnd type="none" w="med" len="med"/>
          </a:ln>
        </p:spPr>
      </p:sp>
      <p:sp>
        <p:nvSpPr>
          <p:cNvPr id="161796" name="Rectangle 3"/>
          <p:cNvSpPr>
            <a:spLocks noGrp="1" noChangeArrowheads="1"/>
          </p:cNvSpPr>
          <p:nvPr>
            <p:ph type="body" idx="1"/>
            <p:custDataLst>
              <p:tags r:id="rId3"/>
            </p:custDataLst>
          </p:nvPr>
        </p:nvSpPr>
        <p:spPr>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p>
            <a:pPr defTabSz="914400"/>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1351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901CF3-437E-4FEC-B36A-041BD23B49A3}" type="slidenum">
              <a:rPr lang="en-US" altLang="zh-CN"/>
              <a:pPr/>
              <a:t>10</a:t>
            </a:fld>
            <a:endParaRPr lang="en-US" altLang="zh-CN"/>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r>
              <a:rPr lang="zh-CN" altLang="en-US"/>
              <a:t>我国南沙、东沙、西沙、中沙群岛也是珊瑚岛。</a:t>
            </a:r>
          </a:p>
          <a:p>
            <a:r>
              <a:rPr lang="zh-CN" altLang="en-US"/>
              <a:t>生长在温度高于</a:t>
            </a:r>
            <a:r>
              <a:rPr lang="en-US" altLang="zh-CN"/>
              <a:t>20℃</a:t>
            </a:r>
            <a:r>
              <a:rPr lang="zh-CN" altLang="en-US"/>
              <a:t>的赤道及其附近的热带、亚热带地区，水深</a:t>
            </a:r>
            <a:r>
              <a:rPr lang="en-US" altLang="zh-CN"/>
              <a:t>100-200</a:t>
            </a:r>
            <a:r>
              <a:rPr lang="zh-CN" altLang="en-US"/>
              <a:t>米的平静而清澈的岩礁、平台、斜坡和崖面、凹缝中。主要产于地中海。 </a:t>
            </a:r>
          </a:p>
        </p:txBody>
      </p:sp>
    </p:spTree>
    <p:extLst>
      <p:ext uri="{BB962C8B-B14F-4D97-AF65-F5344CB8AC3E}">
        <p14:creationId xmlns:p14="http://schemas.microsoft.com/office/powerpoint/2010/main" val="425733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218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4"/>
            <p:custDataLst>
              <p:tags r:id="rId1"/>
            </p:custDataLst>
          </p:nvPr>
        </p:nvSpPr>
        <p:spPr/>
        <p:txBody>
          <a:bodyPr/>
          <a:lstStyle/>
          <a:p>
            <a:fld id="{54280EDA-630A-42AB-9CCF-2E942CC2A9C4}" type="slidenum">
              <a:rPr lang="en-US" altLang="zh-CN"/>
              <a:pPr/>
              <a:t>15</a:t>
            </a:fld>
            <a:endParaRPr lang="en-US" altLang="zh-CN"/>
          </a:p>
        </p:txBody>
      </p:sp>
      <p:sp>
        <p:nvSpPr>
          <p:cNvPr id="164867" name="Rectangle 2"/>
          <p:cNvSpPr>
            <a:spLocks noGrp="1" noRot="1" noChangeAspect="1" noChangeArrowheads="1" noTextEdit="1"/>
          </p:cNvSpPr>
          <p:nvPr>
            <p:ph type="sldImg"/>
            <p:custDataLst>
              <p:tags r:id="rId2"/>
            </p:custDataLst>
          </p:nvPr>
        </p:nvSpPr>
        <p:spPr>
          <a:ln cap="flat">
            <a:headEnd type="none" w="med" len="med"/>
            <a:tailEnd type="none" w="med" len="med"/>
          </a:ln>
        </p:spPr>
      </p:sp>
      <p:sp>
        <p:nvSpPr>
          <p:cNvPr id="164868" name="Rectangle 3"/>
          <p:cNvSpPr>
            <a:spLocks noGrp="1" noChangeArrowheads="1"/>
          </p:cNvSpPr>
          <p:nvPr>
            <p:ph type="body" idx="1"/>
            <p:custDataLst>
              <p:tags r:id="rId3"/>
            </p:custDataLst>
          </p:nvPr>
        </p:nvSpPr>
        <p:spPr>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p>
            <a:pPr defTabSz="914400"/>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8064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31</a:t>
            </a:fld>
            <a:endParaRPr lang="zh-CN" altLang="en-US"/>
          </a:p>
        </p:txBody>
      </p:sp>
    </p:spTree>
    <p:extLst>
      <p:ext uri="{BB962C8B-B14F-4D97-AF65-F5344CB8AC3E}">
        <p14:creationId xmlns:p14="http://schemas.microsoft.com/office/powerpoint/2010/main" val="1779955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32</a:t>
            </a:fld>
            <a:endParaRPr lang="zh-CN" altLang="en-US"/>
          </a:p>
        </p:txBody>
      </p:sp>
    </p:spTree>
    <p:extLst>
      <p:ext uri="{BB962C8B-B14F-4D97-AF65-F5344CB8AC3E}">
        <p14:creationId xmlns:p14="http://schemas.microsoft.com/office/powerpoint/2010/main" val="18294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dirty="0" smtClean="0">
                <a:latin typeface="黑体" panose="02010609060101010101" pitchFamily="2" charset="-122"/>
                <a:ea typeface="黑体" panose="02010609060101010101" pitchFamily="2" charset="-122"/>
              </a:rPr>
              <a:t>大部分河流短小，水量较少，雨季暴涨，旱季有时断流，大多不利航行，但所有河流几乎终年不冻。</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39</a:t>
            </a:fld>
            <a:endParaRPr lang="zh-CN" altLang="en-US"/>
          </a:p>
        </p:txBody>
      </p:sp>
    </p:spTree>
    <p:extLst>
      <p:ext uri="{BB962C8B-B14F-4D97-AF65-F5344CB8AC3E}">
        <p14:creationId xmlns:p14="http://schemas.microsoft.com/office/powerpoint/2010/main" val="2422054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7" name="图片占位符 2"/>
          <p:cNvSpPr>
            <a:spLocks noGrp="1"/>
          </p:cNvSpPr>
          <p:nvPr>
            <p:ph type="pic" sz="quarter" idx="11"/>
          </p:nvPr>
        </p:nvSpPr>
        <p:spPr>
          <a:xfrm>
            <a:off x="611560" y="1304757"/>
            <a:ext cx="4391025" cy="4800600"/>
          </a:xfrm>
        </p:spPr>
        <p:txBody>
          <a:bodyPr/>
          <a:lstStyle>
            <a:defPPr/>
          </a:lstStyle>
          <a:p>
            <a:endParaRPr lang="zh-CN" altLang="en-US"/>
          </a:p>
        </p:txBody>
      </p:sp>
      <p:sp>
        <p:nvSpPr>
          <p:cNvPr id="8" name="图片占位符 7"/>
          <p:cNvSpPr>
            <a:spLocks noGrp="1"/>
          </p:cNvSpPr>
          <p:nvPr>
            <p:ph type="pic" sz="quarter" idx="10"/>
          </p:nvPr>
        </p:nvSpPr>
        <p:spPr>
          <a:xfrm>
            <a:off x="1534128" y="2756925"/>
            <a:ext cx="1296144" cy="1728192"/>
          </a:xfrm>
          <a:custGeom>
            <a:avLst/>
            <a:gdLst>
              <a:gd name="connsiteX0" fmla="*/ 648072 w 1296144"/>
              <a:gd name="connsiteY0" fmla="*/ 0 h 1296144"/>
              <a:gd name="connsiteX1" fmla="*/ 1296144 w 1296144"/>
              <a:gd name="connsiteY1" fmla="*/ 648072 h 1296144"/>
              <a:gd name="connsiteX2" fmla="*/ 648072 w 1296144"/>
              <a:gd name="connsiteY2" fmla="*/ 1296144 h 1296144"/>
              <a:gd name="connsiteX3" fmla="*/ 0 w 1296144"/>
              <a:gd name="connsiteY3" fmla="*/ 648072 h 1296144"/>
              <a:gd name="connsiteX4" fmla="*/ 648072 w 1296144"/>
              <a:gd name="connsiteY4" fmla="*/ 0 h 129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144" h="1296144">
                <a:moveTo>
                  <a:pt x="648072" y="0"/>
                </a:moveTo>
                <a:cubicBezTo>
                  <a:pt x="1005992" y="0"/>
                  <a:pt x="1296144" y="290152"/>
                  <a:pt x="1296144" y="648072"/>
                </a:cubicBezTo>
                <a:cubicBezTo>
                  <a:pt x="1296144" y="1005992"/>
                  <a:pt x="1005992" y="1296144"/>
                  <a:pt x="648072" y="1296144"/>
                </a:cubicBezTo>
                <a:cubicBezTo>
                  <a:pt x="290152" y="1296144"/>
                  <a:pt x="0" y="1005992"/>
                  <a:pt x="0" y="648072"/>
                </a:cubicBezTo>
                <a:cubicBezTo>
                  <a:pt x="0" y="290152"/>
                  <a:pt x="290152" y="0"/>
                  <a:pt x="648072" y="0"/>
                </a:cubicBezTo>
                <a:close/>
              </a:path>
            </a:pathLst>
          </a:custGeom>
          <a:solidFill>
            <a:schemeClr val="tx1"/>
          </a:solidFill>
          <a:ln w="28575">
            <a:solidFill>
              <a:schemeClr val="bg1"/>
            </a:solidFill>
          </a:ln>
        </p:spPr>
        <p:txBody>
          <a:bodyPr wrap="square">
            <a:noAutofit/>
          </a:bodyPr>
          <a:lstStyle>
            <a:defPPr/>
          </a:lstStyle>
          <a:p>
            <a:endParaRPr lang="zh-CN" altLang="en-US"/>
          </a:p>
        </p:txBody>
      </p:sp>
    </p:spTree>
    <p:extLst>
      <p:ext uri="{BB962C8B-B14F-4D97-AF65-F5344CB8AC3E}">
        <p14:creationId xmlns:p14="http://schemas.microsoft.com/office/powerpoint/2010/main" val="62286002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7" name="图片占位符 2"/>
          <p:cNvSpPr>
            <a:spLocks noGrp="1"/>
          </p:cNvSpPr>
          <p:nvPr>
            <p:ph type="pic" sz="quarter" idx="11"/>
          </p:nvPr>
        </p:nvSpPr>
        <p:spPr>
          <a:xfrm>
            <a:off x="611560" y="1304757"/>
            <a:ext cx="4391025" cy="4800600"/>
          </a:xfrm>
        </p:spPr>
        <p:txBody>
          <a:bodyPr/>
          <a:lstStyle>
            <a:defPPr/>
          </a:lstStyle>
          <a:p>
            <a:endParaRPr lang="zh-CN" altLang="en-US"/>
          </a:p>
        </p:txBody>
      </p:sp>
      <p:sp>
        <p:nvSpPr>
          <p:cNvPr id="8" name="图片占位符 7"/>
          <p:cNvSpPr>
            <a:spLocks noGrp="1"/>
          </p:cNvSpPr>
          <p:nvPr>
            <p:ph type="pic" sz="quarter" idx="10"/>
          </p:nvPr>
        </p:nvSpPr>
        <p:spPr>
          <a:xfrm>
            <a:off x="1534128" y="2756925"/>
            <a:ext cx="1296144" cy="1728192"/>
          </a:xfrm>
          <a:custGeom>
            <a:avLst/>
            <a:gdLst>
              <a:gd name="connsiteX0" fmla="*/ 648072 w 1296144"/>
              <a:gd name="connsiteY0" fmla="*/ 0 h 1296144"/>
              <a:gd name="connsiteX1" fmla="*/ 1296144 w 1296144"/>
              <a:gd name="connsiteY1" fmla="*/ 648072 h 1296144"/>
              <a:gd name="connsiteX2" fmla="*/ 648072 w 1296144"/>
              <a:gd name="connsiteY2" fmla="*/ 1296144 h 1296144"/>
              <a:gd name="connsiteX3" fmla="*/ 0 w 1296144"/>
              <a:gd name="connsiteY3" fmla="*/ 648072 h 1296144"/>
              <a:gd name="connsiteX4" fmla="*/ 648072 w 1296144"/>
              <a:gd name="connsiteY4" fmla="*/ 0 h 129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144" h="1296144">
                <a:moveTo>
                  <a:pt x="648072" y="0"/>
                </a:moveTo>
                <a:cubicBezTo>
                  <a:pt x="1005992" y="0"/>
                  <a:pt x="1296144" y="290152"/>
                  <a:pt x="1296144" y="648072"/>
                </a:cubicBezTo>
                <a:cubicBezTo>
                  <a:pt x="1296144" y="1005992"/>
                  <a:pt x="1005992" y="1296144"/>
                  <a:pt x="648072" y="1296144"/>
                </a:cubicBezTo>
                <a:cubicBezTo>
                  <a:pt x="290152" y="1296144"/>
                  <a:pt x="0" y="1005992"/>
                  <a:pt x="0" y="648072"/>
                </a:cubicBezTo>
                <a:cubicBezTo>
                  <a:pt x="0" y="290152"/>
                  <a:pt x="290152" y="0"/>
                  <a:pt x="648072" y="0"/>
                </a:cubicBezTo>
                <a:close/>
              </a:path>
            </a:pathLst>
          </a:custGeom>
          <a:solidFill>
            <a:schemeClr val="tx1"/>
          </a:solidFill>
          <a:ln w="28575">
            <a:solidFill>
              <a:schemeClr val="bg1"/>
            </a:solidFill>
          </a:ln>
        </p:spPr>
        <p:txBody>
          <a:bodyPr wrap="square">
            <a:noAutofit/>
          </a:bodyPr>
          <a:lstStyle>
            <a:defPPr/>
          </a:lstStyle>
          <a:p>
            <a:endParaRPr lang="zh-CN" altLang="en-US"/>
          </a:p>
        </p:txBody>
      </p:sp>
    </p:spTree>
    <p:extLst>
      <p:ext uri="{BB962C8B-B14F-4D97-AF65-F5344CB8AC3E}">
        <p14:creationId xmlns:p14="http://schemas.microsoft.com/office/powerpoint/2010/main" val="164620492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7" name="图片占位符 2"/>
          <p:cNvSpPr>
            <a:spLocks noGrp="1"/>
          </p:cNvSpPr>
          <p:nvPr>
            <p:ph type="pic" sz="quarter" idx="11"/>
          </p:nvPr>
        </p:nvSpPr>
        <p:spPr>
          <a:xfrm>
            <a:off x="611560" y="1304757"/>
            <a:ext cx="4391025" cy="4800600"/>
          </a:xfrm>
        </p:spPr>
        <p:txBody>
          <a:bodyPr/>
          <a:lstStyle>
            <a:defPPr/>
          </a:lstStyle>
          <a:p>
            <a:endParaRPr lang="zh-CN" altLang="en-US"/>
          </a:p>
        </p:txBody>
      </p:sp>
      <p:sp>
        <p:nvSpPr>
          <p:cNvPr id="8" name="图片占位符 7"/>
          <p:cNvSpPr>
            <a:spLocks noGrp="1"/>
          </p:cNvSpPr>
          <p:nvPr>
            <p:ph type="pic" sz="quarter" idx="10"/>
          </p:nvPr>
        </p:nvSpPr>
        <p:spPr>
          <a:xfrm>
            <a:off x="1534128" y="2756925"/>
            <a:ext cx="1296144" cy="1728192"/>
          </a:xfrm>
          <a:custGeom>
            <a:avLst/>
            <a:gdLst>
              <a:gd name="connsiteX0" fmla="*/ 648072 w 1296144"/>
              <a:gd name="connsiteY0" fmla="*/ 0 h 1296144"/>
              <a:gd name="connsiteX1" fmla="*/ 1296144 w 1296144"/>
              <a:gd name="connsiteY1" fmla="*/ 648072 h 1296144"/>
              <a:gd name="connsiteX2" fmla="*/ 648072 w 1296144"/>
              <a:gd name="connsiteY2" fmla="*/ 1296144 h 1296144"/>
              <a:gd name="connsiteX3" fmla="*/ 0 w 1296144"/>
              <a:gd name="connsiteY3" fmla="*/ 648072 h 1296144"/>
              <a:gd name="connsiteX4" fmla="*/ 648072 w 1296144"/>
              <a:gd name="connsiteY4" fmla="*/ 0 h 129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144" h="1296144">
                <a:moveTo>
                  <a:pt x="648072" y="0"/>
                </a:moveTo>
                <a:cubicBezTo>
                  <a:pt x="1005992" y="0"/>
                  <a:pt x="1296144" y="290152"/>
                  <a:pt x="1296144" y="648072"/>
                </a:cubicBezTo>
                <a:cubicBezTo>
                  <a:pt x="1296144" y="1005992"/>
                  <a:pt x="1005992" y="1296144"/>
                  <a:pt x="648072" y="1296144"/>
                </a:cubicBezTo>
                <a:cubicBezTo>
                  <a:pt x="290152" y="1296144"/>
                  <a:pt x="0" y="1005992"/>
                  <a:pt x="0" y="648072"/>
                </a:cubicBezTo>
                <a:cubicBezTo>
                  <a:pt x="0" y="290152"/>
                  <a:pt x="290152" y="0"/>
                  <a:pt x="648072" y="0"/>
                </a:cubicBezTo>
                <a:close/>
              </a:path>
            </a:pathLst>
          </a:custGeom>
          <a:solidFill>
            <a:schemeClr val="tx1"/>
          </a:solidFill>
          <a:ln w="28575">
            <a:solidFill>
              <a:schemeClr val="bg1"/>
            </a:solidFill>
          </a:ln>
        </p:spPr>
        <p:txBody>
          <a:bodyPr wrap="square">
            <a:noAutofit/>
          </a:bodyPr>
          <a:lstStyle>
            <a:defPPr/>
          </a:lstStyle>
          <a:p>
            <a:endParaRPr lang="zh-CN" altLang="en-US"/>
          </a:p>
        </p:txBody>
      </p:sp>
    </p:spTree>
    <p:extLst>
      <p:ext uri="{BB962C8B-B14F-4D97-AF65-F5344CB8AC3E}">
        <p14:creationId xmlns:p14="http://schemas.microsoft.com/office/powerpoint/2010/main" val="205921803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7" name="图片占位符 2"/>
          <p:cNvSpPr>
            <a:spLocks noGrp="1"/>
          </p:cNvSpPr>
          <p:nvPr>
            <p:ph type="pic" sz="quarter" idx="11"/>
          </p:nvPr>
        </p:nvSpPr>
        <p:spPr>
          <a:xfrm>
            <a:off x="611560" y="1304757"/>
            <a:ext cx="4391025" cy="4800600"/>
          </a:xfrm>
        </p:spPr>
        <p:txBody>
          <a:bodyPr/>
          <a:lstStyle>
            <a:defPPr/>
          </a:lstStyle>
          <a:p>
            <a:endParaRPr lang="zh-CN" altLang="en-US"/>
          </a:p>
        </p:txBody>
      </p:sp>
      <p:sp>
        <p:nvSpPr>
          <p:cNvPr id="8" name="图片占位符 7"/>
          <p:cNvSpPr>
            <a:spLocks noGrp="1"/>
          </p:cNvSpPr>
          <p:nvPr>
            <p:ph type="pic" sz="quarter" idx="10"/>
          </p:nvPr>
        </p:nvSpPr>
        <p:spPr>
          <a:xfrm>
            <a:off x="1534128" y="2756925"/>
            <a:ext cx="1296144" cy="1728192"/>
          </a:xfrm>
          <a:custGeom>
            <a:avLst/>
            <a:gdLst>
              <a:gd name="connsiteX0" fmla="*/ 648072 w 1296144"/>
              <a:gd name="connsiteY0" fmla="*/ 0 h 1296144"/>
              <a:gd name="connsiteX1" fmla="*/ 1296144 w 1296144"/>
              <a:gd name="connsiteY1" fmla="*/ 648072 h 1296144"/>
              <a:gd name="connsiteX2" fmla="*/ 648072 w 1296144"/>
              <a:gd name="connsiteY2" fmla="*/ 1296144 h 1296144"/>
              <a:gd name="connsiteX3" fmla="*/ 0 w 1296144"/>
              <a:gd name="connsiteY3" fmla="*/ 648072 h 1296144"/>
              <a:gd name="connsiteX4" fmla="*/ 648072 w 1296144"/>
              <a:gd name="connsiteY4" fmla="*/ 0 h 129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144" h="1296144">
                <a:moveTo>
                  <a:pt x="648072" y="0"/>
                </a:moveTo>
                <a:cubicBezTo>
                  <a:pt x="1005992" y="0"/>
                  <a:pt x="1296144" y="290152"/>
                  <a:pt x="1296144" y="648072"/>
                </a:cubicBezTo>
                <a:cubicBezTo>
                  <a:pt x="1296144" y="1005992"/>
                  <a:pt x="1005992" y="1296144"/>
                  <a:pt x="648072" y="1296144"/>
                </a:cubicBezTo>
                <a:cubicBezTo>
                  <a:pt x="290152" y="1296144"/>
                  <a:pt x="0" y="1005992"/>
                  <a:pt x="0" y="648072"/>
                </a:cubicBezTo>
                <a:cubicBezTo>
                  <a:pt x="0" y="290152"/>
                  <a:pt x="290152" y="0"/>
                  <a:pt x="648072" y="0"/>
                </a:cubicBezTo>
                <a:close/>
              </a:path>
            </a:pathLst>
          </a:custGeom>
          <a:solidFill>
            <a:schemeClr val="tx1"/>
          </a:solidFill>
          <a:ln w="28575">
            <a:solidFill>
              <a:schemeClr val="bg1"/>
            </a:solidFill>
          </a:ln>
        </p:spPr>
        <p:txBody>
          <a:bodyPr wrap="square">
            <a:noAutofit/>
          </a:bodyPr>
          <a:lstStyle>
            <a:defPPr/>
          </a:lstStyle>
          <a:p>
            <a:endParaRPr lang="zh-CN" altLang="en-US"/>
          </a:p>
        </p:txBody>
      </p:sp>
    </p:spTree>
    <p:extLst>
      <p:ext uri="{BB962C8B-B14F-4D97-AF65-F5344CB8AC3E}">
        <p14:creationId xmlns:p14="http://schemas.microsoft.com/office/powerpoint/2010/main" val="39215828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6"/>
          <p:cNvSpPr/>
          <p:nvPr>
            <p:custDataLst>
              <p:tags r:id="rId1"/>
            </p:custDataLst>
          </p:nvPr>
        </p:nvSpPr>
        <p:spPr>
          <a:xfrm>
            <a:off x="0" y="555625"/>
            <a:ext cx="9144000" cy="431800"/>
          </a:xfrm>
          <a:prstGeom prst="rect">
            <a:avLst/>
          </a:prstGeom>
          <a:solidFill>
            <a:srgbClr val="B3D564"/>
          </a:solidFill>
          <a:ln w="12700" cap="flat" cmpd="sng" algn="ctr">
            <a:noFill/>
            <a:prstDash val="solid"/>
            <a:miter lim="800000"/>
            <a:headEnd type="none" w="med" len="med"/>
            <a:tailEnd type="none" w="med" len="med"/>
          </a:ln>
        </p:spPr>
        <p:txBody>
          <a:bodyPr lIns="68580" tIns="34290" rIns="68580" bIns="34290"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defTabSz="685800" eaLnBrk="0" hangingPunct="0">
              <a:defRPr>
                <a:solidFill>
                  <a:schemeClr val="tx1"/>
                </a:solidFill>
                <a:latin typeface="Arial" panose="020B0604020202020204" pitchFamily="34" charset="0"/>
                <a:ea typeface="宋体" panose="02010600030101010101" pitchFamily="2" charset="-122"/>
              </a:defRPr>
            </a:lvl2pPr>
            <a:lvl3pPr defTabSz="685800" eaLnBrk="0" hangingPunct="0">
              <a:defRPr>
                <a:solidFill>
                  <a:schemeClr val="tx1"/>
                </a:solidFill>
                <a:latin typeface="Arial" panose="020B0604020202020204" pitchFamily="34" charset="0"/>
                <a:ea typeface="宋体" panose="02010600030101010101" pitchFamily="2" charset="-122"/>
              </a:defRPr>
            </a:lvl3pPr>
            <a:lvl4pPr defTabSz="685800" eaLnBrk="0" hangingPunct="0">
              <a:defRPr>
                <a:solidFill>
                  <a:schemeClr val="tx1"/>
                </a:solidFill>
                <a:latin typeface="Arial" panose="020B0604020202020204" pitchFamily="34" charset="0"/>
                <a:ea typeface="宋体" panose="02010600030101010101" pitchFamily="2" charset="-122"/>
              </a:defRPr>
            </a:lvl4pPr>
            <a:lvl5pPr defTabSz="685800" eaLnBrk="0" hangingPunct="0">
              <a:defRPr>
                <a:solidFill>
                  <a:schemeClr val="tx1"/>
                </a:solidFill>
                <a:latin typeface="Arial" panose="020B0604020202020204" pitchFamily="34" charset="0"/>
                <a:ea typeface="宋体" panose="02010600030101010101" pitchFamily="2" charset="-122"/>
              </a:defRPr>
            </a:lvl5pPr>
            <a:lvl6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a:endParaRPr lang="zh-CN" altLang="en-US" sz="1300">
              <a:solidFill>
                <a:srgbClr val="FFFFFF"/>
              </a:solidFill>
              <a:latin typeface="Calibri" panose="020F0502020204030204" pitchFamily="34" charset="0"/>
              <a:ea typeface="微软雅黑" panose="020B0503020204020204" pitchFamily="34" charset="-122"/>
            </a:endParaRPr>
          </a:p>
        </p:txBody>
      </p:sp>
      <p:sp>
        <p:nvSpPr>
          <p:cNvPr id="3" name="矩形 7"/>
          <p:cNvSpPr/>
          <p:nvPr>
            <p:custDataLst>
              <p:tags r:id="rId2"/>
            </p:custDataLst>
          </p:nvPr>
        </p:nvSpPr>
        <p:spPr>
          <a:xfrm>
            <a:off x="0" y="6786563"/>
            <a:ext cx="9144000" cy="71437"/>
          </a:xfrm>
          <a:prstGeom prst="rect">
            <a:avLst/>
          </a:prstGeom>
          <a:solidFill>
            <a:srgbClr val="2F2F2F"/>
          </a:solidFill>
          <a:ln w="12700" cap="flat" cmpd="sng" algn="ctr">
            <a:noFill/>
            <a:prstDash val="solid"/>
            <a:miter lim="800000"/>
            <a:headEnd type="none" w="med" len="med"/>
            <a:tailEnd type="none" w="med" len="med"/>
          </a:ln>
        </p:spPr>
        <p:txBody>
          <a:bodyPr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defTabSz="685800" eaLnBrk="0" hangingPunct="0">
              <a:defRPr>
                <a:solidFill>
                  <a:schemeClr val="tx1"/>
                </a:solidFill>
                <a:latin typeface="Arial" panose="020B0604020202020204" pitchFamily="34" charset="0"/>
                <a:ea typeface="宋体" panose="02010600030101010101" pitchFamily="2" charset="-122"/>
              </a:defRPr>
            </a:lvl2pPr>
            <a:lvl3pPr defTabSz="685800" eaLnBrk="0" hangingPunct="0">
              <a:defRPr>
                <a:solidFill>
                  <a:schemeClr val="tx1"/>
                </a:solidFill>
                <a:latin typeface="Arial" panose="020B0604020202020204" pitchFamily="34" charset="0"/>
                <a:ea typeface="宋体" panose="02010600030101010101" pitchFamily="2" charset="-122"/>
              </a:defRPr>
            </a:lvl3pPr>
            <a:lvl4pPr defTabSz="685800" eaLnBrk="0" hangingPunct="0">
              <a:defRPr>
                <a:solidFill>
                  <a:schemeClr val="tx1"/>
                </a:solidFill>
                <a:latin typeface="Arial" panose="020B0604020202020204" pitchFamily="34" charset="0"/>
                <a:ea typeface="宋体" panose="02010600030101010101" pitchFamily="2" charset="-122"/>
              </a:defRPr>
            </a:lvl4pPr>
            <a:lvl5pPr defTabSz="685800" eaLnBrk="0" hangingPunct="0">
              <a:defRPr>
                <a:solidFill>
                  <a:schemeClr val="tx1"/>
                </a:solidFill>
                <a:latin typeface="Arial" panose="020B0604020202020204" pitchFamily="34" charset="0"/>
                <a:ea typeface="宋体" panose="02010600030101010101" pitchFamily="2" charset="-122"/>
              </a:defRPr>
            </a:lvl5pPr>
            <a:lvl6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a:endParaRPr lang="zh-CN" altLang="en-US" sz="1300">
              <a:solidFill>
                <a:srgbClr val="FFFFFF"/>
              </a:solidFill>
              <a:latin typeface="Calibri" panose="020F0502020204030204" pitchFamily="34" charset="0"/>
              <a:ea typeface="微软雅黑" panose="020B0503020204020204" pitchFamily="34" charset="-122"/>
            </a:endParaRPr>
          </a:p>
        </p:txBody>
      </p:sp>
      <p:sp>
        <p:nvSpPr>
          <p:cNvPr id="4" name="矩形 8"/>
          <p:cNvSpPr/>
          <p:nvPr>
            <p:custDataLst>
              <p:tags r:id="rId3"/>
            </p:custDataLst>
          </p:nvPr>
        </p:nvSpPr>
        <p:spPr>
          <a:xfrm>
            <a:off x="6443663" y="6786563"/>
            <a:ext cx="2700337" cy="71437"/>
          </a:xfrm>
          <a:prstGeom prst="rect">
            <a:avLst/>
          </a:prstGeom>
          <a:solidFill>
            <a:srgbClr val="B3D564"/>
          </a:solidFill>
          <a:ln w="12700" cap="flat" cmpd="sng" algn="ctr">
            <a:noFill/>
            <a:prstDash val="solid"/>
            <a:miter lim="800000"/>
            <a:headEnd type="none" w="med" len="med"/>
            <a:tailEnd type="none" w="med" len="med"/>
          </a:ln>
        </p:spPr>
        <p:txBody>
          <a:bodyPr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defTabSz="685800" eaLnBrk="0" hangingPunct="0">
              <a:defRPr>
                <a:solidFill>
                  <a:schemeClr val="tx1"/>
                </a:solidFill>
                <a:latin typeface="Arial" panose="020B0604020202020204" pitchFamily="34" charset="0"/>
                <a:ea typeface="宋体" panose="02010600030101010101" pitchFamily="2" charset="-122"/>
              </a:defRPr>
            </a:lvl2pPr>
            <a:lvl3pPr defTabSz="685800" eaLnBrk="0" hangingPunct="0">
              <a:defRPr>
                <a:solidFill>
                  <a:schemeClr val="tx1"/>
                </a:solidFill>
                <a:latin typeface="Arial" panose="020B0604020202020204" pitchFamily="34" charset="0"/>
                <a:ea typeface="宋体" panose="02010600030101010101" pitchFamily="2" charset="-122"/>
              </a:defRPr>
            </a:lvl3pPr>
            <a:lvl4pPr defTabSz="685800" eaLnBrk="0" hangingPunct="0">
              <a:defRPr>
                <a:solidFill>
                  <a:schemeClr val="tx1"/>
                </a:solidFill>
                <a:latin typeface="Arial" panose="020B0604020202020204" pitchFamily="34" charset="0"/>
                <a:ea typeface="宋体" panose="02010600030101010101" pitchFamily="2" charset="-122"/>
              </a:defRPr>
            </a:lvl4pPr>
            <a:lvl5pPr defTabSz="685800" eaLnBrk="0" hangingPunct="0">
              <a:defRPr>
                <a:solidFill>
                  <a:schemeClr val="tx1"/>
                </a:solidFill>
                <a:latin typeface="Arial" panose="020B0604020202020204" pitchFamily="34" charset="0"/>
                <a:ea typeface="宋体" panose="02010600030101010101" pitchFamily="2" charset="-122"/>
              </a:defRPr>
            </a:lvl5pPr>
            <a:lvl6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a:endParaRPr lang="zh-CN" altLang="en-US" sz="1300">
              <a:solidFill>
                <a:srgbClr val="FFFFFF"/>
              </a:solidFill>
              <a:latin typeface="Calibri" panose="020F0502020204030204" pitchFamily="34" charset="0"/>
              <a:ea typeface="微软雅黑" panose="020B0503020204020204" pitchFamily="34" charset="-122"/>
            </a:endParaRPr>
          </a:p>
        </p:txBody>
      </p:sp>
      <p:sp>
        <p:nvSpPr>
          <p:cNvPr id="5" name="灯片编号占位符 3"/>
          <p:cNvSpPr>
            <a:spLocks noGrp="1" noChangeArrowheads="1"/>
          </p:cNvSpPr>
          <p:nvPr>
            <p:ph type="sldNum" sz="quarter" idx="10"/>
            <p:custDataLst>
              <p:tags r:id="rId4"/>
            </p:custDataLst>
          </p:nvPr>
        </p:nvSpPr>
        <p:spPr/>
        <p:txBody>
          <a:bodyPr/>
          <a:lstStyle>
            <a:lvl1pPr>
              <a:defRPr/>
            </a:lvl1pPr>
          </a:lstStyle>
          <a:p>
            <a:fld id="{C5619A76-87D2-4451-8FB0-2DCAA39EB002}" type="slidenum">
              <a:rPr lang="zh-CN" altLang="en-US"/>
              <a:pPr/>
              <a:t>‹#›</a:t>
            </a:fld>
            <a:endParaRPr lang="zh-CN" altLang="en-US"/>
          </a:p>
        </p:txBody>
      </p:sp>
      <p:sp>
        <p:nvSpPr>
          <p:cNvPr id="6" name="日期占位符 1"/>
          <p:cNvSpPr>
            <a:spLocks noGrp="1" noChangeArrowheads="1"/>
          </p:cNvSpPr>
          <p:nvPr>
            <p:ph type="dt" sz="half" idx="11"/>
            <p:custDataLst>
              <p:tags r:id="rId5"/>
            </p:custDataLst>
          </p:nvPr>
        </p:nvSpPr>
        <p:spPr/>
        <p:txBody>
          <a:bodyPr/>
          <a:lstStyle>
            <a:lvl1pPr>
              <a:defRPr/>
            </a:lvl1pPr>
          </a:lstStyle>
          <a:p>
            <a:fld id="{6F1F561E-97E8-4AC8-BAA9-4DDF8B104408}" type="datetime1">
              <a:rPr lang="zh-CN" altLang="en-US"/>
              <a:pPr/>
              <a:t>2020/12/15</a:t>
            </a:fld>
            <a:endParaRPr lang="zh-CN" altLang="en-US"/>
          </a:p>
        </p:txBody>
      </p:sp>
      <p:sp>
        <p:nvSpPr>
          <p:cNvPr id="7" name="页脚占位符 2"/>
          <p:cNvSpPr>
            <a:spLocks noGrp="1" noChangeArrowheads="1"/>
          </p:cNvSpPr>
          <p:nvPr>
            <p:ph type="ftr" sz="quarter" idx="12"/>
            <p:custDataLst>
              <p:tags r:id="rId6"/>
            </p:custDataLst>
          </p:nvPr>
        </p:nvSpPr>
        <p:spPr/>
        <p:txBody>
          <a:bodyPr/>
          <a:lstStyle>
            <a:lvl1pPr>
              <a:defRPr/>
            </a:lvl1pPr>
          </a:lstStyle>
          <a:p>
            <a:endParaRPr lang="zh-CN" altLang="en-US"/>
          </a:p>
        </p:txBody>
      </p:sp>
    </p:spTree>
    <p:extLst>
      <p:ext uri="{BB962C8B-B14F-4D97-AF65-F5344CB8AC3E}">
        <p14:creationId xmlns:p14="http://schemas.microsoft.com/office/powerpoint/2010/main" val="116030073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pPr/>
              <a:t>2020/12/15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2020/12/15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2020/12/15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pPr/>
              <a:t>2020/12/15</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slideLayout" Target="../slideLayouts/slideLayout2.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image" Target="../media/image13.jpe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tags" Target="../tags/tag61.xml"/><Relationship Id="rId10" Type="http://schemas.openxmlformats.org/officeDocument/2006/relationships/tags" Target="../tags/tag56.xml"/><Relationship Id="rId19" Type="http://schemas.openxmlformats.org/officeDocument/2006/relationships/notesSlide" Target="../notesSlides/notesSlide6.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s>
</file>

<file path=ppt/slides/_rels/slide16.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70.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32.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51.jpe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50.jpeg"/><Relationship Id="rId5" Type="http://schemas.openxmlformats.org/officeDocument/2006/relationships/tags" Target="../tags/tag76.xml"/><Relationship Id="rId10" Type="http://schemas.openxmlformats.org/officeDocument/2006/relationships/image" Target="../media/image49.jpeg"/><Relationship Id="rId4" Type="http://schemas.openxmlformats.org/officeDocument/2006/relationships/tags" Target="../tags/tag75.xml"/><Relationship Id="rId9"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54.jpe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53.jpeg"/><Relationship Id="rId2" Type="http://schemas.openxmlformats.org/officeDocument/2006/relationships/tags" Target="../tags/tag83.xml"/><Relationship Id="rId16" Type="http://schemas.openxmlformats.org/officeDocument/2006/relationships/image" Target="../media/image57.jpeg"/><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52.jpeg"/><Relationship Id="rId5" Type="http://schemas.openxmlformats.org/officeDocument/2006/relationships/tags" Target="../tags/tag86.xml"/><Relationship Id="rId15" Type="http://schemas.openxmlformats.org/officeDocument/2006/relationships/image" Target="../media/image56.jpeg"/><Relationship Id="rId10" Type="http://schemas.openxmlformats.org/officeDocument/2006/relationships/notesSlide" Target="../notesSlides/notesSlide11.xml"/><Relationship Id="rId4" Type="http://schemas.openxmlformats.org/officeDocument/2006/relationships/tags" Target="../tags/tag85.xml"/><Relationship Id="rId9" Type="http://schemas.openxmlformats.org/officeDocument/2006/relationships/slideLayout" Target="../slideLayouts/slideLayout16.xml"/><Relationship Id="rId14" Type="http://schemas.openxmlformats.org/officeDocument/2006/relationships/image" Target="../media/image55.jpeg"/></Relationships>
</file>

<file path=ppt/slides/_rels/slide44.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image" Target="../media/image60.jpe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59.jpe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58.jpeg"/><Relationship Id="rId5" Type="http://schemas.openxmlformats.org/officeDocument/2006/relationships/tags" Target="../tags/tag97.xml"/><Relationship Id="rId10" Type="http://schemas.openxmlformats.org/officeDocument/2006/relationships/notesSlide" Target="../notesSlides/notesSlide12.xml"/><Relationship Id="rId4" Type="http://schemas.openxmlformats.org/officeDocument/2006/relationships/tags" Target="../tags/tag96.xml"/><Relationship Id="rId9" Type="http://schemas.openxmlformats.org/officeDocument/2006/relationships/slideLayout" Target="../slideLayouts/slideLayout16.xml"/><Relationship Id="rId14" Type="http://schemas.openxmlformats.org/officeDocument/2006/relationships/image" Target="../media/image61.jpe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65.jpe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64.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63.jpeg"/><Relationship Id="rId5" Type="http://schemas.openxmlformats.org/officeDocument/2006/relationships/tags" Target="../tags/tag108.xml"/><Relationship Id="rId10" Type="http://schemas.openxmlformats.org/officeDocument/2006/relationships/image" Target="../media/image62.jpeg"/><Relationship Id="rId4" Type="http://schemas.openxmlformats.org/officeDocument/2006/relationships/tags" Target="../tags/tag107.xml"/><Relationship Id="rId9" Type="http://schemas.openxmlformats.org/officeDocument/2006/relationships/notesSlide" Target="../notesSlides/notesSlide13.xml"/><Relationship Id="rId14" Type="http://schemas.openxmlformats.org/officeDocument/2006/relationships/image" Target="../media/image66.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image" Target="../media/image67.jpeg"/></Relationships>
</file>

<file path=ppt/slides/_rels/slide4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13.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slideLayout" Target="../slideLayouts/slideLayout7.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9.jpeg"/><Relationship Id="rId1" Type="http://schemas.openxmlformats.org/officeDocument/2006/relationships/slideLayout" Target="../slideLayouts/slideLayout12.xml"/><Relationship Id="rId4" Type="http://schemas.openxmlformats.org/officeDocument/2006/relationships/image" Target="../media/image76.jpeg"/></Relationships>
</file>

<file path=ppt/slides/_rels/slide5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 Target="slide1.xml"/><Relationship Id="rId1" Type="http://schemas.openxmlformats.org/officeDocument/2006/relationships/slideLayout" Target="../slideLayouts/slideLayout13.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5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 Target="slide1.xml"/><Relationship Id="rId1" Type="http://schemas.openxmlformats.org/officeDocument/2006/relationships/slideLayout" Target="../slideLayouts/slideLayout14.xml"/><Relationship Id="rId4" Type="http://schemas.openxmlformats.org/officeDocument/2006/relationships/image" Target="../media/image82.jpe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slide" Target="slide1.xml"/><Relationship Id="rId2" Type="http://schemas.openxmlformats.org/officeDocument/2006/relationships/image" Target="../media/image83.png"/><Relationship Id="rId1" Type="http://schemas.openxmlformats.org/officeDocument/2006/relationships/slideLayout" Target="../slideLayouts/slideLayout1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file:///C:\..\..\..\&#28304;&#25991;&#20214;\&#19968;&#36718;\&#22320;&#29702;\&#20154;&#25945;&#36890;&#29992;\R3-354.TIF" TargetMode="External"/><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4.jpe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7.xml"/><Relationship Id="rId5" Type="http://schemas.openxmlformats.org/officeDocument/2006/relationships/tags" Target="../tags/tag33.xml"/><Relationship Id="rId4" Type="http://schemas.openxmlformats.org/officeDocument/2006/relationships/tags" Target="../tags/tag32.xml"/></Relationships>
</file>

<file path=ppt/slides/_rels/slide6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5" Type="http://schemas.openxmlformats.org/officeDocument/2006/relationships/image" Target="../media/image92.jpe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7.xml"/><Relationship Id="rId5" Type="http://schemas.openxmlformats.org/officeDocument/2006/relationships/image" Target="../media/image101.jpeg"/><Relationship Id="rId4" Type="http://schemas.openxmlformats.org/officeDocument/2006/relationships/image" Target="../media/image100.jpeg"/></Relationships>
</file>

<file path=ppt/slides/_rels/slide65.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102.jpeg"/><Relationship Id="rId4"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hyperlink" Target="http://www.uux.cn/viewnews-6350.html"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7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2.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16.jpeg"/><Relationship Id="rId5" Type="http://schemas.openxmlformats.org/officeDocument/2006/relationships/tags" Target="../tags/tag40.xml"/><Relationship Id="rId10" Type="http://schemas.openxmlformats.org/officeDocument/2006/relationships/notesSlide" Target="../notesSlides/notesSlide3.xml"/><Relationship Id="rId4" Type="http://schemas.openxmlformats.org/officeDocument/2006/relationships/tags" Target="../tags/tag39.xml"/><Relationship Id="rId9"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kepu.com.cn/gb/earth/ocean/scenery/scn302_02b_pic.htm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4" name="椭圆 3"/>
          <p:cNvSpPr/>
          <p:nvPr/>
        </p:nvSpPr>
        <p:spPr>
          <a:xfrm>
            <a:off x="4926330" y="1205230"/>
            <a:ext cx="4463415" cy="4321175"/>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890" y="2062480"/>
            <a:ext cx="7938770" cy="2731770"/>
          </a:xfrm>
          <a:prstGeom prst="rect">
            <a:avLst/>
          </a:prstGeom>
          <a:solidFill>
            <a:srgbClr val="00B0F0">
              <a:alpha val="50000"/>
            </a:srgbClr>
          </a:solidFill>
          <a:ln w="76200" cmpd="thickThi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403215" y="-12065"/>
            <a:ext cx="3749675" cy="835660"/>
          </a:xfrm>
          <a:prstGeom prst="rect">
            <a:avLst/>
          </a:prstGeom>
          <a:noFill/>
          <a:effectLst>
            <a:outerShdw blurRad="50800" dist="38100" dir="18900000" algn="bl" rotWithShape="0">
              <a:prstClr val="black">
                <a:alpha val="40000"/>
              </a:prstClr>
            </a:outerShdw>
          </a:effectLst>
        </p:spPr>
        <p:txBody>
          <a:bodyPr wrap="square" rtlCol="0">
            <a:spAutoFit/>
          </a:bodyPr>
          <a:lstStyle/>
          <a:p>
            <a:pPr>
              <a:lnSpc>
                <a:spcPct val="110000"/>
              </a:lnSpc>
            </a:pPr>
            <a:r>
              <a:rPr lang="zh-CN" altLang="en-US" sz="4400" b="1" i="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rPr>
              <a:t>世界地理分区</a:t>
            </a:r>
          </a:p>
        </p:txBody>
      </p:sp>
      <p:sp>
        <p:nvSpPr>
          <p:cNvPr id="5" name="文本框 4"/>
          <p:cNvSpPr txBox="1"/>
          <p:nvPr/>
        </p:nvSpPr>
        <p:spPr>
          <a:xfrm>
            <a:off x="180001" y="1332010"/>
            <a:ext cx="2631440" cy="829945"/>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4800" b="1">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宋体" panose="02010600030101010101" pitchFamily="2" charset="-122"/>
                <a:ea typeface="宋体" panose="02010600030101010101" pitchFamily="2" charset="-122"/>
              </a:rPr>
              <a:t>第十一节</a:t>
            </a:r>
          </a:p>
        </p:txBody>
      </p:sp>
      <p:pic>
        <p:nvPicPr>
          <p:cNvPr id="3" name="图片 2" descr="【大洋洲-澳大利亚】_副本"/>
          <p:cNvPicPr>
            <a:picLocks noChangeAspect="1"/>
          </p:cNvPicPr>
          <p:nvPr/>
        </p:nvPicPr>
        <p:blipFill>
          <a:blip r:embed="rId3" cstate="print"/>
          <a:stretch>
            <a:fillRect/>
          </a:stretch>
        </p:blipFill>
        <p:spPr>
          <a:xfrm>
            <a:off x="5233670" y="1457960"/>
            <a:ext cx="3919220" cy="3825240"/>
          </a:xfrm>
          <a:prstGeom prst="rect">
            <a:avLst/>
          </a:prstGeom>
          <a:effectLst>
            <a:outerShdw blurRad="63500" algn="ctr" rotWithShape="0">
              <a:prstClr val="black">
                <a:alpha val="40000"/>
              </a:prstClr>
            </a:outerShdw>
          </a:effectLst>
        </p:spPr>
      </p:pic>
      <p:sp>
        <p:nvSpPr>
          <p:cNvPr id="2" name="文本框 1"/>
          <p:cNvSpPr txBox="1"/>
          <p:nvPr/>
        </p:nvSpPr>
        <p:spPr>
          <a:xfrm>
            <a:off x="360003" y="2772020"/>
            <a:ext cx="7528560" cy="1198880"/>
          </a:xfrm>
          <a:prstGeom prst="rect">
            <a:avLst/>
          </a:prstGeom>
          <a:noFill/>
          <a:effectLst>
            <a:outerShdw blurRad="63500" sx="102000" sy="102000" algn="ctr" rotWithShape="0">
              <a:prstClr val="black">
                <a:alpha val="40000"/>
              </a:prstClr>
            </a:outerShdw>
          </a:effectLst>
        </p:spPr>
        <p:txBody>
          <a:bodyPr wrap="none" rtlCol="0">
            <a:spAutoFit/>
          </a:bodyPr>
          <a:lstStyle/>
          <a:p>
            <a:pPr algn="l"/>
            <a:r>
              <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大洋洲与澳大利亚</a:t>
            </a:r>
            <a:endPar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a:spLocks noChangeArrowheads="1"/>
          </p:cNvSpPr>
          <p:nvPr/>
        </p:nvSpPr>
        <p:spPr bwMode="auto">
          <a:xfrm>
            <a:off x="304800" y="228600"/>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楷体_GB2312" pitchFamily="49" charset="-122"/>
                <a:ea typeface="楷体_GB2312" pitchFamily="49" charset="-122"/>
              </a:rPr>
              <a:t>珊瑚岛：一般分布在热带海洋中。</a:t>
            </a:r>
          </a:p>
        </p:txBody>
      </p:sp>
      <p:sp>
        <p:nvSpPr>
          <p:cNvPr id="111619" name="Text Box 3"/>
          <p:cNvSpPr txBox="1">
            <a:spLocks noChangeArrowheads="1"/>
          </p:cNvSpPr>
          <p:nvPr/>
        </p:nvSpPr>
        <p:spPr bwMode="auto">
          <a:xfrm>
            <a:off x="304800" y="914400"/>
            <a:ext cx="883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隶书" panose="02010509060101010101" pitchFamily="49" charset="-122"/>
                <a:ea typeface="隶书" panose="02010509060101010101" pitchFamily="49" charset="-122"/>
              </a:rPr>
              <a:t>例如：大堡礁 （澳大利亚） 、马尔代夫群岛 、 图瓦卢群岛</a:t>
            </a:r>
          </a:p>
        </p:txBody>
      </p:sp>
      <p:pic>
        <p:nvPicPr>
          <p:cNvPr id="111620" name="Picture 4" descr="7d497132d67eef8da2cc2b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28800"/>
            <a:ext cx="647700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20100707095238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2575" y="1905000"/>
            <a:ext cx="7591425"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8887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blinds(horizontal)">
                                      <p:cBhvr>
                                        <p:cTn id="7" dur="500"/>
                                        <p:tgtEl>
                                          <p:spTgt spid="1116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1621"/>
                                        </p:tgtEl>
                                        <p:attrNameLst>
                                          <p:attrName>style.visibility</p:attrName>
                                        </p:attrNameLst>
                                      </p:cBhvr>
                                      <p:to>
                                        <p:strVal val="visible"/>
                                      </p:to>
                                    </p:set>
                                    <p:animEffect transition="in" filter="blinds(horizontal)">
                                      <p:cBhvr>
                                        <p:cTn id="12" dur="500"/>
                                        <p:tgtEl>
                                          <p:spTgt spid="111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9" name="Picture 7" descr="013000001656021215070119111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4919" y="-60801"/>
            <a:ext cx="5364162"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timg (2)_副本"/>
          <p:cNvPicPr>
            <a:picLocks noChangeAspect="1"/>
          </p:cNvPicPr>
          <p:nvPr/>
        </p:nvPicPr>
        <p:blipFill>
          <a:blip r:embed="rId3" cstate="print"/>
          <a:stretch>
            <a:fillRect/>
          </a:stretch>
        </p:blipFill>
        <p:spPr>
          <a:xfrm>
            <a:off x="197427" y="3288307"/>
            <a:ext cx="6598227" cy="3569693"/>
          </a:xfrm>
          <a:prstGeom prst="rect">
            <a:avLst/>
          </a:prstGeom>
        </p:spPr>
      </p:pic>
    </p:spTree>
    <p:extLst>
      <p:ext uri="{BB962C8B-B14F-4D97-AF65-F5344CB8AC3E}">
        <p14:creationId xmlns:p14="http://schemas.microsoft.com/office/powerpoint/2010/main" val="3012001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4" descr="无标题"/>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387149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6" name="Group 14"/>
          <p:cNvGrpSpPr>
            <a:grpSpLocks/>
          </p:cNvGrpSpPr>
          <p:nvPr/>
        </p:nvGrpSpPr>
        <p:grpSpPr bwMode="auto">
          <a:xfrm>
            <a:off x="1223963" y="188913"/>
            <a:ext cx="7920037" cy="5832475"/>
            <a:chOff x="0" y="46"/>
            <a:chExt cx="5760" cy="4234"/>
          </a:xfrm>
        </p:grpSpPr>
        <p:pic>
          <p:nvPicPr>
            <p:cNvPr id="108547" name="Picture 4" descr="YdYR_0410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 y="71"/>
              <a:ext cx="2562" cy="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8" name="Picture 6" descr="05110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 y="1984"/>
              <a:ext cx="3152" cy="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9" name="Line 7"/>
            <p:cNvSpPr>
              <a:spLocks noChangeShapeType="1"/>
            </p:cNvSpPr>
            <p:nvPr/>
          </p:nvSpPr>
          <p:spPr bwMode="auto">
            <a:xfrm flipV="1">
              <a:off x="2592" y="88"/>
              <a:ext cx="0" cy="4108"/>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50" name="Line 8"/>
            <p:cNvSpPr>
              <a:spLocks noChangeShapeType="1"/>
            </p:cNvSpPr>
            <p:nvPr/>
          </p:nvSpPr>
          <p:spPr bwMode="auto">
            <a:xfrm>
              <a:off x="0" y="4247"/>
              <a:ext cx="5760" cy="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51" name="Line 9"/>
            <p:cNvSpPr>
              <a:spLocks noChangeShapeType="1"/>
            </p:cNvSpPr>
            <p:nvPr/>
          </p:nvSpPr>
          <p:spPr bwMode="auto">
            <a:xfrm>
              <a:off x="0" y="87"/>
              <a:ext cx="5760" cy="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52" name="Line 10"/>
            <p:cNvSpPr>
              <a:spLocks noChangeShapeType="1"/>
            </p:cNvSpPr>
            <p:nvPr/>
          </p:nvSpPr>
          <p:spPr bwMode="auto">
            <a:xfrm flipH="1" flipV="1">
              <a:off x="5738" y="63"/>
              <a:ext cx="22" cy="4209"/>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53" name="Line 11"/>
            <p:cNvSpPr>
              <a:spLocks noChangeShapeType="1"/>
            </p:cNvSpPr>
            <p:nvPr/>
          </p:nvSpPr>
          <p:spPr bwMode="auto">
            <a:xfrm flipH="1" flipV="1">
              <a:off x="31" y="46"/>
              <a:ext cx="22" cy="4209"/>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8554" name="Picture 13" descr="chongmingda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1" y="119"/>
              <a:ext cx="3152" cy="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5" name="Line 12"/>
            <p:cNvSpPr>
              <a:spLocks noChangeShapeType="1"/>
            </p:cNvSpPr>
            <p:nvPr/>
          </p:nvSpPr>
          <p:spPr bwMode="auto">
            <a:xfrm>
              <a:off x="2608" y="1979"/>
              <a:ext cx="3152"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57" name="Text Box 15"/>
          <p:cNvSpPr txBox="1">
            <a:spLocks noChangeArrowheads="1"/>
          </p:cNvSpPr>
          <p:nvPr/>
        </p:nvSpPr>
        <p:spPr bwMode="auto">
          <a:xfrm>
            <a:off x="179388" y="765175"/>
            <a:ext cx="8636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6000">
                <a:latin typeface="Garamond" panose="02020404030301010803" pitchFamily="18" charset="0"/>
                <a:ea typeface="华文新魏" panose="02010800040101010101" pitchFamily="2" charset="-122"/>
              </a:rPr>
              <a:t>冲积岛</a:t>
            </a:r>
          </a:p>
        </p:txBody>
      </p:sp>
      <p:sp>
        <p:nvSpPr>
          <p:cNvPr id="108559" name="Line 17"/>
          <p:cNvSpPr>
            <a:spLocks noChangeShapeType="1"/>
          </p:cNvSpPr>
          <p:nvPr/>
        </p:nvSpPr>
        <p:spPr bwMode="auto">
          <a:xfrm>
            <a:off x="611188" y="3717925"/>
            <a:ext cx="0" cy="576263"/>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0" name="Text Box 18"/>
          <p:cNvSpPr txBox="1">
            <a:spLocks noChangeArrowheads="1"/>
          </p:cNvSpPr>
          <p:nvPr/>
        </p:nvSpPr>
        <p:spPr bwMode="auto">
          <a:xfrm>
            <a:off x="250825" y="4244975"/>
            <a:ext cx="863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a:solidFill>
                  <a:srgbClr val="FF3300"/>
                </a:solidFill>
                <a:latin typeface="Garamond" panose="02020404030301010803" pitchFamily="18" charset="0"/>
                <a:ea typeface="华文新魏" panose="02010800040101010101" pitchFamily="2" charset="-122"/>
              </a:rPr>
              <a:t>崇明岛</a:t>
            </a:r>
          </a:p>
        </p:txBody>
      </p:sp>
      <p:sp>
        <p:nvSpPr>
          <p:cNvPr id="128023" name="Text Box 23"/>
          <p:cNvSpPr txBox="1">
            <a:spLocks noChangeArrowheads="1"/>
          </p:cNvSpPr>
          <p:nvPr/>
        </p:nvSpPr>
        <p:spPr bwMode="auto">
          <a:xfrm>
            <a:off x="2411413" y="6092825"/>
            <a:ext cx="4451350" cy="519113"/>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chemeClr val="accent2"/>
                </a:solidFill>
                <a:latin typeface="Garamond" panose="02020404030301010803" pitchFamily="18" charset="0"/>
                <a:ea typeface="华文仿宋" panose="02010600040101010101" pitchFamily="2" charset="-122"/>
              </a:rPr>
              <a:t>大河河口地区泥沙堆积而成</a:t>
            </a:r>
          </a:p>
        </p:txBody>
      </p:sp>
    </p:spTree>
    <p:extLst>
      <p:ext uri="{BB962C8B-B14F-4D97-AF65-F5344CB8AC3E}">
        <p14:creationId xmlns:p14="http://schemas.microsoft.com/office/powerpoint/2010/main" val="3089872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557"/>
                                        </p:tgtEl>
                                        <p:attrNameLst>
                                          <p:attrName>style.visibility</p:attrName>
                                        </p:attrNameLst>
                                      </p:cBhvr>
                                      <p:to>
                                        <p:strVal val="visible"/>
                                      </p:to>
                                    </p:set>
                                    <p:animEffect transition="in" filter="fade">
                                      <p:cBhvr>
                                        <p:cTn id="7" dur="1000"/>
                                        <p:tgtEl>
                                          <p:spTgt spid="108557"/>
                                        </p:tgtEl>
                                      </p:cBhvr>
                                    </p:animEffect>
                                    <p:anim calcmode="lin" valueType="num">
                                      <p:cBhvr>
                                        <p:cTn id="8" dur="1000" fill="hold"/>
                                        <p:tgtEl>
                                          <p:spTgt spid="108557"/>
                                        </p:tgtEl>
                                        <p:attrNameLst>
                                          <p:attrName>ppt_x</p:attrName>
                                        </p:attrNameLst>
                                      </p:cBhvr>
                                      <p:tavLst>
                                        <p:tav tm="0">
                                          <p:val>
                                            <p:strVal val="#ppt_x"/>
                                          </p:val>
                                        </p:tav>
                                        <p:tav tm="100000">
                                          <p:val>
                                            <p:strVal val="#ppt_x"/>
                                          </p:val>
                                        </p:tav>
                                      </p:tavLst>
                                    </p:anim>
                                    <p:anim calcmode="lin" valueType="num">
                                      <p:cBhvr>
                                        <p:cTn id="9" dur="1000" fill="hold"/>
                                        <p:tgtEl>
                                          <p:spTgt spid="1085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8559"/>
                                        </p:tgtEl>
                                        <p:attrNameLst>
                                          <p:attrName>style.visibility</p:attrName>
                                        </p:attrNameLst>
                                      </p:cBhvr>
                                      <p:to>
                                        <p:strVal val="visible"/>
                                      </p:to>
                                    </p:set>
                                    <p:animEffect transition="in" filter="fade">
                                      <p:cBhvr>
                                        <p:cTn id="12" dur="1000"/>
                                        <p:tgtEl>
                                          <p:spTgt spid="108559"/>
                                        </p:tgtEl>
                                      </p:cBhvr>
                                    </p:animEffect>
                                    <p:anim calcmode="lin" valueType="num">
                                      <p:cBhvr>
                                        <p:cTn id="13" dur="1000" fill="hold"/>
                                        <p:tgtEl>
                                          <p:spTgt spid="108559"/>
                                        </p:tgtEl>
                                        <p:attrNameLst>
                                          <p:attrName>ppt_x</p:attrName>
                                        </p:attrNameLst>
                                      </p:cBhvr>
                                      <p:tavLst>
                                        <p:tav tm="0">
                                          <p:val>
                                            <p:strVal val="#ppt_x"/>
                                          </p:val>
                                        </p:tav>
                                        <p:tav tm="100000">
                                          <p:val>
                                            <p:strVal val="#ppt_x"/>
                                          </p:val>
                                        </p:tav>
                                      </p:tavLst>
                                    </p:anim>
                                    <p:anim calcmode="lin" valueType="num">
                                      <p:cBhvr>
                                        <p:cTn id="14" dur="1000" fill="hold"/>
                                        <p:tgtEl>
                                          <p:spTgt spid="10855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8560"/>
                                        </p:tgtEl>
                                        <p:attrNameLst>
                                          <p:attrName>style.visibility</p:attrName>
                                        </p:attrNameLst>
                                      </p:cBhvr>
                                      <p:to>
                                        <p:strVal val="visible"/>
                                      </p:to>
                                    </p:set>
                                    <p:animEffect transition="in" filter="fade">
                                      <p:cBhvr>
                                        <p:cTn id="17" dur="1000"/>
                                        <p:tgtEl>
                                          <p:spTgt spid="108560"/>
                                        </p:tgtEl>
                                      </p:cBhvr>
                                    </p:animEffect>
                                    <p:anim calcmode="lin" valueType="num">
                                      <p:cBhvr>
                                        <p:cTn id="18" dur="1000" fill="hold"/>
                                        <p:tgtEl>
                                          <p:spTgt spid="108560"/>
                                        </p:tgtEl>
                                        <p:attrNameLst>
                                          <p:attrName>ppt_x</p:attrName>
                                        </p:attrNameLst>
                                      </p:cBhvr>
                                      <p:tavLst>
                                        <p:tav tm="0">
                                          <p:val>
                                            <p:strVal val="#ppt_x"/>
                                          </p:val>
                                        </p:tav>
                                        <p:tav tm="100000">
                                          <p:val>
                                            <p:strVal val="#ppt_x"/>
                                          </p:val>
                                        </p:tav>
                                      </p:tavLst>
                                    </p:anim>
                                    <p:anim calcmode="lin" valueType="num">
                                      <p:cBhvr>
                                        <p:cTn id="19" dur="1000" fill="hold"/>
                                        <p:tgtEl>
                                          <p:spTgt spid="108560"/>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28023"/>
                                        </p:tgtEl>
                                        <p:attrNameLst>
                                          <p:attrName>style.visibility</p:attrName>
                                        </p:attrNameLst>
                                      </p:cBhvr>
                                      <p:to>
                                        <p:strVal val="visible"/>
                                      </p:to>
                                    </p:set>
                                    <p:animEffect transition="in" filter="box(in)">
                                      <p:cBhvr>
                                        <p:cTn id="24" dur="500"/>
                                        <p:tgtEl>
                                          <p:spTgt spid="128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7" grpId="0"/>
      <p:bldP spid="108559" grpId="0" animBg="1"/>
      <p:bldP spid="108560" grpId="0"/>
      <p:bldP spid="1280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4625" y="864006"/>
            <a:ext cx="8794750" cy="1512570"/>
          </a:xfrm>
          <a:prstGeom prst="rect">
            <a:avLst/>
          </a:prstGeom>
          <a:pattFill prst="openDmnd">
            <a:fgClr>
              <a:schemeClr val="accent2">
                <a:lumMod val="20000"/>
                <a:lumOff val="80000"/>
              </a:schemeClr>
            </a:fgClr>
            <a:bgClr>
              <a:schemeClr val="bg1"/>
            </a:bgClr>
          </a:pattFill>
          <a:ln>
            <a:solidFill>
              <a:schemeClr val="tx1">
                <a:lumMod val="95000"/>
                <a:lumOff val="5000"/>
              </a:schemeClr>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FF0000"/>
                </a:solidFill>
                <a:latin typeface="微软雅黑" panose="020B0503020204020204" charset="-122"/>
                <a:ea typeface="微软雅黑" panose="020B0503020204020204" charset="-122"/>
              </a:rPr>
              <a:t>居民</a:t>
            </a:r>
            <a:r>
              <a:rPr lang="zh-CN" altLang="en-US" sz="2800" b="1">
                <a:solidFill>
                  <a:srgbClr val="FF0000"/>
                </a:solidFill>
                <a:latin typeface="楷体" panose="02010609060101010101" charset="-122"/>
                <a:ea typeface="楷体" panose="02010609060101010101" charset="-122"/>
              </a:rPr>
              <a:t>：</a:t>
            </a:r>
            <a:r>
              <a:rPr lang="zh-CN" altLang="en-US" sz="2800">
                <a:latin typeface="楷体" panose="02010609060101010101" charset="-122"/>
                <a:ea typeface="楷体" panose="02010609060101010101" charset="-122"/>
                <a:cs typeface="楷体" panose="02010609060101010101" charset="-122"/>
                <a:sym typeface="+mn-ea"/>
              </a:rPr>
              <a:t>大洋洲总人口</a:t>
            </a:r>
            <a:r>
              <a:rPr lang="en-US" altLang="zh-CN" sz="2800">
                <a:latin typeface="楷体" panose="02010609060101010101" charset="-122"/>
                <a:ea typeface="楷体" panose="02010609060101010101" charset="-122"/>
                <a:cs typeface="楷体" panose="02010609060101010101" charset="-122"/>
                <a:sym typeface="+mn-ea"/>
              </a:rPr>
              <a:t>2900</a:t>
            </a:r>
            <a:r>
              <a:rPr lang="zh-CN" altLang="en-US" sz="2800">
                <a:latin typeface="楷体" panose="02010609060101010101" charset="-122"/>
                <a:ea typeface="楷体" panose="02010609060101010101" charset="-122"/>
                <a:cs typeface="楷体" panose="02010609060101010101" charset="-122"/>
                <a:sym typeface="+mn-ea"/>
              </a:rPr>
              <a:t>万，</a:t>
            </a:r>
            <a:r>
              <a:rPr lang="en-US" altLang="zh-CN" sz="2800">
                <a:latin typeface="楷体" panose="02010609060101010101" charset="-122"/>
                <a:ea typeface="楷体" panose="02010609060101010101" charset="-122"/>
                <a:cs typeface="楷体" panose="02010609060101010101" charset="-122"/>
                <a:sym typeface="+mn-ea"/>
              </a:rPr>
              <a:t>65%</a:t>
            </a:r>
            <a:r>
              <a:rPr lang="zh-CN" altLang="en-US" sz="2800">
                <a:latin typeface="楷体" panose="02010609060101010101" charset="-122"/>
                <a:ea typeface="楷体" panose="02010609060101010101" charset="-122"/>
                <a:cs typeface="楷体" panose="02010609060101010101" charset="-122"/>
                <a:sym typeface="+mn-ea"/>
              </a:rPr>
              <a:t>在澳洲大陆。大洋洲曾是英国等国家的殖民地。现在的居民绝大部分是欧洲白种人移民后裔</a:t>
            </a:r>
            <a:r>
              <a:rPr lang="en-US" altLang="zh-CN" sz="2800">
                <a:latin typeface="楷体" panose="02010609060101010101" charset="-122"/>
                <a:ea typeface="楷体" panose="02010609060101010101" charset="-122"/>
                <a:cs typeface="楷体" panose="02010609060101010101" charset="-122"/>
                <a:sym typeface="+mn-ea"/>
              </a:rPr>
              <a:t>,</a:t>
            </a:r>
            <a:r>
              <a:rPr lang="zh-CN" altLang="en-US" sz="2800">
                <a:latin typeface="楷体" panose="02010609060101010101" charset="-122"/>
                <a:ea typeface="楷体" panose="02010609060101010101" charset="-122"/>
                <a:cs typeface="楷体" panose="02010609060101010101" charset="-122"/>
                <a:sym typeface="+mn-ea"/>
              </a:rPr>
              <a:t>少数土著居民为黄种人和黑种人。</a:t>
            </a:r>
            <a:endParaRPr lang="zh-CN" altLang="en-US" sz="2800">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一、大洋洲概述</a:t>
            </a:r>
            <a:r>
              <a:rPr lang="zh-CN" altLang="en-US" sz="3600">
                <a:solidFill>
                  <a:schemeClr val="bg1"/>
                </a:solidFill>
                <a:latin typeface="微软雅黑" panose="020B0503020204020204" charset="-122"/>
                <a:ea typeface="微软雅黑" panose="020B0503020204020204" charset="-122"/>
              </a:rPr>
              <a:t> </a:t>
            </a:r>
          </a:p>
        </p:txBody>
      </p:sp>
      <p:sp>
        <p:nvSpPr>
          <p:cNvPr id="12" name="圆角矩形 11"/>
          <p:cNvSpPr/>
          <p:nvPr/>
        </p:nvSpPr>
        <p:spPr>
          <a:xfrm>
            <a:off x="5843905" y="36000"/>
            <a:ext cx="3095625" cy="70231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902960" y="0"/>
            <a:ext cx="29768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居民和经济</a:t>
            </a:r>
          </a:p>
        </p:txBody>
      </p:sp>
      <p:pic>
        <p:nvPicPr>
          <p:cNvPr id="3" name="图片 2" descr="大洋洲为主_副本"/>
          <p:cNvPicPr>
            <a:picLocks noChangeAspect="1"/>
          </p:cNvPicPr>
          <p:nvPr/>
        </p:nvPicPr>
        <p:blipFill>
          <a:blip r:embed="rId3" cstate="print"/>
          <a:stretch>
            <a:fillRect/>
          </a:stretch>
        </p:blipFill>
        <p:spPr>
          <a:xfrm>
            <a:off x="3276024" y="2447925"/>
            <a:ext cx="5751195" cy="4328795"/>
          </a:xfrm>
          <a:prstGeom prst="rect">
            <a:avLst/>
          </a:prstGeom>
        </p:spPr>
      </p:pic>
      <p:sp>
        <p:nvSpPr>
          <p:cNvPr id="4" name="文本框 3"/>
          <p:cNvSpPr txBox="1"/>
          <p:nvPr/>
        </p:nvSpPr>
        <p:spPr>
          <a:xfrm>
            <a:off x="174625" y="2520019"/>
            <a:ext cx="3044190" cy="1124585"/>
          </a:xfrm>
          <a:prstGeom prst="rect">
            <a:avLst/>
          </a:prstGeom>
          <a:pattFill prst="openDmnd">
            <a:fgClr>
              <a:schemeClr val="accent2">
                <a:lumMod val="20000"/>
                <a:lumOff val="80000"/>
              </a:schemeClr>
            </a:fgClr>
            <a:bgClr>
              <a:schemeClr val="bg1"/>
            </a:bgClr>
          </a:pattFill>
          <a:ln>
            <a:solidFill>
              <a:schemeClr val="tx1">
                <a:lumMod val="95000"/>
                <a:lumOff val="5000"/>
              </a:schemeClr>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FF0000"/>
                </a:solidFill>
                <a:latin typeface="微软雅黑" panose="020B0503020204020204" charset="-122"/>
                <a:ea typeface="微软雅黑" panose="020B0503020204020204" charset="-122"/>
              </a:rPr>
              <a:t>主要国家</a:t>
            </a:r>
            <a:r>
              <a:rPr lang="zh-CN" altLang="en-US" sz="2800" b="1">
                <a:solidFill>
                  <a:srgbClr val="FF0000"/>
                </a:solidFill>
                <a:latin typeface="楷体" panose="02010609060101010101" charset="-122"/>
                <a:ea typeface="楷体" panose="02010609060101010101" charset="-122"/>
              </a:rPr>
              <a:t>：</a:t>
            </a:r>
          </a:p>
          <a:p>
            <a:pPr>
              <a:lnSpc>
                <a:spcPct val="130000"/>
              </a:lnSpc>
            </a:pPr>
            <a:r>
              <a:rPr lang="zh-CN" altLang="en-US" sz="2800" b="1">
                <a:latin typeface="楷体" panose="02010609060101010101" charset="-122"/>
                <a:ea typeface="楷体" panose="02010609060101010101" charset="-122"/>
                <a:cs typeface="楷体" panose="02010609060101010101" charset="-122"/>
                <a:sym typeface="+mn-ea"/>
              </a:rPr>
              <a:t>澳大利亚、新西兰</a:t>
            </a:r>
            <a:endParaRPr lang="zh-CN" altLang="en-US" sz="2800" b="1">
              <a:solidFill>
                <a:srgbClr val="0221DE"/>
              </a:solidFill>
              <a:latin typeface="楷体" panose="02010609060101010101" charset="-122"/>
              <a:ea typeface="楷体" panose="02010609060101010101" charset="-122"/>
              <a:cs typeface="楷体" panose="02010609060101010101" charset="-122"/>
              <a:sym typeface="+mn-ea"/>
            </a:endParaRPr>
          </a:p>
        </p:txBody>
      </p:sp>
      <p:sp>
        <p:nvSpPr>
          <p:cNvPr id="5" name="文本框 4"/>
          <p:cNvSpPr txBox="1"/>
          <p:nvPr/>
        </p:nvSpPr>
        <p:spPr>
          <a:xfrm>
            <a:off x="174625" y="3708028"/>
            <a:ext cx="3044190" cy="2934335"/>
          </a:xfrm>
          <a:prstGeom prst="rect">
            <a:avLst/>
          </a:prstGeom>
          <a:pattFill prst="openDmnd">
            <a:fgClr>
              <a:schemeClr val="accent2">
                <a:lumMod val="20000"/>
                <a:lumOff val="80000"/>
              </a:schemeClr>
            </a:fgClr>
            <a:bgClr>
              <a:schemeClr val="bg1"/>
            </a:bgClr>
          </a:pattFill>
          <a:ln>
            <a:solidFill>
              <a:schemeClr val="tx1">
                <a:lumMod val="95000"/>
                <a:lumOff val="5000"/>
              </a:schemeClr>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FF0000"/>
                </a:solidFill>
                <a:latin typeface="微软雅黑" panose="020B0503020204020204" charset="-122"/>
                <a:ea typeface="微软雅黑" panose="020B0503020204020204" charset="-122"/>
              </a:rPr>
              <a:t>经济</a:t>
            </a:r>
            <a:r>
              <a:rPr lang="zh-CN" altLang="en-US" sz="2800" b="1">
                <a:solidFill>
                  <a:srgbClr val="FF0000"/>
                </a:solidFill>
                <a:latin typeface="楷体" panose="02010609060101010101" charset="-122"/>
                <a:ea typeface="楷体" panose="02010609060101010101" charset="-122"/>
              </a:rPr>
              <a:t>：</a:t>
            </a:r>
            <a:r>
              <a:rPr lang="zh-CN" altLang="en-US" sz="2800">
                <a:latin typeface="楷体" panose="02010609060101010101" charset="-122"/>
                <a:ea typeface="楷体" panose="02010609060101010101" charset="-122"/>
                <a:cs typeface="楷体" panose="02010609060101010101" charset="-122"/>
                <a:sym typeface="+mn-ea"/>
              </a:rPr>
              <a:t>各国经济发展水平差异显著，</a:t>
            </a:r>
            <a:r>
              <a:rPr lang="zh-CN" altLang="en-US" sz="2800" b="1">
                <a:solidFill>
                  <a:srgbClr val="0221DE"/>
                </a:solidFill>
                <a:latin typeface="楷体" panose="02010609060101010101" charset="-122"/>
                <a:ea typeface="楷体" panose="02010609060101010101" charset="-122"/>
                <a:cs typeface="楷体" panose="02010609060101010101" charset="-122"/>
                <a:sym typeface="+mn-ea"/>
              </a:rPr>
              <a:t>澳大利亚和新西兰为发达国家</a:t>
            </a:r>
            <a:r>
              <a:rPr lang="zh-CN" altLang="en-US" sz="2800">
                <a:latin typeface="楷体" panose="02010609060101010101" charset="-122"/>
                <a:ea typeface="楷体" panose="02010609060101010101" charset="-122"/>
                <a:cs typeface="楷体" panose="02010609060101010101" charset="-122"/>
                <a:sym typeface="+mn-ea"/>
              </a:rPr>
              <a:t>。其他岛国多为农业国，经济比较落后。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5" name="Picture 5" descr="大洋洲"/>
          <p:cNvPicPr>
            <a:picLocks noChangeAspect="1" noChangeArrowheads="1"/>
          </p:cNvPicPr>
          <p:nvPr>
            <p:custDataLst>
              <p:tags r:id="rId1"/>
            </p:custDataLst>
          </p:nvPr>
        </p:nvPicPr>
        <p:blipFill>
          <a:blip r:embed="rId20" cstate="print">
            <a:extLst>
              <a:ext uri="{28A0092B-C50C-407E-A947-70E740481C1C}">
                <a14:useLocalDpi xmlns:a14="http://schemas.microsoft.com/office/drawing/2010/main" val="0"/>
              </a:ext>
            </a:extLst>
          </a:blip>
          <a:srcRect l="5888" t="3430" r="4314" b="9230"/>
          <a:stretch>
            <a:fillRect/>
          </a:stretch>
        </p:blipFill>
        <p:spPr bwMode="auto">
          <a:xfrm>
            <a:off x="3200400" y="390525"/>
            <a:ext cx="6073775" cy="4973638"/>
          </a:xfrm>
          <a:prstGeom prst="rect">
            <a:avLst/>
          </a:prstGeom>
          <a:noFill/>
          <a:ln w="38100" cmpd="dbl"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pic>
      <p:sp>
        <p:nvSpPr>
          <p:cNvPr id="45059" name="Text Box 7"/>
          <p:cNvSpPr/>
          <p:nvPr>
            <p:custDataLst>
              <p:tags r:id="rId2"/>
            </p:custDataLst>
          </p:nvPr>
        </p:nvSpPr>
        <p:spPr>
          <a:xfrm>
            <a:off x="278607" y="390525"/>
            <a:ext cx="1331912" cy="519113"/>
          </a:xfrm>
          <a:prstGeom prst="rect">
            <a:avLst/>
          </a:prstGeom>
          <a:solidFill>
            <a:schemeClr val="bg1"/>
          </a:solidFill>
          <a:ln>
            <a:noFill/>
            <a:miter lim="800000"/>
          </a:ln>
        </p:spPr>
        <p:txBody>
          <a:bodyPr>
            <a:spAutoFit/>
          </a:bodyPr>
          <a:lstStyle/>
          <a:p>
            <a:pPr>
              <a:spcBef>
                <a:spcPct val="50000"/>
              </a:spcBef>
            </a:pPr>
            <a:r>
              <a:rPr lang="zh-CN" altLang="en-US" sz="2800" b="1" dirty="0">
                <a:latin typeface="微软雅黑" panose="020B0503020204020204" pitchFamily="34" charset="-122"/>
                <a:ea typeface="微软雅黑" panose="020B0503020204020204" pitchFamily="34" charset="-122"/>
              </a:rPr>
              <a:t>汤加：</a:t>
            </a:r>
          </a:p>
        </p:txBody>
      </p:sp>
      <p:sp>
        <p:nvSpPr>
          <p:cNvPr id="45060" name="Text Box 10"/>
          <p:cNvSpPr/>
          <p:nvPr>
            <p:custDataLst>
              <p:tags r:id="rId3"/>
            </p:custDataLst>
          </p:nvPr>
        </p:nvSpPr>
        <p:spPr>
          <a:xfrm>
            <a:off x="199614" y="1942306"/>
            <a:ext cx="1763713" cy="519113"/>
          </a:xfrm>
          <a:prstGeom prst="rect">
            <a:avLst/>
          </a:prstGeom>
          <a:solidFill>
            <a:schemeClr val="bg1"/>
          </a:solidFill>
          <a:ln>
            <a:noFill/>
            <a:miter lim="800000"/>
          </a:ln>
        </p:spPr>
        <p:txBody>
          <a:bodyPr>
            <a:spAutoFit/>
          </a:bodyPr>
          <a:lstStyle/>
          <a:p>
            <a:pPr>
              <a:spcBef>
                <a:spcPct val="50000"/>
              </a:spcBef>
            </a:pPr>
            <a:r>
              <a:rPr lang="zh-CN" altLang="en-US" sz="2800" b="1" dirty="0">
                <a:latin typeface="微软雅黑" panose="020B0503020204020204" pitchFamily="34" charset="-122"/>
                <a:ea typeface="微软雅黑" panose="020B0503020204020204" pitchFamily="34" charset="-122"/>
              </a:rPr>
              <a:t>萨摩亚：</a:t>
            </a:r>
          </a:p>
        </p:txBody>
      </p:sp>
      <p:sp>
        <p:nvSpPr>
          <p:cNvPr id="45061" name="Text Box 11"/>
          <p:cNvSpPr/>
          <p:nvPr>
            <p:custDataLst>
              <p:tags r:id="rId4"/>
            </p:custDataLst>
          </p:nvPr>
        </p:nvSpPr>
        <p:spPr>
          <a:xfrm>
            <a:off x="159600" y="3624167"/>
            <a:ext cx="2195512" cy="457200"/>
          </a:xfrm>
          <a:prstGeom prst="rect">
            <a:avLst/>
          </a:prstGeom>
          <a:solidFill>
            <a:schemeClr val="bg1"/>
          </a:solidFill>
          <a:ln>
            <a:noFill/>
            <a:miter lim="800000"/>
          </a:ln>
        </p:spPr>
        <p:txBody>
          <a:bodyPr>
            <a:spAutoFit/>
          </a:bodyPr>
          <a:lstStyle/>
          <a:p>
            <a:pPr>
              <a:spcBef>
                <a:spcPct val="50000"/>
              </a:spcBef>
            </a:pPr>
            <a:r>
              <a:rPr lang="zh-CN" altLang="en-US" sz="2400" b="1" dirty="0">
                <a:latin typeface="微软雅黑" panose="020B0503020204020204" pitchFamily="34" charset="-122"/>
                <a:ea typeface="微软雅黑" panose="020B0503020204020204" pitchFamily="34" charset="-122"/>
              </a:rPr>
              <a:t>基里巴斯：</a:t>
            </a:r>
          </a:p>
        </p:txBody>
      </p:sp>
      <p:sp>
        <p:nvSpPr>
          <p:cNvPr id="45062" name="Text Box 8"/>
          <p:cNvSpPr/>
          <p:nvPr>
            <p:custDataLst>
              <p:tags r:id="rId5"/>
            </p:custDataLst>
          </p:nvPr>
        </p:nvSpPr>
        <p:spPr>
          <a:xfrm>
            <a:off x="199614" y="5329706"/>
            <a:ext cx="1296987" cy="457200"/>
          </a:xfrm>
          <a:prstGeom prst="rect">
            <a:avLst/>
          </a:prstGeom>
          <a:solidFill>
            <a:schemeClr val="bg1"/>
          </a:solidFill>
          <a:ln>
            <a:noFill/>
            <a:miter lim="800000"/>
          </a:ln>
        </p:spPr>
        <p:txBody>
          <a:bodyPr>
            <a:spAutoFit/>
          </a:bodyPr>
          <a:lstStyle/>
          <a:p>
            <a:pPr>
              <a:spcBef>
                <a:spcPct val="50000"/>
              </a:spcBef>
            </a:pPr>
            <a:r>
              <a:rPr lang="zh-CN" altLang="en-US" sz="2400" b="1" dirty="0">
                <a:latin typeface="微软雅黑" panose="020B0503020204020204" pitchFamily="34" charset="-122"/>
                <a:ea typeface="微软雅黑" panose="020B0503020204020204" pitchFamily="34" charset="-122"/>
              </a:rPr>
              <a:t>瑙鲁：</a:t>
            </a:r>
          </a:p>
        </p:txBody>
      </p:sp>
      <p:sp>
        <p:nvSpPr>
          <p:cNvPr id="45064" name="Rectangle 19"/>
          <p:cNvSpPr/>
          <p:nvPr>
            <p:custDataLst>
              <p:tags r:id="rId6"/>
            </p:custDataLst>
          </p:nvPr>
        </p:nvSpPr>
        <p:spPr>
          <a:xfrm>
            <a:off x="192088" y="966788"/>
            <a:ext cx="2779712" cy="830997"/>
          </a:xfrm>
          <a:prstGeom prst="rect">
            <a:avLst/>
          </a:prstGeom>
          <a:solidFill>
            <a:schemeClr val="accent1"/>
          </a:solidFill>
          <a:ln>
            <a:noFill/>
            <a:miter lim="800000"/>
          </a:ln>
        </p:spPr>
        <p:txBody>
          <a:bodyPr wrap="square">
            <a:spAutoFit/>
          </a:bodyPr>
          <a:lstStyle/>
          <a:p>
            <a:pPr>
              <a:spcBef>
                <a:spcPct val="50000"/>
              </a:spcBef>
            </a:pPr>
            <a:r>
              <a:rPr lang="zh-CN" altLang="en-US" sz="2400" b="1" dirty="0">
                <a:latin typeface="微软雅黑" panose="020B0503020204020204" pitchFamily="34" charset="-122"/>
                <a:ea typeface="微软雅黑" panose="020B0503020204020204" pitchFamily="34" charset="-122"/>
              </a:rPr>
              <a:t>世界上最先进入新一天的国家</a:t>
            </a:r>
          </a:p>
        </p:txBody>
      </p:sp>
      <p:sp>
        <p:nvSpPr>
          <p:cNvPr id="45065" name="Rectangle 21"/>
          <p:cNvSpPr/>
          <p:nvPr>
            <p:custDataLst>
              <p:tags r:id="rId7"/>
            </p:custDataLst>
          </p:nvPr>
        </p:nvSpPr>
        <p:spPr>
          <a:xfrm>
            <a:off x="199614" y="4269677"/>
            <a:ext cx="2384857" cy="830997"/>
          </a:xfrm>
          <a:prstGeom prst="rect">
            <a:avLst/>
          </a:prstGeom>
          <a:solidFill>
            <a:schemeClr val="accent1"/>
          </a:solidFill>
          <a:ln>
            <a:noFill/>
            <a:miter lim="800000"/>
          </a:ln>
        </p:spPr>
        <p:txBody>
          <a:bodyPr wrap="square">
            <a:spAutoFit/>
          </a:bodyPr>
          <a:lstStyle/>
          <a:p>
            <a:pPr>
              <a:spcBef>
                <a:spcPct val="50000"/>
              </a:spcBef>
            </a:pPr>
            <a:r>
              <a:rPr lang="zh-CN" altLang="en-US" sz="2400" b="1" dirty="0">
                <a:latin typeface="微软雅黑" panose="020B0503020204020204" pitchFamily="34" charset="-122"/>
                <a:ea typeface="微软雅黑" panose="020B0503020204020204" pitchFamily="34" charset="-122"/>
              </a:rPr>
              <a:t>唯一横跨赤道和日期变更线</a:t>
            </a:r>
          </a:p>
        </p:txBody>
      </p:sp>
      <p:grpSp>
        <p:nvGrpSpPr>
          <p:cNvPr id="105483" name="Group 31"/>
          <p:cNvGrpSpPr>
            <a:grpSpLocks/>
          </p:cNvGrpSpPr>
          <p:nvPr/>
        </p:nvGrpSpPr>
        <p:grpSpPr bwMode="auto">
          <a:xfrm>
            <a:off x="5918200" y="1706563"/>
            <a:ext cx="1752600" cy="1905000"/>
            <a:chOff x="3600" y="1056"/>
            <a:chExt cx="1104" cy="1200"/>
          </a:xfrm>
        </p:grpSpPr>
        <p:sp>
          <p:nvSpPr>
            <p:cNvPr id="105484" name="Oval 15"/>
            <p:cNvSpPr>
              <a:spLocks noChangeArrowheads="1"/>
            </p:cNvSpPr>
            <p:nvPr>
              <p:custDataLst>
                <p:tags r:id="rId14"/>
              </p:custDataLst>
            </p:nvPr>
          </p:nvSpPr>
          <p:spPr bwMode="auto">
            <a:xfrm>
              <a:off x="4320" y="1968"/>
              <a:ext cx="384" cy="288"/>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5485" name="Oval 16"/>
            <p:cNvSpPr>
              <a:spLocks noChangeArrowheads="1"/>
            </p:cNvSpPr>
            <p:nvPr>
              <p:custDataLst>
                <p:tags r:id="rId15"/>
              </p:custDataLst>
            </p:nvPr>
          </p:nvSpPr>
          <p:spPr bwMode="auto">
            <a:xfrm flipH="1">
              <a:off x="3984" y="1056"/>
              <a:ext cx="384" cy="432"/>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5486" name="Oval 17"/>
            <p:cNvSpPr>
              <a:spLocks noChangeArrowheads="1"/>
            </p:cNvSpPr>
            <p:nvPr>
              <p:custDataLst>
                <p:tags r:id="rId16"/>
              </p:custDataLst>
            </p:nvPr>
          </p:nvSpPr>
          <p:spPr bwMode="auto">
            <a:xfrm>
              <a:off x="3600" y="1248"/>
              <a:ext cx="336" cy="240"/>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5487" name="Oval 23"/>
            <p:cNvSpPr>
              <a:spLocks noChangeArrowheads="1"/>
            </p:cNvSpPr>
            <p:nvPr>
              <p:custDataLst>
                <p:tags r:id="rId17"/>
              </p:custDataLst>
            </p:nvPr>
          </p:nvSpPr>
          <p:spPr bwMode="auto">
            <a:xfrm>
              <a:off x="4224" y="1584"/>
              <a:ext cx="480" cy="336"/>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sp>
        <p:nvSpPr>
          <p:cNvPr id="45071" name="Rectangle 24"/>
          <p:cNvSpPr/>
          <p:nvPr>
            <p:custDataLst>
              <p:tags r:id="rId8"/>
            </p:custDataLst>
          </p:nvPr>
        </p:nvSpPr>
        <p:spPr>
          <a:xfrm>
            <a:off x="199614" y="5983876"/>
            <a:ext cx="4912713" cy="461665"/>
          </a:xfrm>
          <a:prstGeom prst="rect">
            <a:avLst/>
          </a:prstGeom>
          <a:solidFill>
            <a:schemeClr val="accent1"/>
          </a:solidFill>
          <a:ln>
            <a:noFill/>
            <a:miter lim="800000"/>
          </a:ln>
        </p:spPr>
        <p:txBody>
          <a:bodyPr wrap="square">
            <a:spAutoFit/>
          </a:bodyPr>
          <a:lstStyle/>
          <a:p>
            <a:pPr>
              <a:spcBef>
                <a:spcPct val="50000"/>
              </a:spcBef>
            </a:pPr>
            <a:r>
              <a:rPr lang="zh-CN" altLang="en-US" sz="2400" b="1" dirty="0">
                <a:latin typeface="微软雅黑" panose="020B0503020204020204" pitchFamily="34" charset="-122"/>
                <a:ea typeface="微软雅黑" panose="020B0503020204020204" pitchFamily="34" charset="-122"/>
              </a:rPr>
              <a:t>鸟粪、磷肥、是世界上最小的岛国</a:t>
            </a:r>
          </a:p>
        </p:txBody>
      </p:sp>
      <p:grpSp>
        <p:nvGrpSpPr>
          <p:cNvPr id="105489" name="Group 25"/>
          <p:cNvGrpSpPr>
            <a:grpSpLocks/>
          </p:cNvGrpSpPr>
          <p:nvPr/>
        </p:nvGrpSpPr>
        <p:grpSpPr bwMode="auto">
          <a:xfrm>
            <a:off x="6756400" y="334963"/>
            <a:ext cx="533400" cy="5105400"/>
            <a:chOff x="3107" y="482"/>
            <a:chExt cx="589" cy="3838"/>
          </a:xfrm>
        </p:grpSpPr>
        <p:sp>
          <p:nvSpPr>
            <p:cNvPr id="105490" name="Line 26"/>
            <p:cNvSpPr>
              <a:spLocks noChangeShapeType="1"/>
            </p:cNvSpPr>
            <p:nvPr>
              <p:custDataLst>
                <p:tags r:id="rId9"/>
              </p:custDataLst>
            </p:nvPr>
          </p:nvSpPr>
          <p:spPr bwMode="auto">
            <a:xfrm>
              <a:off x="3379" y="482"/>
              <a:ext cx="45" cy="1270"/>
            </a:xfrm>
            <a:prstGeom prst="line">
              <a:avLst/>
            </a:prstGeom>
            <a:noFill/>
            <a:ln w="57150" algn="ctr">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1" name="Line 27"/>
            <p:cNvSpPr>
              <a:spLocks noChangeShapeType="1"/>
            </p:cNvSpPr>
            <p:nvPr>
              <p:custDataLst>
                <p:tags r:id="rId10"/>
              </p:custDataLst>
            </p:nvPr>
          </p:nvSpPr>
          <p:spPr bwMode="auto">
            <a:xfrm>
              <a:off x="3424" y="1797"/>
              <a:ext cx="272" cy="454"/>
            </a:xfrm>
            <a:prstGeom prst="line">
              <a:avLst/>
            </a:prstGeom>
            <a:noFill/>
            <a:ln w="57150" algn="ctr">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2" name="Line 28"/>
            <p:cNvSpPr>
              <a:spLocks noChangeShapeType="1"/>
            </p:cNvSpPr>
            <p:nvPr>
              <p:custDataLst>
                <p:tags r:id="rId11"/>
              </p:custDataLst>
            </p:nvPr>
          </p:nvSpPr>
          <p:spPr bwMode="auto">
            <a:xfrm flipH="1">
              <a:off x="3515" y="2251"/>
              <a:ext cx="181" cy="1497"/>
            </a:xfrm>
            <a:prstGeom prst="line">
              <a:avLst/>
            </a:prstGeom>
            <a:noFill/>
            <a:ln w="57150" algn="ctr">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3" name="Line 29"/>
            <p:cNvSpPr>
              <a:spLocks noChangeShapeType="1"/>
            </p:cNvSpPr>
            <p:nvPr>
              <p:custDataLst>
                <p:tags r:id="rId12"/>
              </p:custDataLst>
            </p:nvPr>
          </p:nvSpPr>
          <p:spPr bwMode="auto">
            <a:xfrm flipH="1">
              <a:off x="3152" y="3748"/>
              <a:ext cx="363" cy="317"/>
            </a:xfrm>
            <a:prstGeom prst="line">
              <a:avLst/>
            </a:prstGeom>
            <a:noFill/>
            <a:ln w="57150" algn="ctr">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4" name="Line 30"/>
            <p:cNvSpPr>
              <a:spLocks noChangeShapeType="1"/>
            </p:cNvSpPr>
            <p:nvPr>
              <p:custDataLst>
                <p:tags r:id="rId13"/>
              </p:custDataLst>
            </p:nvPr>
          </p:nvSpPr>
          <p:spPr bwMode="auto">
            <a:xfrm flipH="1">
              <a:off x="3107" y="4065"/>
              <a:ext cx="45" cy="255"/>
            </a:xfrm>
            <a:prstGeom prst="line">
              <a:avLst/>
            </a:prstGeom>
            <a:noFill/>
            <a:ln w="57150" algn="ctr">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矩形 1"/>
          <p:cNvSpPr/>
          <p:nvPr/>
        </p:nvSpPr>
        <p:spPr>
          <a:xfrm>
            <a:off x="199614" y="2555478"/>
            <a:ext cx="2384857" cy="830997"/>
          </a:xfrm>
          <a:prstGeom prst="rect">
            <a:avLst/>
          </a:prstGeom>
          <a:solidFill>
            <a:schemeClr val="accent1"/>
          </a:solidFill>
          <a:ln>
            <a:noFill/>
            <a:miter lim="800000"/>
          </a:ln>
        </p:spPr>
        <p:txBody>
          <a:bodyPr wrap="square">
            <a:spAutoFit/>
          </a:bodyPr>
          <a:lstStyle/>
          <a:p>
            <a:pPr>
              <a:spcBef>
                <a:spcPct val="50000"/>
              </a:spcBef>
            </a:pPr>
            <a:r>
              <a:rPr lang="zh-CN" altLang="en-US" sz="2400" b="1" dirty="0">
                <a:latin typeface="微软雅黑" panose="020B0503020204020204" pitchFamily="34" charset="-122"/>
                <a:ea typeface="微软雅黑" panose="020B0503020204020204" pitchFamily="34" charset="-122"/>
              </a:rPr>
              <a:t>世界上最后进入新的一天的国家</a:t>
            </a:r>
          </a:p>
        </p:txBody>
      </p:sp>
    </p:spTree>
    <p:extLst>
      <p:ext uri="{BB962C8B-B14F-4D97-AF65-F5344CB8AC3E}">
        <p14:creationId xmlns:p14="http://schemas.microsoft.com/office/powerpoint/2010/main" val="1113488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5489"/>
                                        </p:tgtEl>
                                        <p:attrNameLst>
                                          <p:attrName>style.visibility</p:attrName>
                                        </p:attrNameLst>
                                      </p:cBhvr>
                                      <p:to>
                                        <p:strVal val="visible"/>
                                      </p:to>
                                    </p:set>
                                    <p:anim calcmode="lin" valueType="num">
                                      <p:cBhvr additive="base">
                                        <p:cTn id="7" dur="500" fill="hold"/>
                                        <p:tgtEl>
                                          <p:spTgt spid="105489"/>
                                        </p:tgtEl>
                                        <p:attrNameLst>
                                          <p:attrName>ppt_x</p:attrName>
                                        </p:attrNameLst>
                                      </p:cBhvr>
                                      <p:tavLst>
                                        <p:tav tm="0">
                                          <p:val>
                                            <p:strVal val="#ppt_x"/>
                                          </p:val>
                                        </p:tav>
                                        <p:tav tm="100000">
                                          <p:val>
                                            <p:strVal val="#ppt_x"/>
                                          </p:val>
                                        </p:tav>
                                      </p:tavLst>
                                    </p:anim>
                                    <p:anim calcmode="lin" valueType="num">
                                      <p:cBhvr additive="base">
                                        <p:cTn id="8" dur="500" fill="hold"/>
                                        <p:tgtEl>
                                          <p:spTgt spid="10548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5483"/>
                                        </p:tgtEl>
                                        <p:attrNameLst>
                                          <p:attrName>style.visibility</p:attrName>
                                        </p:attrNameLst>
                                      </p:cBhvr>
                                      <p:to>
                                        <p:strVal val="visible"/>
                                      </p:to>
                                    </p:set>
                                    <p:anim calcmode="lin" valueType="num">
                                      <p:cBhvr additive="base">
                                        <p:cTn id="13" dur="500" fill="hold"/>
                                        <p:tgtEl>
                                          <p:spTgt spid="105483"/>
                                        </p:tgtEl>
                                        <p:attrNameLst>
                                          <p:attrName>ppt_x</p:attrName>
                                        </p:attrNameLst>
                                      </p:cBhvr>
                                      <p:tavLst>
                                        <p:tav tm="0">
                                          <p:val>
                                            <p:strVal val="#ppt_x"/>
                                          </p:val>
                                        </p:tav>
                                        <p:tav tm="100000">
                                          <p:val>
                                            <p:strVal val="#ppt_x"/>
                                          </p:val>
                                        </p:tav>
                                      </p:tavLst>
                                    </p:anim>
                                    <p:anim calcmode="lin" valueType="num">
                                      <p:cBhvr additive="base">
                                        <p:cTn id="14" dur="500" fill="hold"/>
                                        <p:tgtEl>
                                          <p:spTgt spid="1054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flag6001"/>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284663" y="2868613"/>
            <a:ext cx="4716462"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7524" name="Rectangle 6"/>
          <p:cNvSpPr>
            <a:spLocks noChangeArrowheads="1"/>
          </p:cNvSpPr>
          <p:nvPr>
            <p:custDataLst>
              <p:tags r:id="rId2"/>
            </p:custDataLst>
          </p:nvPr>
        </p:nvSpPr>
        <p:spPr bwMode="auto">
          <a:xfrm>
            <a:off x="5375275" y="1341438"/>
            <a:ext cx="35496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6600" b="1">
                <a:solidFill>
                  <a:srgbClr val="FF0000"/>
                </a:solidFill>
                <a:latin typeface="Garamond" panose="02020404030301010803" pitchFamily="18" charset="0"/>
                <a:ea typeface="黑体" panose="02010609060101010101" pitchFamily="49" charset="-122"/>
              </a:rPr>
              <a:t>澳大利亚</a:t>
            </a:r>
          </a:p>
        </p:txBody>
      </p:sp>
      <p:pic>
        <p:nvPicPr>
          <p:cNvPr id="107525" name="Picture 8" descr="222UW919-0"/>
          <p:cNvPicPr>
            <a:picLocks noChangeAspect="1" noChangeArrowheads="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93675" y="549275"/>
            <a:ext cx="507682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矩形 1"/>
          <p:cNvSpPr/>
          <p:nvPr/>
        </p:nvSpPr>
        <p:spPr>
          <a:xfrm>
            <a:off x="0" y="4093741"/>
            <a:ext cx="4204705" cy="2246769"/>
          </a:xfrm>
          <a:prstGeom prst="rect">
            <a:avLst/>
          </a:prstGeom>
        </p:spPr>
        <p:txBody>
          <a:bodyPr wrap="square">
            <a:spAutoFit/>
          </a:bodyPr>
          <a:lstStyle/>
          <a:p>
            <a:r>
              <a:rPr lang="en-US" altLang="zh-CN" sz="2800" b="1" dirty="0">
                <a:solidFill>
                  <a:srgbClr val="333333"/>
                </a:solidFill>
                <a:latin typeface="arial" panose="020B0604020202020204" pitchFamily="34" charset="0"/>
              </a:rPr>
              <a:t>1788</a:t>
            </a:r>
            <a:r>
              <a:rPr lang="zh-CN" altLang="en-US" sz="2800" b="1" dirty="0">
                <a:solidFill>
                  <a:srgbClr val="333333"/>
                </a:solidFill>
                <a:latin typeface="arial" panose="020B0604020202020204" pitchFamily="34" charset="0"/>
              </a:rPr>
              <a:t>年</a:t>
            </a:r>
            <a:r>
              <a:rPr lang="zh-CN" altLang="en-US" sz="2800" b="1" dirty="0" smtClean="0">
                <a:solidFill>
                  <a:srgbClr val="333333"/>
                </a:solidFill>
                <a:latin typeface="arial" panose="020B0604020202020204" pitchFamily="34" charset="0"/>
              </a:rPr>
              <a:t>“成为</a:t>
            </a:r>
            <a:r>
              <a:rPr lang="zh-CN" altLang="en-US" sz="2800" b="1" dirty="0">
                <a:solidFill>
                  <a:srgbClr val="136EC2"/>
                </a:solidFill>
                <a:latin typeface="arial" panose="020B0604020202020204" pitchFamily="34" charset="0"/>
              </a:rPr>
              <a:t>英国殖民地</a:t>
            </a:r>
            <a:r>
              <a:rPr lang="zh-CN" altLang="en-US" sz="2800" b="1" dirty="0">
                <a:solidFill>
                  <a:srgbClr val="333333"/>
                </a:solidFill>
                <a:latin typeface="arial" panose="020B0604020202020204" pitchFamily="34" charset="0"/>
              </a:rPr>
              <a:t>，</a:t>
            </a:r>
            <a:r>
              <a:rPr lang="en-US" altLang="zh-CN" sz="2800" b="1" dirty="0">
                <a:solidFill>
                  <a:srgbClr val="333333"/>
                </a:solidFill>
                <a:latin typeface="arial" panose="020B0604020202020204" pitchFamily="34" charset="0"/>
              </a:rPr>
              <a:t>1901</a:t>
            </a:r>
            <a:r>
              <a:rPr lang="zh-CN" altLang="en-US" sz="2800" b="1" dirty="0">
                <a:solidFill>
                  <a:srgbClr val="333333"/>
                </a:solidFill>
                <a:latin typeface="arial" panose="020B0604020202020204" pitchFamily="34" charset="0"/>
              </a:rPr>
              <a:t>年组成</a:t>
            </a:r>
            <a:r>
              <a:rPr lang="zh-CN" altLang="en-US" sz="2800" b="1" dirty="0">
                <a:solidFill>
                  <a:srgbClr val="136EC2"/>
                </a:solidFill>
                <a:latin typeface="arial" panose="020B0604020202020204" pitchFamily="34" charset="0"/>
              </a:rPr>
              <a:t>澳大利亚联邦</a:t>
            </a:r>
            <a:r>
              <a:rPr lang="zh-CN" altLang="en-US" sz="2800" b="1" dirty="0">
                <a:solidFill>
                  <a:srgbClr val="333333"/>
                </a:solidFill>
                <a:latin typeface="arial" panose="020B0604020202020204" pitchFamily="34" charset="0"/>
              </a:rPr>
              <a:t>，成为</a:t>
            </a:r>
            <a:r>
              <a:rPr lang="zh-CN" altLang="en-US" sz="2800" b="1" dirty="0">
                <a:solidFill>
                  <a:srgbClr val="136EC2"/>
                </a:solidFill>
                <a:latin typeface="arial" panose="020B0604020202020204" pitchFamily="34" charset="0"/>
              </a:rPr>
              <a:t>英国</a:t>
            </a:r>
            <a:r>
              <a:rPr lang="zh-CN" altLang="en-US" sz="2800" b="1" dirty="0">
                <a:solidFill>
                  <a:srgbClr val="333333"/>
                </a:solidFill>
                <a:latin typeface="arial" panose="020B0604020202020204" pitchFamily="34" charset="0"/>
              </a:rPr>
              <a:t>的自治领地。</a:t>
            </a:r>
            <a:r>
              <a:rPr lang="en-US" altLang="zh-CN" sz="2800" b="1" dirty="0">
                <a:solidFill>
                  <a:srgbClr val="333333"/>
                </a:solidFill>
                <a:latin typeface="arial" panose="020B0604020202020204" pitchFamily="34" charset="0"/>
              </a:rPr>
              <a:t>1931</a:t>
            </a:r>
            <a:r>
              <a:rPr lang="zh-CN" altLang="en-US" sz="2800" b="1" dirty="0">
                <a:solidFill>
                  <a:srgbClr val="333333"/>
                </a:solidFill>
                <a:latin typeface="arial" panose="020B0604020202020204" pitchFamily="34" charset="0"/>
              </a:rPr>
              <a:t>年成为</a:t>
            </a:r>
            <a:r>
              <a:rPr lang="zh-CN" altLang="en-US" sz="2800" b="1" dirty="0">
                <a:solidFill>
                  <a:srgbClr val="136EC2"/>
                </a:solidFill>
                <a:latin typeface="arial" panose="020B0604020202020204" pitchFamily="34" charset="0"/>
              </a:rPr>
              <a:t>英联邦</a:t>
            </a:r>
            <a:r>
              <a:rPr lang="zh-CN" altLang="en-US" sz="2800" b="1" dirty="0">
                <a:solidFill>
                  <a:srgbClr val="333333"/>
                </a:solidFill>
                <a:latin typeface="arial" panose="020B0604020202020204" pitchFamily="34" charset="0"/>
              </a:rPr>
              <a:t>内的独立国家。</a:t>
            </a:r>
            <a:endParaRPr lang="zh-CN" altLang="en-US" sz="2800" b="1" dirty="0"/>
          </a:p>
        </p:txBody>
      </p:sp>
    </p:spTree>
    <p:extLst>
      <p:ext uri="{BB962C8B-B14F-4D97-AF65-F5344CB8AC3E}">
        <p14:creationId xmlns:p14="http://schemas.microsoft.com/office/powerpoint/2010/main" val="3535473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澳地形_副本"/>
          <p:cNvPicPr>
            <a:picLocks noChangeAspect="1"/>
          </p:cNvPicPr>
          <p:nvPr/>
        </p:nvPicPr>
        <p:blipFill>
          <a:blip r:embed="rId2" cstate="print"/>
          <a:stretch>
            <a:fillRect/>
          </a:stretch>
        </p:blipFill>
        <p:spPr>
          <a:xfrm>
            <a:off x="2435860" y="1980015"/>
            <a:ext cx="6628765" cy="4803140"/>
          </a:xfrm>
          <a:prstGeom prst="rect">
            <a:avLst/>
          </a:prstGeom>
        </p:spPr>
      </p:pic>
      <p:sp>
        <p:nvSpPr>
          <p:cNvPr id="10" name="文本框 9"/>
          <p:cNvSpPr txBox="1"/>
          <p:nvPr/>
        </p:nvSpPr>
        <p:spPr>
          <a:xfrm>
            <a:off x="95885" y="864006"/>
            <a:ext cx="8968740" cy="1038860"/>
          </a:xfrm>
          <a:prstGeom prst="rect">
            <a:avLst/>
          </a:prstGeom>
          <a:pattFill prst="openDmnd">
            <a:fgClr>
              <a:schemeClr val="accent2">
                <a:lumMod val="20000"/>
                <a:lumOff val="80000"/>
              </a:schemeClr>
            </a:fgClr>
            <a:bgClr>
              <a:schemeClr val="bg1"/>
            </a:bgClr>
          </a:pattFill>
          <a:ln>
            <a:solidFill>
              <a:schemeClr val="accent1"/>
            </a:solidFill>
          </a:ln>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rPr>
              <a:t>  </a:t>
            </a:r>
            <a:r>
              <a:rPr lang="zh-CN" sz="2800">
                <a:solidFill>
                  <a:schemeClr val="tx1"/>
                </a:solidFill>
                <a:latin typeface="楷体" panose="02010609060101010101" charset="-122"/>
                <a:ea typeface="楷体" panose="02010609060101010101" charset="-122"/>
                <a:cs typeface="楷体" panose="02010609060101010101" charset="-122"/>
              </a:rPr>
              <a:t>澳大利亚</a:t>
            </a:r>
            <a:r>
              <a:rPr lang="zh-CN" sz="2800">
                <a:latin typeface="楷体" panose="02010609060101010101" charset="-122"/>
                <a:ea typeface="楷体" panose="02010609060101010101" charset="-122"/>
                <a:cs typeface="楷体" panose="02010609060101010101" charset="-122"/>
                <a:sym typeface="+mn-ea"/>
              </a:rPr>
              <a:t>面积</a:t>
            </a:r>
            <a:r>
              <a:rPr lang="en-US" altLang="zh-CN" sz="2800">
                <a:latin typeface="楷体" panose="02010609060101010101" charset="-122"/>
                <a:ea typeface="楷体" panose="02010609060101010101" charset="-122"/>
                <a:cs typeface="楷体" panose="02010609060101010101" charset="-122"/>
                <a:sym typeface="+mn-ea"/>
              </a:rPr>
              <a:t>769</a:t>
            </a:r>
            <a:r>
              <a:rPr lang="zh-CN" altLang="en-US" sz="2800">
                <a:latin typeface="楷体" panose="02010609060101010101" charset="-122"/>
                <a:ea typeface="楷体" panose="02010609060101010101" charset="-122"/>
                <a:cs typeface="楷体" panose="02010609060101010101" charset="-122"/>
                <a:sym typeface="+mn-ea"/>
              </a:rPr>
              <a:t>万</a:t>
            </a:r>
            <a:r>
              <a:rPr lang="en-US" altLang="zh-CN" sz="2800">
                <a:latin typeface="楷体" panose="02010609060101010101" charset="-122"/>
                <a:ea typeface="楷体" panose="02010609060101010101" charset="-122"/>
                <a:cs typeface="楷体" panose="02010609060101010101" charset="-122"/>
                <a:sym typeface="+mn-ea"/>
              </a:rPr>
              <a:t>km²</a:t>
            </a:r>
            <a:r>
              <a:rPr lang="zh-CN" altLang="en-US" sz="2800">
                <a:latin typeface="楷体" panose="02010609060101010101" charset="-122"/>
                <a:ea typeface="楷体" panose="02010609060101010101" charset="-122"/>
                <a:cs typeface="楷体" panose="02010609060101010101" charset="-122"/>
                <a:sym typeface="+mn-ea"/>
              </a:rPr>
              <a:t>。</a:t>
            </a:r>
            <a:r>
              <a:rPr lang="zh-CN" sz="2800">
                <a:solidFill>
                  <a:schemeClr val="tx1"/>
                </a:solidFill>
                <a:latin typeface="楷体" panose="02010609060101010101" charset="-122"/>
                <a:ea typeface="楷体" panose="02010609060101010101" charset="-122"/>
                <a:cs typeface="楷体" panose="02010609060101010101" charset="-122"/>
              </a:rPr>
              <a:t>包括澳大利亚大陆</a:t>
            </a:r>
            <a:r>
              <a:rPr lang="zh-CN" sz="2400">
                <a:solidFill>
                  <a:schemeClr val="tx1"/>
                </a:solidFill>
                <a:latin typeface="楷体" panose="02010609060101010101" charset="-122"/>
                <a:ea typeface="楷体" panose="02010609060101010101" charset="-122"/>
                <a:cs typeface="楷体" panose="02010609060101010101" charset="-122"/>
              </a:rPr>
              <a:t>、</a:t>
            </a:r>
            <a:r>
              <a:rPr lang="zh-CN" sz="2800">
                <a:solidFill>
                  <a:schemeClr val="tx1"/>
                </a:solidFill>
                <a:latin typeface="楷体" panose="02010609060101010101" charset="-122"/>
                <a:ea typeface="楷体" panose="02010609060101010101" charset="-122"/>
                <a:cs typeface="楷体" panose="02010609060101010101" charset="-122"/>
              </a:rPr>
              <a:t>塔斯马尼亚岛和附近岛屿，</a:t>
            </a:r>
            <a:r>
              <a:rPr lang="zh-CN" altLang="en-US" sz="2800">
                <a:solidFill>
                  <a:schemeClr val="tx1"/>
                </a:solidFill>
                <a:latin typeface="楷体" panose="02010609060101010101" charset="-122"/>
                <a:ea typeface="楷体" panose="02010609060101010101" charset="-122"/>
                <a:cs typeface="楷体" panose="02010609060101010101" charset="-122"/>
              </a:rPr>
              <a:t>因独占一块大陆而</a:t>
            </a:r>
            <a:r>
              <a:rPr lang="zh-CN" altLang="en-US" sz="2800" b="1">
                <a:solidFill>
                  <a:srgbClr val="0221DE"/>
                </a:solidFill>
                <a:latin typeface="楷体" panose="02010609060101010101" charset="-122"/>
                <a:ea typeface="楷体" panose="02010609060101010101" charset="-122"/>
                <a:cs typeface="楷体" panose="02010609060101010101" charset="-122"/>
              </a:rPr>
              <a:t>简称</a:t>
            </a:r>
            <a:r>
              <a:rPr lang="en-US" altLang="zh-CN" sz="2800" b="1">
                <a:solidFill>
                  <a:srgbClr val="0221DE"/>
                </a:solidFill>
                <a:latin typeface="楷体" panose="02010609060101010101" charset="-122"/>
                <a:ea typeface="楷体" panose="02010609060101010101" charset="-122"/>
                <a:cs typeface="楷体" panose="02010609060101010101" charset="-122"/>
              </a:rPr>
              <a:t>“</a:t>
            </a:r>
            <a:r>
              <a:rPr lang="zh-CN" altLang="en-US" sz="2800" b="1">
                <a:solidFill>
                  <a:srgbClr val="0221DE"/>
                </a:solidFill>
                <a:latin typeface="楷体" panose="02010609060101010101" charset="-122"/>
                <a:ea typeface="楷体" panose="02010609060101010101" charset="-122"/>
                <a:cs typeface="楷体" panose="02010609060101010101" charset="-122"/>
              </a:rPr>
              <a:t>澳洲</a:t>
            </a:r>
            <a:r>
              <a:rPr lang="en-US" altLang="zh-CN" sz="2800" b="1">
                <a:solidFill>
                  <a:srgbClr val="0221DE"/>
                </a:solidFill>
                <a:latin typeface="楷体" panose="02010609060101010101" charset="-122"/>
                <a:ea typeface="楷体" panose="02010609060101010101" charset="-122"/>
                <a:cs typeface="楷体" panose="02010609060101010101" charset="-122"/>
              </a:rPr>
              <a:t>”</a:t>
            </a:r>
            <a:r>
              <a:rPr lang="zh-CN" altLang="en-US" sz="2800">
                <a:solidFill>
                  <a:schemeClr val="tx1"/>
                </a:solidFill>
                <a:latin typeface="楷体" panose="02010609060101010101" charset="-122"/>
                <a:ea typeface="楷体" panose="02010609060101010101" charset="-122"/>
                <a:cs typeface="楷体" panose="02010609060101010101" charset="-122"/>
              </a:rPr>
              <a:t>。</a:t>
            </a:r>
          </a:p>
        </p:txBody>
      </p:sp>
      <p:sp>
        <p:nvSpPr>
          <p:cNvPr id="3" name="文本框 2"/>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5962650" y="71755"/>
            <a:ext cx="2976880" cy="72580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962650" y="50165"/>
            <a:ext cx="29768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组成和位置</a:t>
            </a:r>
          </a:p>
        </p:txBody>
      </p:sp>
      <p:sp>
        <p:nvSpPr>
          <p:cNvPr id="2" name="文本框 1"/>
          <p:cNvSpPr txBox="1"/>
          <p:nvPr/>
        </p:nvSpPr>
        <p:spPr>
          <a:xfrm>
            <a:off x="96181" y="2052015"/>
            <a:ext cx="313372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1</a:t>
            </a:r>
            <a:r>
              <a:rPr lang="zh-CN" altLang="en-US" sz="2800">
                <a:solidFill>
                  <a:schemeClr val="tx1"/>
                </a:solidFill>
                <a:effectLst>
                  <a:outerShdw blurRad="38100" dist="19050" dir="2700000" algn="tl" rotWithShape="0">
                    <a:schemeClr val="dk1">
                      <a:alpha val="40000"/>
                    </a:schemeClr>
                  </a:outerShdw>
                </a:effectLst>
                <a:latin typeface="+mn-ea"/>
                <a:cs typeface="+mn-ea"/>
              </a:rPr>
              <a:t>、</a:t>
            </a:r>
            <a:r>
              <a:rPr lang="zh-CN" altLang="en-US" sz="3200">
                <a:solidFill>
                  <a:schemeClr val="tx1"/>
                </a:solidFill>
                <a:effectLst>
                  <a:outerShdw blurRad="38100" dist="19050" dir="2700000" algn="tl" rotWithShape="0">
                    <a:schemeClr val="dk1">
                      <a:alpha val="40000"/>
                    </a:schemeClr>
                  </a:outerShdw>
                </a:effectLst>
                <a:latin typeface="+mn-ea"/>
                <a:cs typeface="+mn-ea"/>
              </a:rPr>
              <a:t>经纬度位置</a:t>
            </a:r>
            <a:r>
              <a:rPr lang="zh-CN" altLang="en-US" sz="3200">
                <a:solidFill>
                  <a:schemeClr val="tx1"/>
                </a:solidFill>
                <a:effectLst/>
                <a:latin typeface="+mn-ea"/>
                <a:cs typeface="楷体" panose="02010609060101010101" charset="-122"/>
              </a:rPr>
              <a:t>：</a:t>
            </a:r>
          </a:p>
        </p:txBody>
      </p:sp>
      <p:sp>
        <p:nvSpPr>
          <p:cNvPr id="9" name="左大括号 8"/>
          <p:cNvSpPr/>
          <p:nvPr/>
        </p:nvSpPr>
        <p:spPr>
          <a:xfrm>
            <a:off x="72001" y="3096023"/>
            <a:ext cx="76200" cy="995680"/>
          </a:xfrm>
          <a:prstGeom prst="leftBrac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任意多边形 6"/>
          <p:cNvSpPr/>
          <p:nvPr/>
        </p:nvSpPr>
        <p:spPr>
          <a:xfrm>
            <a:off x="2452370" y="3908425"/>
            <a:ext cx="6602095" cy="487680"/>
          </a:xfrm>
          <a:custGeom>
            <a:avLst/>
            <a:gdLst>
              <a:gd name="connisteX0" fmla="*/ 0 w 6602095"/>
              <a:gd name="connsiteY0" fmla="*/ 487812 h 487812"/>
              <a:gd name="connisteX1" fmla="*/ 1736090 w 6602095"/>
              <a:gd name="connsiteY1" fmla="*/ 131577 h 487812"/>
              <a:gd name="connisteX2" fmla="*/ 2888615 w 6602095"/>
              <a:gd name="connsiteY2" fmla="*/ 32517 h 487812"/>
              <a:gd name="connisteX3" fmla="*/ 4012565 w 6602095"/>
              <a:gd name="connsiteY3" fmla="*/ 3942 h 487812"/>
              <a:gd name="connisteX4" fmla="*/ 5165090 w 6602095"/>
              <a:gd name="connsiteY4" fmla="*/ 89032 h 487812"/>
              <a:gd name="connisteX5" fmla="*/ 6602095 w 6602095"/>
              <a:gd name="connsiteY5" fmla="*/ 345572 h 48781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6602095" h="487813">
                <a:moveTo>
                  <a:pt x="0" y="487813"/>
                </a:moveTo>
                <a:cubicBezTo>
                  <a:pt x="323850" y="418598"/>
                  <a:pt x="1158240" y="222383"/>
                  <a:pt x="1736090" y="131578"/>
                </a:cubicBezTo>
                <a:cubicBezTo>
                  <a:pt x="2313940" y="40773"/>
                  <a:pt x="2433320" y="57918"/>
                  <a:pt x="2888615" y="32518"/>
                </a:cubicBezTo>
                <a:cubicBezTo>
                  <a:pt x="3343910" y="7118"/>
                  <a:pt x="3557270" y="-7487"/>
                  <a:pt x="4012565" y="3943"/>
                </a:cubicBezTo>
                <a:cubicBezTo>
                  <a:pt x="4467860" y="15373"/>
                  <a:pt x="4646930" y="20453"/>
                  <a:pt x="5165090" y="89033"/>
                </a:cubicBezTo>
                <a:cubicBezTo>
                  <a:pt x="5683250" y="157613"/>
                  <a:pt x="6337935" y="296043"/>
                  <a:pt x="6602095" y="345573"/>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rot="540000">
            <a:off x="7812058" y="3744027"/>
            <a:ext cx="1315720" cy="460375"/>
          </a:xfrm>
          <a:prstGeom prst="rect">
            <a:avLst/>
          </a:prstGeom>
          <a:noFill/>
        </p:spPr>
        <p:txBody>
          <a:bodyPr wrap="none" rtlCol="0">
            <a:spAutoFit/>
          </a:bodyPr>
          <a:lstStyle/>
          <a:p>
            <a:r>
              <a:rPr lang="en-US" altLang="zh-CN" sz="2400" b="1">
                <a:solidFill>
                  <a:srgbClr val="FF0000"/>
                </a:solidFill>
              </a:rPr>
              <a:t>23</a:t>
            </a:r>
            <a:r>
              <a:rPr lang="zh-CN" altLang="en-US" sz="2400" b="1">
                <a:solidFill>
                  <a:srgbClr val="FF0000"/>
                </a:solidFill>
              </a:rPr>
              <a:t>°</a:t>
            </a:r>
            <a:r>
              <a:rPr lang="en-US" altLang="zh-CN" sz="2400" b="1">
                <a:solidFill>
                  <a:srgbClr val="FF0000"/>
                </a:solidFill>
              </a:rPr>
              <a:t>26′S</a:t>
            </a:r>
          </a:p>
        </p:txBody>
      </p:sp>
      <p:sp>
        <p:nvSpPr>
          <p:cNvPr id="15" name="任意多边形 14"/>
          <p:cNvSpPr/>
          <p:nvPr/>
        </p:nvSpPr>
        <p:spPr>
          <a:xfrm>
            <a:off x="2452370" y="4713605"/>
            <a:ext cx="6587490" cy="549910"/>
          </a:xfrm>
          <a:custGeom>
            <a:avLst/>
            <a:gdLst>
              <a:gd name="connisteX0" fmla="*/ 0 w 6587490"/>
              <a:gd name="connsiteY0" fmla="*/ 550195 h 550195"/>
              <a:gd name="connisteX1" fmla="*/ 1849755 w 6587490"/>
              <a:gd name="connsiteY1" fmla="*/ 152050 h 550195"/>
              <a:gd name="connisteX2" fmla="*/ 4026535 w 6587490"/>
              <a:gd name="connsiteY2" fmla="*/ 9810 h 550195"/>
              <a:gd name="connisteX3" fmla="*/ 6587490 w 6587490"/>
              <a:gd name="connsiteY3" fmla="*/ 336835 h 550195"/>
            </a:gdLst>
            <a:ahLst/>
            <a:cxnLst>
              <a:cxn ang="0">
                <a:pos x="connisteX0" y="connsiteY0"/>
              </a:cxn>
              <a:cxn ang="0">
                <a:pos x="connisteX1" y="connsiteY1"/>
              </a:cxn>
              <a:cxn ang="0">
                <a:pos x="connisteX2" y="connsiteY2"/>
              </a:cxn>
              <a:cxn ang="0">
                <a:pos x="connisteX3" y="connsiteY3"/>
              </a:cxn>
            </a:cxnLst>
            <a:rect l="l" t="t" r="r" b="b"/>
            <a:pathLst>
              <a:path w="6587490" h="550196">
                <a:moveTo>
                  <a:pt x="0" y="550196"/>
                </a:moveTo>
                <a:cubicBezTo>
                  <a:pt x="326390" y="473361"/>
                  <a:pt x="1044575" y="260001"/>
                  <a:pt x="1849755" y="152051"/>
                </a:cubicBezTo>
                <a:cubicBezTo>
                  <a:pt x="2654935" y="44101"/>
                  <a:pt x="3079115" y="-27019"/>
                  <a:pt x="4026535" y="9811"/>
                </a:cubicBezTo>
                <a:cubicBezTo>
                  <a:pt x="4973955" y="46641"/>
                  <a:pt x="6118860" y="268891"/>
                  <a:pt x="6587490" y="33683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rot="540000">
            <a:off x="8172061" y="4608034"/>
            <a:ext cx="941705" cy="460375"/>
          </a:xfrm>
          <a:prstGeom prst="rect">
            <a:avLst/>
          </a:prstGeom>
          <a:noFill/>
        </p:spPr>
        <p:txBody>
          <a:bodyPr wrap="none" rtlCol="0">
            <a:spAutoFit/>
          </a:bodyPr>
          <a:lstStyle/>
          <a:p>
            <a:r>
              <a:rPr lang="en-US" altLang="zh-CN" sz="2400" b="1">
                <a:solidFill>
                  <a:srgbClr val="FF0000"/>
                </a:solidFill>
              </a:rPr>
              <a:t>30</a:t>
            </a:r>
            <a:r>
              <a:rPr lang="zh-CN" altLang="en-US" sz="2400" b="1">
                <a:solidFill>
                  <a:srgbClr val="FF0000"/>
                </a:solidFill>
              </a:rPr>
              <a:t>°</a:t>
            </a:r>
            <a:r>
              <a:rPr lang="en-US" altLang="zh-CN" sz="2400" b="1">
                <a:solidFill>
                  <a:srgbClr val="FF0000"/>
                </a:solidFill>
              </a:rPr>
              <a:t>S</a:t>
            </a:r>
          </a:p>
        </p:txBody>
      </p:sp>
      <p:cxnSp>
        <p:nvCxnSpPr>
          <p:cNvPr id="17" name="直接连接符 16"/>
          <p:cNvCxnSpPr/>
          <p:nvPr/>
        </p:nvCxnSpPr>
        <p:spPr>
          <a:xfrm>
            <a:off x="3924029" y="1977390"/>
            <a:ext cx="597535" cy="47802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72085" y="5255895"/>
            <a:ext cx="3451225" cy="151257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en-US" altLang="zh-CN" sz="2800" b="1">
                <a:solidFill>
                  <a:srgbClr val="FF0000"/>
                </a:solidFill>
                <a:latin typeface="楷体" panose="02010609060101010101" charset="-122"/>
                <a:ea typeface="楷体" panose="02010609060101010101" charset="-122"/>
                <a:cs typeface="楷体" panose="02010609060101010101" charset="-122"/>
              </a:rPr>
              <a:t>  </a:t>
            </a:r>
            <a:r>
              <a:rPr lang="zh-CN" altLang="en-US" sz="2800">
                <a:solidFill>
                  <a:schemeClr val="tx1">
                    <a:lumMod val="95000"/>
                    <a:lumOff val="5000"/>
                  </a:schemeClr>
                </a:solidFill>
                <a:latin typeface="楷体" panose="02010609060101010101" charset="-122"/>
                <a:ea typeface="楷体" panose="02010609060101010101" charset="-122"/>
                <a:cs typeface="楷体" panose="02010609060101010101" charset="-122"/>
              </a:rPr>
              <a:t>介于亚洲与南极洲之间，东临太平洋、西临印度洋。</a:t>
            </a:r>
          </a:p>
        </p:txBody>
      </p:sp>
      <p:sp>
        <p:nvSpPr>
          <p:cNvPr id="11" name="文本框 10"/>
          <p:cNvSpPr txBox="1"/>
          <p:nvPr/>
        </p:nvSpPr>
        <p:spPr>
          <a:xfrm>
            <a:off x="216002" y="3852028"/>
            <a:ext cx="3407410"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zh-CN" altLang="en-US" sz="2800">
                <a:effectLst/>
                <a:latin typeface="楷体" panose="02010609060101010101" charset="-122"/>
                <a:ea typeface="楷体" panose="02010609060101010101" charset="-122"/>
                <a:cs typeface="楷体" panose="02010609060101010101" charset="-122"/>
                <a:sym typeface="+mn-ea"/>
              </a:rPr>
              <a:t>经度：</a:t>
            </a:r>
            <a:r>
              <a:rPr lang="en-US" sz="2400">
                <a:solidFill>
                  <a:srgbClr val="FF0000"/>
                </a:solidFill>
                <a:effectLst/>
                <a:latin typeface="楷体" panose="02010609060101010101" charset="-122"/>
                <a:ea typeface="楷体" panose="02010609060101010101" charset="-122"/>
                <a:cs typeface="楷体" panose="02010609060101010101" charset="-122"/>
                <a:sym typeface="+mn-ea"/>
              </a:rPr>
              <a:t>120</a:t>
            </a:r>
            <a:r>
              <a:rPr lang="zh-CN" altLang="en-US" sz="2400">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a:solidFill>
                  <a:srgbClr val="FF0000"/>
                </a:solidFill>
                <a:effectLst/>
                <a:latin typeface="楷体" panose="02010609060101010101" charset="-122"/>
                <a:ea typeface="楷体" panose="02010609060101010101" charset="-122"/>
                <a:cs typeface="楷体" panose="02010609060101010101" charset="-122"/>
                <a:sym typeface="+mn-ea"/>
              </a:rPr>
              <a:t>E- 150</a:t>
            </a:r>
            <a:r>
              <a:rPr lang="zh-CN" altLang="en-US" sz="2400">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a:solidFill>
                  <a:srgbClr val="FF0000"/>
                </a:solidFill>
                <a:effectLst/>
                <a:latin typeface="楷体" panose="02010609060101010101" charset="-122"/>
                <a:ea typeface="楷体" panose="02010609060101010101" charset="-122"/>
                <a:cs typeface="楷体" panose="02010609060101010101" charset="-122"/>
                <a:sym typeface="+mn-ea"/>
              </a:rPr>
              <a:t>E</a:t>
            </a:r>
          </a:p>
        </p:txBody>
      </p:sp>
      <p:sp>
        <p:nvSpPr>
          <p:cNvPr id="13" name="文本框 12"/>
          <p:cNvSpPr txBox="1"/>
          <p:nvPr/>
        </p:nvSpPr>
        <p:spPr>
          <a:xfrm>
            <a:off x="95885" y="4536034"/>
            <a:ext cx="3133090"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b="1">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2</a:t>
            </a:r>
            <a:r>
              <a:rPr lang="zh-CN" altLang="en-US" sz="2400" b="1">
                <a:solidFill>
                  <a:schemeClr val="tx1"/>
                </a:solidFill>
                <a:effectLst>
                  <a:outerShdw blurRad="38100" dist="19050" dir="2700000" algn="tl" rotWithShape="0">
                    <a:schemeClr val="dk1">
                      <a:alpha val="40000"/>
                    </a:schemeClr>
                  </a:outerShdw>
                </a:effectLst>
                <a:latin typeface="+mn-ea"/>
                <a:cs typeface="+mn-ea"/>
              </a:rPr>
              <a:t>、</a:t>
            </a:r>
            <a:r>
              <a:rPr lang="zh-CN" altLang="en-US" sz="3200">
                <a:effectLst>
                  <a:outerShdw blurRad="38100" dist="19050" dir="2700000" algn="tl" rotWithShape="0">
                    <a:schemeClr val="dk1">
                      <a:alpha val="40000"/>
                    </a:schemeClr>
                  </a:outerShdw>
                </a:effectLst>
                <a:latin typeface="+mn-ea"/>
                <a:cs typeface="+mn-ea"/>
                <a:sym typeface="+mn-ea"/>
              </a:rPr>
              <a:t>海陆、政治：</a:t>
            </a:r>
            <a:endParaRPr lang="zh-CN" altLang="en-US" sz="2800">
              <a:solidFill>
                <a:srgbClr val="FF0000"/>
              </a:solidFill>
              <a:effectLst/>
              <a:latin typeface="+mn-ea"/>
              <a:cs typeface="+mn-ea"/>
            </a:endParaRPr>
          </a:p>
        </p:txBody>
      </p:sp>
      <p:sp>
        <p:nvSpPr>
          <p:cNvPr id="5" name="文本框 4"/>
          <p:cNvSpPr txBox="1"/>
          <p:nvPr/>
        </p:nvSpPr>
        <p:spPr>
          <a:xfrm>
            <a:off x="216002" y="2808021"/>
            <a:ext cx="3408045" cy="972574"/>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zh-CN" altLang="en-US" sz="2800" b="1" dirty="0">
                <a:solidFill>
                  <a:srgbClr val="FF0000"/>
                </a:solidFill>
                <a:effectLst/>
                <a:latin typeface="楷体" panose="02010609060101010101" charset="-122"/>
                <a:ea typeface="楷体" panose="02010609060101010101" charset="-122"/>
                <a:cs typeface="楷体" panose="02010609060101010101" charset="-122"/>
                <a:sym typeface="+mn-ea"/>
              </a:rPr>
              <a:t>纬度</a:t>
            </a:r>
            <a:r>
              <a:rPr lang="zh-CN" altLang="en-US" sz="2400" b="1" dirty="0">
                <a:solidFill>
                  <a:srgbClr val="FF0000"/>
                </a:solidFill>
                <a:effectLst/>
                <a:latin typeface="楷体" panose="02010609060101010101" charset="-122"/>
                <a:ea typeface="楷体" panose="02010609060101010101" charset="-122"/>
                <a:cs typeface="楷体" panose="02010609060101010101" charset="-122"/>
                <a:sym typeface="+mn-ea"/>
              </a:rPr>
              <a:t>：</a:t>
            </a:r>
            <a:r>
              <a:rPr lang="en-US" sz="2400" b="1" dirty="0">
                <a:solidFill>
                  <a:srgbClr val="FF0000"/>
                </a:solidFill>
                <a:effectLst/>
                <a:latin typeface="楷体" panose="02010609060101010101" charset="-122"/>
                <a:ea typeface="楷体" panose="02010609060101010101" charset="-122"/>
                <a:cs typeface="楷体" panose="02010609060101010101" charset="-122"/>
                <a:sym typeface="+mn-ea"/>
              </a:rPr>
              <a:t>10</a:t>
            </a:r>
            <a:r>
              <a:rPr lang="zh-CN" altLang="en-US" sz="2400" b="1" dirty="0">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b="1" dirty="0">
                <a:solidFill>
                  <a:srgbClr val="FF0000"/>
                </a:solidFill>
                <a:effectLst/>
                <a:latin typeface="楷体" panose="02010609060101010101" charset="-122"/>
                <a:ea typeface="楷体" panose="02010609060101010101" charset="-122"/>
                <a:cs typeface="楷体" panose="02010609060101010101" charset="-122"/>
                <a:sym typeface="+mn-ea"/>
              </a:rPr>
              <a:t>-</a:t>
            </a:r>
            <a:r>
              <a:rPr lang="en-US" sz="2400" b="1" dirty="0">
                <a:solidFill>
                  <a:srgbClr val="FF0000"/>
                </a:solidFill>
                <a:effectLst/>
                <a:latin typeface="楷体" panose="02010609060101010101" charset="-122"/>
                <a:ea typeface="楷体" panose="02010609060101010101" charset="-122"/>
                <a:cs typeface="楷体" panose="02010609060101010101" charset="-122"/>
                <a:sym typeface="+mn-ea"/>
              </a:rPr>
              <a:t>40</a:t>
            </a:r>
            <a:r>
              <a:rPr lang="zh-CN" altLang="en-US" sz="2400" b="1" dirty="0" smtClean="0">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b="1" dirty="0">
                <a:solidFill>
                  <a:srgbClr val="FF0000"/>
                </a:solidFill>
                <a:latin typeface="楷体" panose="02010609060101010101" charset="-122"/>
                <a:ea typeface="楷体" panose="02010609060101010101" charset="-122"/>
                <a:cs typeface="楷体" panose="02010609060101010101" charset="-122"/>
                <a:sym typeface="+mn-ea"/>
              </a:rPr>
              <a:t>S</a:t>
            </a:r>
            <a:endParaRPr lang="en-US" altLang="zh-CN" sz="2400" b="1" dirty="0">
              <a:solidFill>
                <a:srgbClr val="FF0000"/>
              </a:solidFill>
              <a:effectLst/>
              <a:latin typeface="楷体" panose="02010609060101010101" charset="-122"/>
              <a:ea typeface="楷体" panose="02010609060101010101" charset="-122"/>
              <a:cs typeface="楷体" panose="02010609060101010101" charset="-122"/>
              <a:sym typeface="+mn-ea"/>
            </a:endParaRPr>
          </a:p>
          <a:p>
            <a:pPr>
              <a:lnSpc>
                <a:spcPct val="110000"/>
              </a:lnSpc>
            </a:pPr>
            <a:r>
              <a:rPr lang="en-US" altLang="zh-CN" sz="2400" b="1" dirty="0">
                <a:solidFill>
                  <a:srgbClr val="FF0000"/>
                </a:solidFill>
                <a:effectLst/>
                <a:latin typeface="楷体" panose="02010609060101010101" charset="-122"/>
                <a:ea typeface="楷体" panose="02010609060101010101" charset="-122"/>
                <a:cs typeface="楷体" panose="02010609060101010101" charset="-122"/>
                <a:sym typeface="+mn-ea"/>
              </a:rPr>
              <a:t>    </a:t>
            </a:r>
            <a:r>
              <a:rPr lang="zh-CN" altLang="en-US" sz="2400" b="1" dirty="0">
                <a:solidFill>
                  <a:srgbClr val="0221DE"/>
                </a:solidFill>
                <a:effectLst/>
                <a:latin typeface="楷体" panose="02010609060101010101" charset="-122"/>
                <a:ea typeface="楷体" panose="02010609060101010101" charset="-122"/>
                <a:cs typeface="楷体" panose="02010609060101010101" charset="-122"/>
                <a:sym typeface="+mn-ea"/>
              </a:rPr>
              <a:t>（热带、亚热带）</a:t>
            </a:r>
            <a:endParaRPr lang="en-US" altLang="zh-CN" sz="2400" dirty="0">
              <a:solidFill>
                <a:srgbClr val="FF0000"/>
              </a:solidFill>
              <a:effectLst/>
              <a:latin typeface="楷体" panose="02010609060101010101" charset="-122"/>
              <a:ea typeface="楷体" panose="02010609060101010101" charset="-122"/>
              <a:cs typeface="楷体" panose="02010609060101010101" charset="-122"/>
            </a:endParaRPr>
          </a:p>
        </p:txBody>
      </p:sp>
      <p:cxnSp>
        <p:nvCxnSpPr>
          <p:cNvPr id="18" name="直接连接符 17"/>
          <p:cNvCxnSpPr/>
          <p:nvPr/>
        </p:nvCxnSpPr>
        <p:spPr>
          <a:xfrm flipH="1">
            <a:off x="7320280" y="1977390"/>
            <a:ext cx="572770" cy="47663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924029" y="6388100"/>
            <a:ext cx="1100455" cy="497205"/>
          </a:xfrm>
          <a:prstGeom prst="rect">
            <a:avLst/>
          </a:prstGeom>
          <a:noFill/>
        </p:spPr>
        <p:txBody>
          <a:bodyPr wrap="none" rtlCol="0">
            <a:spAutoFit/>
          </a:bodyPr>
          <a:lstStyle/>
          <a:p>
            <a:pPr>
              <a:lnSpc>
                <a:spcPct val="110000"/>
              </a:lnSpc>
            </a:pPr>
            <a:r>
              <a:rPr lang="en-US" altLang="zh-CN" sz="2400" b="1">
                <a:solidFill>
                  <a:srgbClr val="FF0000"/>
                </a:solidFill>
              </a:rPr>
              <a:t>120</a:t>
            </a:r>
            <a:r>
              <a:rPr lang="zh-CN" altLang="en-US" sz="2400" b="1">
                <a:solidFill>
                  <a:srgbClr val="FF0000"/>
                </a:solidFill>
              </a:rPr>
              <a:t>°</a:t>
            </a:r>
            <a:r>
              <a:rPr lang="en-US" altLang="zh-CN" sz="2400" b="1">
                <a:solidFill>
                  <a:srgbClr val="FF0000"/>
                </a:solidFill>
              </a:rPr>
              <a:t>E</a:t>
            </a:r>
          </a:p>
        </p:txBody>
      </p:sp>
      <p:sp>
        <p:nvSpPr>
          <p:cNvPr id="23" name="文本框 22"/>
          <p:cNvSpPr txBox="1"/>
          <p:nvPr/>
        </p:nvSpPr>
        <p:spPr>
          <a:xfrm>
            <a:off x="6768050" y="6388100"/>
            <a:ext cx="1100455" cy="497205"/>
          </a:xfrm>
          <a:prstGeom prst="rect">
            <a:avLst/>
          </a:prstGeom>
          <a:noFill/>
        </p:spPr>
        <p:txBody>
          <a:bodyPr wrap="none" rtlCol="0">
            <a:spAutoFit/>
          </a:bodyPr>
          <a:lstStyle/>
          <a:p>
            <a:pPr>
              <a:lnSpc>
                <a:spcPct val="110000"/>
              </a:lnSpc>
            </a:pPr>
            <a:r>
              <a:rPr lang="en-US" altLang="zh-CN" sz="2400" b="1">
                <a:solidFill>
                  <a:srgbClr val="FF0000"/>
                </a:solidFill>
              </a:rPr>
              <a:t>150</a:t>
            </a:r>
            <a:r>
              <a:rPr lang="zh-CN" altLang="en-US" sz="2400" b="1">
                <a:solidFill>
                  <a:srgbClr val="FF0000"/>
                </a:solidFill>
              </a:rPr>
              <a:t>°</a:t>
            </a:r>
            <a:r>
              <a:rPr lang="en-US" altLang="zh-CN" sz="2400" b="1">
                <a:solidFill>
                  <a:srgbClr val="FF0000"/>
                </a:solidFill>
              </a:rPr>
              <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par>
                                <p:cTn id="38" presetID="22" presetClass="entr" presetSubtype="1"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9" grpId="0" bldLvl="0" animBg="1"/>
      <p:bldP spid="7" grpId="0" animBg="1"/>
      <p:bldP spid="12" grpId="0"/>
      <p:bldP spid="15" grpId="0" bldLvl="0" animBg="1"/>
      <p:bldP spid="16" grpId="0"/>
      <p:bldP spid="14" grpId="0" bldLvl="0" animBg="1"/>
      <p:bldP spid="11" grpId="0" bldLvl="0" animBg="1"/>
      <p:bldP spid="13" grpId="0" animBg="1"/>
      <p:bldP spid="5" grpId="0" bldLvl="0" animBg="1"/>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img_3085_副本_副本"/>
          <p:cNvPicPr>
            <a:picLocks noChangeAspect="1"/>
          </p:cNvPicPr>
          <p:nvPr/>
        </p:nvPicPr>
        <p:blipFill>
          <a:blip r:embed="rId2" cstate="print"/>
          <a:stretch>
            <a:fillRect/>
          </a:stretch>
        </p:blipFill>
        <p:spPr>
          <a:xfrm>
            <a:off x="3491865" y="1343025"/>
            <a:ext cx="5582285" cy="5297805"/>
          </a:xfrm>
          <a:prstGeom prst="rect">
            <a:avLst/>
          </a:prstGeom>
        </p:spPr>
      </p:pic>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79705" y="903605"/>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1</a:t>
            </a:r>
            <a:r>
              <a:rPr lang="zh-CN" altLang="en-US" sz="3200">
                <a:solidFill>
                  <a:schemeClr val="tx1"/>
                </a:solidFill>
                <a:effectLst/>
                <a:latin typeface="+mn-ea"/>
                <a:cs typeface="+mn-ea"/>
              </a:rPr>
              <a:t>、地形特征</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2" name="文本框 11"/>
          <p:cNvSpPr txBox="1"/>
          <p:nvPr/>
        </p:nvSpPr>
        <p:spPr>
          <a:xfrm>
            <a:off x="180340" y="1727835"/>
            <a:ext cx="3236595" cy="565150"/>
          </a:xfrm>
          <a:prstGeom prst="rect">
            <a:avLst/>
          </a:prstGeom>
          <a:solidFill>
            <a:schemeClr val="accent2">
              <a:lumMod val="20000"/>
              <a:lumOff val="80000"/>
            </a:schemeClr>
          </a:solidFill>
          <a:ln>
            <a:solidFill>
              <a:schemeClr val="accent1"/>
            </a:solidFill>
          </a:ln>
          <a:effectLst>
            <a:outerShdw blurRad="63500" sx="101000" sy="1010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chemeClr val="tx1"/>
                </a:solidFill>
                <a:latin typeface="+mn-ea"/>
              </a:rPr>
              <a:t>主要地形区：</a:t>
            </a:r>
          </a:p>
        </p:txBody>
      </p:sp>
      <p:sp>
        <p:nvSpPr>
          <p:cNvPr id="15" name="文本框 14"/>
          <p:cNvSpPr txBox="1"/>
          <p:nvPr/>
        </p:nvSpPr>
        <p:spPr>
          <a:xfrm>
            <a:off x="179705" y="4968037"/>
            <a:ext cx="3237230" cy="565150"/>
          </a:xfrm>
          <a:prstGeom prst="rect">
            <a:avLst/>
          </a:prstGeom>
          <a:solidFill>
            <a:schemeClr val="accent2">
              <a:lumMod val="20000"/>
              <a:lumOff val="80000"/>
            </a:schemeClr>
          </a:solidFill>
          <a:ln>
            <a:solidFill>
              <a:schemeClr val="accent1"/>
            </a:solidFill>
          </a:ln>
          <a:effectLst>
            <a:outerShdw blurRad="63500" sx="101000" sy="101000" algn="ctr" rotWithShape="0">
              <a:prstClr val="black">
                <a:alpha val="20000"/>
              </a:prstClr>
            </a:outerShdw>
          </a:effectLst>
        </p:spPr>
        <p:txBody>
          <a:bodyPr wrap="square" rtlCol="0">
            <a:spAutoFit/>
          </a:bodyPr>
          <a:lstStyle/>
          <a:p>
            <a:pPr algn="l">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a:solidFill>
                  <a:schemeClr val="tx1"/>
                </a:solidFill>
                <a:latin typeface="Calibri" panose="020F0502020204030204" charset="0"/>
              </a:rPr>
              <a:t>地势起伏和缓</a:t>
            </a:r>
            <a:endParaRPr lang="zh-CN" altLang="en-US" sz="2800" b="1">
              <a:solidFill>
                <a:srgbClr val="0221DE"/>
              </a:solidFill>
              <a:latin typeface="Calibri" panose="020F0502020204030204" charset="0"/>
              <a:sym typeface="+mn-ea"/>
            </a:endParaRPr>
          </a:p>
        </p:txBody>
      </p:sp>
      <p:sp>
        <p:nvSpPr>
          <p:cNvPr id="5" name="文本框 4"/>
          <p:cNvSpPr txBox="1"/>
          <p:nvPr/>
        </p:nvSpPr>
        <p:spPr>
          <a:xfrm>
            <a:off x="179705" y="4284032"/>
            <a:ext cx="3237230" cy="565150"/>
          </a:xfrm>
          <a:prstGeom prst="rect">
            <a:avLst/>
          </a:prstGeom>
          <a:solidFill>
            <a:schemeClr val="accent2">
              <a:lumMod val="20000"/>
              <a:lumOff val="80000"/>
            </a:schemeClr>
          </a:solidFill>
          <a:ln>
            <a:solidFill>
              <a:schemeClr val="accent1"/>
            </a:solidFill>
          </a:ln>
          <a:effectLst>
            <a:outerShdw blurRad="63500" sx="101000" sy="1010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solidFill>
                <a:latin typeface="+mn-ea"/>
              </a:rPr>
              <a:t>东西高、中间低</a:t>
            </a:r>
          </a:p>
        </p:txBody>
      </p:sp>
      <p:sp>
        <p:nvSpPr>
          <p:cNvPr id="10" name="文本框 9"/>
          <p:cNvSpPr txBox="1"/>
          <p:nvPr/>
        </p:nvSpPr>
        <p:spPr>
          <a:xfrm>
            <a:off x="179705" y="5652041"/>
            <a:ext cx="3237230" cy="952500"/>
          </a:xfrm>
          <a:prstGeom prst="rect">
            <a:avLst/>
          </a:prstGeom>
          <a:solidFill>
            <a:schemeClr val="accent2">
              <a:lumMod val="20000"/>
              <a:lumOff val="80000"/>
            </a:schemeClr>
          </a:solidFill>
          <a:ln>
            <a:solidFill>
              <a:schemeClr val="accent1"/>
            </a:solidFill>
          </a:ln>
          <a:effectLst>
            <a:outerShdw blurRad="63500" sx="101000" sy="101000" algn="ctr" rotWithShape="0">
              <a:prstClr val="black">
                <a:alpha val="20000"/>
              </a:prstClr>
            </a:outerShdw>
          </a:effectLst>
        </p:spPr>
        <p:txBody>
          <a:bodyPr wrap="square" rtlCol="0">
            <a:spAutoFit/>
          </a:bodyPr>
          <a:lstStyle/>
          <a:p>
            <a:pPr algn="l">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(4)</a:t>
            </a:r>
            <a:r>
              <a:rPr lang="zh-CN" altLang="en-US" sz="2800" b="1">
                <a:solidFill>
                  <a:schemeClr val="tx1"/>
                </a:solidFill>
                <a:latin typeface="Calibri" panose="020F0502020204030204" charset="0"/>
              </a:rPr>
              <a:t>东北近海多岛礁</a:t>
            </a:r>
          </a:p>
          <a:p>
            <a:pPr algn="l">
              <a:lnSpc>
                <a:spcPct val="90000"/>
              </a:lnSpc>
            </a:pPr>
            <a:r>
              <a:rPr lang="zh-CN" altLang="en-US" sz="2800" b="1">
                <a:solidFill>
                  <a:srgbClr val="0221DE"/>
                </a:solidFill>
                <a:latin typeface="Calibri" panose="020F0502020204030204" charset="0"/>
                <a:sym typeface="+mn-ea"/>
              </a:rPr>
              <a:t>          </a:t>
            </a:r>
            <a:r>
              <a:rPr lang="zh-CN" altLang="en-US" sz="2400" b="1">
                <a:solidFill>
                  <a:srgbClr val="0221DE"/>
                </a:solidFill>
                <a:latin typeface="Calibri" panose="020F0502020204030204" charset="0"/>
                <a:sym typeface="+mn-ea"/>
              </a:rPr>
              <a:t>（大堡礁）</a:t>
            </a:r>
          </a:p>
        </p:txBody>
      </p:sp>
      <p:sp>
        <p:nvSpPr>
          <p:cNvPr id="11" name="文本框 10"/>
          <p:cNvSpPr txBox="1"/>
          <p:nvPr/>
        </p:nvSpPr>
        <p:spPr>
          <a:xfrm>
            <a:off x="309880" y="2376018"/>
            <a:ext cx="3014980" cy="1714500"/>
          </a:xfrm>
          <a:prstGeom prst="rect">
            <a:avLst/>
          </a:prstGeom>
          <a:pattFill prst="openDmnd">
            <a:fgClr>
              <a:schemeClr val="accent2">
                <a:lumMod val="20000"/>
                <a:lumOff val="80000"/>
              </a:schemeClr>
            </a:fgClr>
            <a:bgClr>
              <a:schemeClr val="bg1"/>
            </a:bgClr>
          </a:pattFill>
          <a:ln>
            <a:solidFill>
              <a:schemeClr val="accent1"/>
            </a:solidFill>
          </a:ln>
          <a:effectLst>
            <a:outerShdw blurRad="12700" algn="ctr" rotWithShape="0">
              <a:prstClr val="black">
                <a:alpha val="40000"/>
              </a:prstClr>
            </a:outerShdw>
          </a:effectLst>
        </p:spPr>
        <p:txBody>
          <a:bodyPr wrap="square" rtlCol="0">
            <a:spAutoFit/>
          </a:bodyPr>
          <a:lstStyle/>
          <a:p>
            <a:pPr>
              <a:lnSpc>
                <a:spcPct val="110000"/>
              </a:lnSpc>
            </a:pPr>
            <a:r>
              <a:rPr lang="zh-CN" altLang="en-US" sz="2400" b="1">
                <a:solidFill>
                  <a:srgbClr val="0221DE"/>
                </a:solidFill>
                <a:latin typeface="楷体" panose="02010609060101010101" charset="-122"/>
                <a:ea typeface="楷体" panose="02010609060101010101" charset="-122"/>
                <a:cs typeface="楷体" panose="02010609060101010101" charset="-122"/>
              </a:rPr>
              <a:t>东部：</a:t>
            </a:r>
            <a:r>
              <a:rPr lang="zh-CN" altLang="en-US" sz="2400" b="1">
                <a:solidFill>
                  <a:srgbClr val="FF0000"/>
                </a:solidFill>
                <a:latin typeface="楷体" panose="02010609060101010101" charset="-122"/>
                <a:ea typeface="楷体" panose="02010609060101010101" charset="-122"/>
                <a:cs typeface="楷体" panose="02010609060101010101" charset="-122"/>
              </a:rPr>
              <a:t>大分水岭</a:t>
            </a:r>
          </a:p>
          <a:p>
            <a:pPr>
              <a:lnSpc>
                <a:spcPct val="110000"/>
              </a:lnSpc>
            </a:pPr>
            <a:r>
              <a:rPr lang="zh-CN" altLang="en-US" sz="2400" b="1">
                <a:solidFill>
                  <a:srgbClr val="0221DE"/>
                </a:solidFill>
                <a:latin typeface="楷体" panose="02010609060101010101" charset="-122"/>
                <a:ea typeface="楷体" panose="02010609060101010101" charset="-122"/>
                <a:cs typeface="楷体" panose="02010609060101010101" charset="-122"/>
              </a:rPr>
              <a:t>中部：</a:t>
            </a:r>
            <a:r>
              <a:rPr lang="zh-CN" altLang="en-US" sz="2400" b="1">
                <a:solidFill>
                  <a:srgbClr val="FF0000"/>
                </a:solidFill>
                <a:latin typeface="楷体" panose="02010609060101010101" charset="-122"/>
                <a:ea typeface="楷体" panose="02010609060101010101" charset="-122"/>
                <a:cs typeface="楷体" panose="02010609060101010101" charset="-122"/>
              </a:rPr>
              <a:t>大自流盆地</a:t>
            </a:r>
            <a:endParaRPr lang="zh-CN" altLang="en-US" sz="2400">
              <a:latin typeface="楷体" panose="02010609060101010101" charset="-122"/>
              <a:ea typeface="楷体" panose="02010609060101010101" charset="-122"/>
              <a:cs typeface="楷体" panose="02010609060101010101" charset="-122"/>
            </a:endParaRPr>
          </a:p>
          <a:p>
            <a:pPr>
              <a:lnSpc>
                <a:spcPct val="110000"/>
              </a:lnSpc>
            </a:pPr>
            <a:r>
              <a:rPr lang="zh-CN" altLang="en-US" sz="2400" b="1">
                <a:solidFill>
                  <a:srgbClr val="FF0000"/>
                </a:solidFill>
                <a:latin typeface="楷体" panose="02010609060101010101" charset="-122"/>
                <a:ea typeface="楷体" panose="02010609060101010101" charset="-122"/>
                <a:cs typeface="楷体" panose="02010609060101010101" charset="-122"/>
              </a:rPr>
              <a:t>      墨累达令盆地</a:t>
            </a:r>
          </a:p>
          <a:p>
            <a:pPr>
              <a:lnSpc>
                <a:spcPct val="110000"/>
              </a:lnSpc>
            </a:pPr>
            <a:r>
              <a:rPr lang="zh-CN" altLang="en-US" sz="2400" b="1">
                <a:solidFill>
                  <a:srgbClr val="0221DE"/>
                </a:solidFill>
                <a:latin typeface="楷体" panose="02010609060101010101" charset="-122"/>
                <a:ea typeface="楷体" panose="02010609060101010101" charset="-122"/>
                <a:cs typeface="楷体" panose="02010609060101010101" charset="-122"/>
              </a:rPr>
              <a:t>西部：</a:t>
            </a:r>
            <a:r>
              <a:rPr lang="zh-CN" altLang="en-US" sz="2400" b="1">
                <a:solidFill>
                  <a:srgbClr val="FF0000"/>
                </a:solidFill>
                <a:latin typeface="楷体" panose="02010609060101010101" charset="-122"/>
                <a:ea typeface="楷体" panose="02010609060101010101" charset="-122"/>
                <a:cs typeface="楷体" panose="02010609060101010101" charset="-122"/>
              </a:rPr>
              <a:t>西部高原沙漠</a:t>
            </a:r>
          </a:p>
        </p:txBody>
      </p:sp>
      <p:pic>
        <p:nvPicPr>
          <p:cNvPr id="28674" name="图片 103452" descr="澳大利亚地形剖面图"/>
          <p:cNvPicPr>
            <a:picLocks noChangeAspect="1"/>
          </p:cNvPicPr>
          <p:nvPr/>
        </p:nvPicPr>
        <p:blipFill>
          <a:blip r:embed="rId3" cstate="print">
            <a:clrChange>
              <a:clrFrom>
                <a:srgbClr val="FFFFFF"/>
              </a:clrFrom>
              <a:clrTo>
                <a:srgbClr val="FFFFFF">
                  <a:alpha val="0"/>
                </a:srgbClr>
              </a:clrTo>
            </a:clrChange>
          </a:blip>
          <a:stretch>
            <a:fillRect/>
          </a:stretch>
        </p:blipFill>
        <p:spPr>
          <a:xfrm>
            <a:off x="3491865" y="4284980"/>
            <a:ext cx="5582920" cy="2356485"/>
          </a:xfrm>
          <a:prstGeom prst="rect">
            <a:avLst/>
          </a:prstGeom>
          <a:solidFill>
            <a:schemeClr val="bg1"/>
          </a:solidFill>
          <a:ln w="9525">
            <a:solidFill>
              <a:schemeClr val="tx1">
                <a:lumMod val="95000"/>
                <a:lumOff val="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867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5" grpId="0" bldLvl="0" animBg="1"/>
      <p:bldP spid="5" grpId="0" bldLvl="0" animBg="1"/>
      <p:bldP spid="10" grpId="0" bldLvl="0" animBg="1"/>
      <p:bldP spid="1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descr="澳大利亚地形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588" y="941388"/>
            <a:ext cx="4570412" cy="571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a:spLocks noChangeArrowheads="1"/>
          </p:cNvSpPr>
          <p:nvPr/>
        </p:nvSpPr>
        <p:spPr bwMode="auto">
          <a:xfrm>
            <a:off x="81024" y="3048000"/>
            <a:ext cx="1757302" cy="3194721"/>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just">
              <a:lnSpc>
                <a:spcPct val="120000"/>
              </a:lnSpc>
            </a:pPr>
            <a:r>
              <a:rPr lang="zh-CN" altLang="en-US" sz="2400" b="1" dirty="0">
                <a:solidFill>
                  <a:srgbClr val="C00000"/>
                </a:solidFill>
                <a:latin typeface="微软雅黑" panose="020B0503020204020204" pitchFamily="34" charset="-122"/>
                <a:sym typeface="+mn-ea"/>
              </a:rPr>
              <a:t>西部高原：</a:t>
            </a:r>
          </a:p>
          <a:p>
            <a:pPr algn="just">
              <a:lnSpc>
                <a:spcPct val="120000"/>
              </a:lnSpc>
            </a:pPr>
            <a:r>
              <a:rPr lang="zh-CN" altLang="en-US" sz="2400" b="1" dirty="0">
                <a:latin typeface="微软雅黑" panose="020B0503020204020204" pitchFamily="34" charset="-122"/>
                <a:sym typeface="+mn-ea"/>
              </a:rPr>
              <a:t>宽广平坦的高原，一般海拔在</a:t>
            </a:r>
            <a:r>
              <a:rPr lang="en-US" altLang="zh-CN" sz="2400" b="1" dirty="0">
                <a:latin typeface="微软雅黑" panose="020B0503020204020204" pitchFamily="34" charset="-122"/>
                <a:sym typeface="+mn-ea"/>
              </a:rPr>
              <a:t>200-500</a:t>
            </a:r>
            <a:r>
              <a:rPr lang="zh-CN" altLang="en-US" sz="2400" b="1" dirty="0">
                <a:latin typeface="微软雅黑" panose="020B0503020204020204" pitchFamily="34" charset="-122"/>
                <a:sym typeface="+mn-ea"/>
              </a:rPr>
              <a:t>米，约占大陆面积的</a:t>
            </a:r>
            <a:r>
              <a:rPr lang="en-US" altLang="zh-CN" sz="2400" b="1" dirty="0">
                <a:latin typeface="微软雅黑" panose="020B0503020204020204" pitchFamily="34" charset="-122"/>
                <a:sym typeface="+mn-ea"/>
              </a:rPr>
              <a:t>60%</a:t>
            </a:r>
          </a:p>
        </p:txBody>
      </p:sp>
      <p:cxnSp>
        <p:nvCxnSpPr>
          <p:cNvPr id="15" name="连接符: 肘形 9"/>
          <p:cNvCxnSpPr/>
          <p:nvPr/>
        </p:nvCxnSpPr>
        <p:spPr>
          <a:xfrm flipV="1">
            <a:off x="1828800" y="4267200"/>
            <a:ext cx="1536700" cy="968375"/>
          </a:xfrm>
          <a:prstGeom prst="straightConnector1">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矩形 2"/>
          <p:cNvSpPr>
            <a:spLocks noChangeArrowheads="1"/>
          </p:cNvSpPr>
          <p:nvPr/>
        </p:nvSpPr>
        <p:spPr bwMode="auto">
          <a:xfrm>
            <a:off x="7053262" y="762000"/>
            <a:ext cx="1884363" cy="2308324"/>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just">
              <a:lnSpc>
                <a:spcPct val="120000"/>
              </a:lnSpc>
            </a:pPr>
            <a:r>
              <a:rPr lang="zh-CN" altLang="en-US" sz="2400" b="1" dirty="0">
                <a:solidFill>
                  <a:srgbClr val="C00000"/>
                </a:solidFill>
                <a:latin typeface="微软雅黑" panose="020B0503020204020204" pitchFamily="34" charset="-122"/>
                <a:sym typeface="+mn-ea"/>
              </a:rPr>
              <a:t>东部山地：</a:t>
            </a:r>
          </a:p>
          <a:p>
            <a:pPr algn="just">
              <a:lnSpc>
                <a:spcPct val="120000"/>
              </a:lnSpc>
            </a:pPr>
            <a:r>
              <a:rPr lang="zh-CN" altLang="en-US" sz="2400" b="1" dirty="0">
                <a:latin typeface="微软雅黑" panose="020B0503020204020204" pitchFamily="34" charset="-122"/>
                <a:sym typeface="+mn-ea"/>
              </a:rPr>
              <a:t>大分水岭，纵贯南北，海拔在</a:t>
            </a:r>
            <a:r>
              <a:rPr lang="en-US" altLang="zh-CN" sz="2400" b="1" dirty="0">
                <a:latin typeface="微软雅黑" panose="020B0503020204020204" pitchFamily="34" charset="-122"/>
                <a:sym typeface="+mn-ea"/>
              </a:rPr>
              <a:t>800-1000</a:t>
            </a:r>
            <a:r>
              <a:rPr lang="zh-CN" altLang="en-US" sz="2400" b="1" dirty="0">
                <a:latin typeface="微软雅黑" panose="020B0503020204020204" pitchFamily="34" charset="-122"/>
                <a:sym typeface="+mn-ea"/>
              </a:rPr>
              <a:t>米</a:t>
            </a:r>
          </a:p>
        </p:txBody>
      </p:sp>
      <p:sp>
        <p:nvSpPr>
          <p:cNvPr id="4" name="矩形 3"/>
          <p:cNvSpPr>
            <a:spLocks noChangeArrowheads="1"/>
          </p:cNvSpPr>
          <p:nvPr/>
        </p:nvSpPr>
        <p:spPr bwMode="auto">
          <a:xfrm>
            <a:off x="7239000" y="3581400"/>
            <a:ext cx="1800828" cy="2751522"/>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just">
              <a:lnSpc>
                <a:spcPct val="120000"/>
              </a:lnSpc>
            </a:pPr>
            <a:r>
              <a:rPr lang="zh-CN" altLang="en-US" sz="2400" b="1">
                <a:solidFill>
                  <a:srgbClr val="C00000"/>
                </a:solidFill>
                <a:latin typeface="微软雅黑" panose="020B0503020204020204" pitchFamily="34" charset="-122"/>
                <a:sym typeface="+mn-ea"/>
              </a:rPr>
              <a:t>中部平原：</a:t>
            </a:r>
          </a:p>
          <a:p>
            <a:pPr algn="just">
              <a:lnSpc>
                <a:spcPct val="120000"/>
              </a:lnSpc>
            </a:pPr>
            <a:r>
              <a:rPr lang="zh-CN" altLang="en-US" sz="2400" b="1">
                <a:latin typeface="微软雅黑" panose="020B0503020204020204" pitchFamily="34" charset="-122"/>
                <a:sym typeface="+mn-ea"/>
              </a:rPr>
              <a:t>大自流盆地，地形平坦，海拔在</a:t>
            </a:r>
            <a:r>
              <a:rPr lang="en-US" altLang="zh-CN" sz="2400" b="1">
                <a:latin typeface="微软雅黑" panose="020B0503020204020204" pitchFamily="34" charset="-122"/>
                <a:sym typeface="+mn-ea"/>
              </a:rPr>
              <a:t>150</a:t>
            </a:r>
            <a:r>
              <a:rPr lang="zh-CN" altLang="en-US" sz="2400" b="1">
                <a:latin typeface="微软雅黑" panose="020B0503020204020204" pitchFamily="34" charset="-122"/>
                <a:sym typeface="+mn-ea"/>
              </a:rPr>
              <a:t>米左右，多自流井</a:t>
            </a:r>
          </a:p>
        </p:txBody>
      </p:sp>
      <p:cxnSp>
        <p:nvCxnSpPr>
          <p:cNvPr id="5" name="连接符: 肘形 9"/>
          <p:cNvCxnSpPr/>
          <p:nvPr/>
        </p:nvCxnSpPr>
        <p:spPr>
          <a:xfrm>
            <a:off x="4680372" y="4229992"/>
            <a:ext cx="2541587" cy="760413"/>
          </a:xfrm>
          <a:prstGeom prst="straightConnector1">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连接符: 肘形 9"/>
          <p:cNvCxnSpPr/>
          <p:nvPr/>
        </p:nvCxnSpPr>
        <p:spPr>
          <a:xfrm flipV="1">
            <a:off x="5500687" y="2001837"/>
            <a:ext cx="1484313" cy="1579563"/>
          </a:xfrm>
          <a:prstGeom prst="straightConnector1">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3788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strVal val="#ppt_w*0.70"/>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Effect transition="in" filter="fade">
                                      <p:cBhvr>
                                        <p:cTn id="21" dur="1000"/>
                                        <p:tgtEl>
                                          <p:spTgt spid="5"/>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strVal val="#ppt_w*0.70"/>
                                          </p:val>
                                        </p:tav>
                                        <p:tav tm="100000">
                                          <p:val>
                                            <p:strVal val="#ppt_w"/>
                                          </p:val>
                                        </p:tav>
                                      </p:tavLst>
                                    </p:anim>
                                    <p:anim calcmode="lin" valueType="num">
                                      <p:cBhvr>
                                        <p:cTn id="25" dur="1000" fill="hold"/>
                                        <p:tgtEl>
                                          <p:spTgt spid="4"/>
                                        </p:tgtEl>
                                        <p:attrNameLst>
                                          <p:attrName>ppt_h</p:attrName>
                                        </p:attrNameLst>
                                      </p:cBhvr>
                                      <p:tavLst>
                                        <p:tav tm="0">
                                          <p:val>
                                            <p:strVal val="#ppt_h"/>
                                          </p:val>
                                        </p:tav>
                                        <p:tav tm="100000">
                                          <p:val>
                                            <p:strVal val="#ppt_h"/>
                                          </p:val>
                                        </p:tav>
                                      </p:tavLst>
                                    </p:anim>
                                    <p:animEffect transition="in" filter="fade">
                                      <p:cBhvr>
                                        <p:cTn id="26" dur="1000"/>
                                        <p:tgtEl>
                                          <p:spTgt spid="4"/>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1000" fill="hold"/>
                                        <p:tgtEl>
                                          <p:spTgt spid="14"/>
                                        </p:tgtEl>
                                        <p:attrNameLst>
                                          <p:attrName>ppt_w</p:attrName>
                                        </p:attrNameLst>
                                      </p:cBhvr>
                                      <p:tavLst>
                                        <p:tav tm="0">
                                          <p:val>
                                            <p:strVal val="#ppt_w*0.70"/>
                                          </p:val>
                                        </p:tav>
                                        <p:tav tm="100000">
                                          <p:val>
                                            <p:strVal val="#ppt_w"/>
                                          </p:val>
                                        </p:tav>
                                      </p:tavLst>
                                    </p:anim>
                                    <p:anim calcmode="lin" valueType="num">
                                      <p:cBhvr>
                                        <p:cTn id="30" dur="1000" fill="hold"/>
                                        <p:tgtEl>
                                          <p:spTgt spid="14"/>
                                        </p:tgtEl>
                                        <p:attrNameLst>
                                          <p:attrName>ppt_h</p:attrName>
                                        </p:attrNameLst>
                                      </p:cBhvr>
                                      <p:tavLst>
                                        <p:tav tm="0">
                                          <p:val>
                                            <p:strVal val="#ppt_h"/>
                                          </p:val>
                                        </p:tav>
                                        <p:tav tm="100000">
                                          <p:val>
                                            <p:strVal val="#ppt_h"/>
                                          </p:val>
                                        </p:tav>
                                      </p:tavLst>
                                    </p:anim>
                                    <p:animEffect transition="in" filter="fade">
                                      <p:cBhvr>
                                        <p:cTn id="31" dur="1000"/>
                                        <p:tgtEl>
                                          <p:spTgt spid="14"/>
                                        </p:tgtEl>
                                      </p:cBhvr>
                                    </p:animEffect>
                                  </p:childTnLst>
                                </p:cTn>
                              </p:par>
                              <p:par>
                                <p:cTn id="32" presetID="55"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1000" fill="hold"/>
                                        <p:tgtEl>
                                          <p:spTgt spid="15"/>
                                        </p:tgtEl>
                                        <p:attrNameLst>
                                          <p:attrName>ppt_w</p:attrName>
                                        </p:attrNameLst>
                                      </p:cBhvr>
                                      <p:tavLst>
                                        <p:tav tm="0">
                                          <p:val>
                                            <p:strVal val="#ppt_w*0.70"/>
                                          </p:val>
                                        </p:tav>
                                        <p:tav tm="100000">
                                          <p:val>
                                            <p:strVal val="#ppt_w"/>
                                          </p:val>
                                        </p:tav>
                                      </p:tavLst>
                                    </p:anim>
                                    <p:anim calcmode="lin" valueType="num">
                                      <p:cBhvr>
                                        <p:cTn id="35" dur="1000" fill="hold"/>
                                        <p:tgtEl>
                                          <p:spTgt spid="15"/>
                                        </p:tgtEl>
                                        <p:attrNameLst>
                                          <p:attrName>ppt_h</p:attrName>
                                        </p:attrNameLst>
                                      </p:cBhvr>
                                      <p:tavLst>
                                        <p:tav tm="0">
                                          <p:val>
                                            <p:strVal val="#ppt_h"/>
                                          </p:val>
                                        </p:tav>
                                        <p:tav tm="100000">
                                          <p:val>
                                            <p:strVal val="#ppt_h"/>
                                          </p:val>
                                        </p:tav>
                                      </p:tavLst>
                                    </p:anim>
                                    <p:animEffect transition="in" filter="fade">
                                      <p:cBhvr>
                                        <p:cTn id="3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animBg="1"/>
      <p:bldP spid="3" grpId="0" animBg="1"/>
      <p:bldP spid="3" grpId="1" animBg="1"/>
      <p:bldP spid="4" grpId="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981200" y="155575"/>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t>神秘的</a:t>
            </a:r>
            <a:r>
              <a:rPr lang="zh-CN" altLang="en-US" b="1">
                <a:solidFill>
                  <a:srgbClr val="0066CC"/>
                </a:solidFill>
              </a:rPr>
              <a:t>“南方大陆”</a:t>
            </a:r>
          </a:p>
        </p:txBody>
      </p:sp>
      <p:sp>
        <p:nvSpPr>
          <p:cNvPr id="13315" name="Text Box 3"/>
          <p:cNvSpPr txBox="1">
            <a:spLocks noChangeArrowheads="1"/>
          </p:cNvSpPr>
          <p:nvPr/>
        </p:nvSpPr>
        <p:spPr bwMode="auto">
          <a:xfrm>
            <a:off x="228600" y="612775"/>
            <a:ext cx="5486400"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en-US" altLang="zh-CN" sz="1800" b="1">
                <a:latin typeface="宋体" panose="02010600030101010101" pitchFamily="2" charset="-122"/>
              </a:rPr>
              <a:t>    </a:t>
            </a:r>
            <a:r>
              <a:rPr lang="zh-CN" altLang="en-US" sz="1800" b="1">
                <a:latin typeface="宋体" panose="02010600030101010101" pitchFamily="2" charset="-122"/>
              </a:rPr>
              <a:t>公元</a:t>
            </a:r>
            <a:r>
              <a:rPr lang="en-US" altLang="zh-CN" sz="1800" b="1">
                <a:latin typeface="宋体" panose="02010600030101010101" pitchFamily="2" charset="-122"/>
              </a:rPr>
              <a:t>2</a:t>
            </a:r>
            <a:r>
              <a:rPr lang="zh-CN" altLang="en-US" sz="1800" b="1">
                <a:latin typeface="宋体" panose="02010600030101010101" pitchFamily="2" charset="-122"/>
              </a:rPr>
              <a:t>世纪，古希腊地理学家托勒密从地球呈圆形这一事实推定，在赤道与南极之间，应该有一块巨大的大陆存在，才能与北半球的大陆保持平衡。他把这块想象中的大陆绘入地图，并标明“未知的南方大陆”。 但之后的漫长时间，都没有人发现这块神秘的大陆。</a:t>
            </a:r>
          </a:p>
        </p:txBody>
      </p:sp>
      <p:sp>
        <p:nvSpPr>
          <p:cNvPr id="13316" name="Text Box 4"/>
          <p:cNvSpPr txBox="1">
            <a:spLocks noChangeArrowheads="1"/>
          </p:cNvSpPr>
          <p:nvPr/>
        </p:nvSpPr>
        <p:spPr bwMode="auto">
          <a:xfrm>
            <a:off x="6019800" y="4876800"/>
            <a:ext cx="2743200"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1800" b="1">
                <a:latin typeface="宋体" panose="02010600030101010101" pitchFamily="2" charset="-122"/>
              </a:rPr>
              <a:t>    </a:t>
            </a:r>
            <a:r>
              <a:rPr lang="zh-CN" altLang="en-US" sz="1800" b="1">
                <a:latin typeface="宋体" panose="02010600030101010101" pitchFamily="2" charset="-122"/>
              </a:rPr>
              <a:t>直到</a:t>
            </a:r>
            <a:r>
              <a:rPr lang="en-US" altLang="zh-CN" sz="1800" b="1">
                <a:latin typeface="宋体" panose="02010600030101010101" pitchFamily="2" charset="-122"/>
              </a:rPr>
              <a:t>1770</a:t>
            </a:r>
            <a:r>
              <a:rPr lang="zh-CN" altLang="en-US" sz="1800" b="1">
                <a:latin typeface="宋体" panose="02010600030101010101" pitchFamily="2" charset="-122"/>
              </a:rPr>
              <a:t>年，英国航海家詹姆斯</a:t>
            </a:r>
            <a:r>
              <a:rPr lang="en-US" altLang="zh-CN" sz="1800" b="1">
                <a:latin typeface="宋体" panose="02010600030101010101" pitchFamily="2" charset="-122"/>
              </a:rPr>
              <a:t>·</a:t>
            </a:r>
            <a:r>
              <a:rPr lang="zh-CN" altLang="en-US" sz="1800" b="1">
                <a:latin typeface="宋体" panose="02010600030101010101" pitchFamily="2" charset="-122"/>
              </a:rPr>
              <a:t>库克抵达澳大利亚东海岸，才发现了这块传说中的大陆。</a:t>
            </a:r>
          </a:p>
        </p:txBody>
      </p:sp>
      <p:pic>
        <p:nvPicPr>
          <p:cNvPr id="13317" name="Picture 5" descr="temp2006-5-19-01_59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2800" y="838200"/>
            <a:ext cx="30226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Endeavour-(c)-Spruce1280x9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743200"/>
            <a:ext cx="5334000" cy="3467100"/>
          </a:xfrm>
          <a:prstGeom prst="rect">
            <a:avLst/>
          </a:prstGeom>
          <a:noFill/>
          <a:extLst>
            <a:ext uri="{909E8E84-426E-40DD-AFC4-6F175D3DCCD1}">
              <a14:hiddenFill xmlns:a14="http://schemas.microsoft.com/office/drawing/2010/main">
                <a:solidFill>
                  <a:srgbClr val="FFFFFF"/>
                </a:solidFill>
              </a14:hiddenFill>
            </a:ext>
          </a:extLst>
        </p:spPr>
      </p:pic>
      <p:sp>
        <p:nvSpPr>
          <p:cNvPr id="13319" name="Text Box 7"/>
          <p:cNvSpPr txBox="1">
            <a:spLocks noChangeArrowheads="1"/>
          </p:cNvSpPr>
          <p:nvPr/>
        </p:nvSpPr>
        <p:spPr bwMode="auto">
          <a:xfrm>
            <a:off x="1143000" y="6361113"/>
            <a:ext cx="388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b="1"/>
              <a:t>库克船长的“奋进号”（仿制品）</a:t>
            </a:r>
          </a:p>
        </p:txBody>
      </p:sp>
    </p:spTree>
    <p:extLst>
      <p:ext uri="{BB962C8B-B14F-4D97-AF65-F5344CB8AC3E}">
        <p14:creationId xmlns:p14="http://schemas.microsoft.com/office/powerpoint/2010/main" val="3706215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72705"/>
          <p:cNvSpPr>
            <a:spLocks noGrp="1" noChangeArrowheads="1"/>
          </p:cNvSpPr>
          <p:nvPr>
            <p:ph type="title"/>
          </p:nvPr>
        </p:nvSpPr>
        <p:spPr>
          <a:xfrm>
            <a:off x="563563" y="579438"/>
            <a:ext cx="8229600" cy="1143000"/>
          </a:xfrm>
        </p:spPr>
        <p:txBody>
          <a:bodyPr/>
          <a:lstStyle/>
          <a:p>
            <a:pPr algn="l" eaLnBrk="1" hangingPunct="1"/>
            <a:r>
              <a:rPr lang="zh-CN" altLang="en-US" sz="3200" b="1" smtClean="0">
                <a:solidFill>
                  <a:srgbClr val="FF0000"/>
                </a:solidFill>
                <a:ea typeface="黑体" panose="02010609060101010101" pitchFamily="49" charset="-122"/>
              </a:rPr>
              <a:t>澳大利亚大陆缺少高大地形的原因？</a:t>
            </a:r>
          </a:p>
        </p:txBody>
      </p:sp>
      <p:sp>
        <p:nvSpPr>
          <p:cNvPr id="72707" name="内容占位符 72706"/>
          <p:cNvSpPr>
            <a:spLocks noGrp="1" noChangeArrowheads="1"/>
          </p:cNvSpPr>
          <p:nvPr>
            <p:ph idx="1"/>
          </p:nvPr>
        </p:nvSpPr>
        <p:spPr/>
        <p:txBody>
          <a:bodyPr/>
          <a:lstStyle/>
          <a:p>
            <a:pPr eaLnBrk="1" hangingPunct="1"/>
            <a:r>
              <a:rPr lang="zh-CN" altLang="en-US" b="1" smtClean="0">
                <a:ea typeface="黑体" panose="02010609060101010101" pitchFamily="49" charset="-122"/>
              </a:rPr>
              <a:t>板块内部，地壳稳定；</a:t>
            </a:r>
          </a:p>
          <a:p>
            <a:pPr eaLnBrk="1" hangingPunct="1"/>
            <a:r>
              <a:rPr lang="zh-CN" altLang="en-US" b="1" smtClean="0">
                <a:ea typeface="黑体" panose="02010609060101010101" pitchFamily="49" charset="-122"/>
              </a:rPr>
              <a:t>形成年代久远，外力侵蚀作用强。</a:t>
            </a:r>
          </a:p>
        </p:txBody>
      </p:sp>
      <p:pic>
        <p:nvPicPr>
          <p:cNvPr id="4" name="Picture 3" descr="澳大利亚地形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066" y="2951544"/>
            <a:ext cx="6261904" cy="370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4106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 calcmode="lin" valueType="num">
                                      <p:cBhvr additive="base">
                                        <p:cTn id="7" dur="500" fill="hold"/>
                                        <p:tgtEl>
                                          <p:spTgt spid="727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2707">
                                            <p:txEl>
                                              <p:pRg st="1" end="1"/>
                                            </p:txEl>
                                          </p:spTgt>
                                        </p:tgtEl>
                                        <p:attrNameLst>
                                          <p:attrName>style.visibility</p:attrName>
                                        </p:attrNameLst>
                                      </p:cBhvr>
                                      <p:to>
                                        <p:strVal val="visible"/>
                                      </p:to>
                                    </p:set>
                                    <p:anim calcmode="lin" valueType="num">
                                      <p:cBhvr additive="base">
                                        <p:cTn id="13" dur="500" fill="hold"/>
                                        <p:tgtEl>
                                          <p:spTgt spid="727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70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0" y="0"/>
            <a:ext cx="4716356" cy="584775"/>
          </a:xfrm>
          <a:prstGeom prst="rect">
            <a:avLst/>
          </a:prstGeom>
          <a:ln/>
        </p:spPr>
        <p:style>
          <a:lnRef idx="1">
            <a:schemeClr val="accent4"/>
          </a:lnRef>
          <a:fillRef idx="2">
            <a:schemeClr val="accent4"/>
          </a:fillRef>
          <a:effectRef idx="1">
            <a:schemeClr val="accent4"/>
          </a:effectRef>
          <a:fontRef idx="minor">
            <a:schemeClr val="dk1"/>
          </a:fontRef>
        </p:style>
        <p:txBody>
          <a:bodyPr wrap="none">
            <a:spAutoFit/>
          </a:bodyPr>
          <a:lstStyle/>
          <a:p>
            <a:r>
              <a:rPr lang="zh-CN" altLang="en-US" sz="3200" b="1" dirty="0" smtClean="0">
                <a:latin typeface="黑体" panose="02010609060101010101" pitchFamily="49" charset="-122"/>
              </a:rPr>
              <a:t>补充：潜水</a:t>
            </a:r>
            <a:r>
              <a:rPr lang="zh-CN" altLang="en-US" sz="3200" b="1" dirty="0">
                <a:latin typeface="黑体" panose="02010609060101010101" pitchFamily="49" charset="-122"/>
              </a:rPr>
              <a:t>与承压水比较</a:t>
            </a:r>
          </a:p>
        </p:txBody>
      </p:sp>
      <p:graphicFrame>
        <p:nvGraphicFramePr>
          <p:cNvPr id="378883" name="Group 3"/>
          <p:cNvGraphicFramePr>
            <a:graphicFrameLocks noGrp="1"/>
          </p:cNvGraphicFramePr>
          <p:nvPr>
            <p:extLst>
              <p:ext uri="{D42A27DB-BD31-4B8C-83A1-F6EECF244321}">
                <p14:modId xmlns:p14="http://schemas.microsoft.com/office/powerpoint/2010/main" val="255685196"/>
              </p:ext>
            </p:extLst>
          </p:nvPr>
        </p:nvGraphicFramePr>
        <p:xfrm>
          <a:off x="179388" y="620713"/>
          <a:ext cx="8964612" cy="2912196"/>
        </p:xfrm>
        <a:graphic>
          <a:graphicData uri="http://schemas.openxmlformats.org/drawingml/2006/table">
            <a:tbl>
              <a:tblPr/>
              <a:tblGrid>
                <a:gridCol w="1222073"/>
                <a:gridCol w="3485049"/>
                <a:gridCol w="4257490"/>
              </a:tblGrid>
              <a:tr h="42222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1" i="0" u="none" strike="noStrike" cap="none" normalizeH="0" baseline="0" dirty="0" smtClean="0">
                        <a:ln>
                          <a:noFill/>
                        </a:ln>
                        <a:solidFill>
                          <a:schemeClr val="tx1"/>
                        </a:solidFill>
                        <a:effectLst/>
                        <a:latin typeface="黑体" panose="02010609060101010101" pitchFamily="2" charset="-122"/>
                        <a:ea typeface="黑体" panose="02010609060101010101" pitchFamily="2" charset="-122"/>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黑体" panose="02010609060101010101" pitchFamily="2" charset="-122"/>
                          <a:ea typeface="黑体" panose="02010609060101010101" pitchFamily="2" charset="-122"/>
                        </a:rPr>
                        <a:t>潜　水</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黑体" panose="02010609060101010101" pitchFamily="2" charset="-122"/>
                          <a:ea typeface="黑体" panose="02010609060101010101" pitchFamily="2" charset="-122"/>
                        </a:rPr>
                        <a:t>承压水</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1"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1"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1" i="0" u="none" strike="noStrike" cap="none" normalizeH="0" baseline="0" dirty="0" smtClean="0">
                        <a:ln>
                          <a:noFill/>
                        </a:ln>
                        <a:solidFill>
                          <a:schemeClr val="tx1"/>
                        </a:solidFill>
                        <a:effectLst/>
                        <a:latin typeface="黑体" panose="02010609060101010101" pitchFamily="2" charset="-122"/>
                        <a:ea typeface="黑体" panose="02010609060101010101" pitchFamily="2" charset="-122"/>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9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1"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1"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dirty="0" smtClean="0">
                        <a:ln>
                          <a:noFill/>
                        </a:ln>
                        <a:solidFill>
                          <a:schemeClr val="tx1"/>
                        </a:solidFill>
                        <a:effectLst/>
                        <a:latin typeface="黑体" panose="02010609060101010101" pitchFamily="2" charset="-122"/>
                        <a:ea typeface="黑体" panose="02010609060101010101" pitchFamily="2" charset="-122"/>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975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1" i="0" u="none" strike="noStrike" cap="none" normalizeH="0" baseline="0" dirty="0" smtClean="0">
                        <a:ln>
                          <a:noFill/>
                        </a:ln>
                        <a:solidFill>
                          <a:schemeClr val="tx1"/>
                        </a:solidFill>
                        <a:effectLst/>
                        <a:latin typeface="黑体" panose="02010609060101010101" pitchFamily="2" charset="-122"/>
                        <a:ea typeface="黑体" panose="02010609060101010101"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1" i="0" u="none" strike="noStrike" cap="none" normalizeH="0" baseline="0" dirty="0" smtClean="0">
                        <a:ln>
                          <a:noFill/>
                        </a:ln>
                        <a:solidFill>
                          <a:schemeClr val="tx1"/>
                        </a:solidFill>
                        <a:effectLst/>
                        <a:latin typeface="黑体" panose="02010609060101010101" pitchFamily="2" charset="-122"/>
                        <a:ea typeface="黑体" panose="02010609060101010101"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1" i="0" u="none" strike="noStrike" cap="none" normalizeH="0" baseline="0" dirty="0" smtClean="0">
                        <a:ln>
                          <a:noFill/>
                        </a:ln>
                        <a:solidFill>
                          <a:schemeClr val="tx1"/>
                        </a:solidFill>
                        <a:effectLst/>
                        <a:latin typeface="黑体" panose="02010609060101010101" pitchFamily="2" charset="-122"/>
                        <a:ea typeface="黑体" panose="02010609060101010101" pitchFamily="2" charset="-122"/>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1" i="0" u="none" strike="noStrike" cap="none" normalizeH="0" baseline="0" dirty="0" smtClean="0">
                        <a:ln>
                          <a:noFill/>
                        </a:ln>
                        <a:solidFill>
                          <a:schemeClr val="tx1"/>
                        </a:solidFill>
                        <a:effectLst/>
                        <a:latin typeface="黑体" panose="02010609060101010101" pitchFamily="2" charset="-122"/>
                        <a:ea typeface="黑体" panose="02010609060101010101"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dirty="0" smtClean="0">
                        <a:ln>
                          <a:noFill/>
                        </a:ln>
                        <a:solidFill>
                          <a:schemeClr val="tx1"/>
                        </a:solidFill>
                        <a:effectLst/>
                        <a:latin typeface="黑体" panose="02010609060101010101" pitchFamily="2" charset="-122"/>
                        <a:ea typeface="黑体" panose="02010609060101010101" pitchFamily="2" charset="-122"/>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8937" name="Text Box 25"/>
          <p:cNvSpPr txBox="1">
            <a:spLocks noChangeArrowheads="1"/>
          </p:cNvSpPr>
          <p:nvPr/>
        </p:nvSpPr>
        <p:spPr bwMode="auto">
          <a:xfrm>
            <a:off x="1763713" y="1052513"/>
            <a:ext cx="2249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latin typeface="黑体" panose="02010609060101010101" pitchFamily="49" charset="-122"/>
              </a:rPr>
              <a:t>第一个隔水层之上</a:t>
            </a:r>
          </a:p>
        </p:txBody>
      </p:sp>
      <p:sp>
        <p:nvSpPr>
          <p:cNvPr id="38938" name="Text Box 26"/>
          <p:cNvSpPr txBox="1">
            <a:spLocks noChangeArrowheads="1"/>
          </p:cNvSpPr>
          <p:nvPr/>
        </p:nvSpPr>
        <p:spPr bwMode="auto">
          <a:xfrm>
            <a:off x="5508625" y="1000125"/>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a:latin typeface="黑体" panose="02010609060101010101" pitchFamily="49" charset="-122"/>
              </a:rPr>
              <a:t>两个隔水层之间</a:t>
            </a:r>
          </a:p>
        </p:txBody>
      </p:sp>
      <p:sp>
        <p:nvSpPr>
          <p:cNvPr id="38939" name="Text Box 27"/>
          <p:cNvSpPr txBox="1">
            <a:spLocks noChangeArrowheads="1"/>
          </p:cNvSpPr>
          <p:nvPr/>
        </p:nvSpPr>
        <p:spPr bwMode="auto">
          <a:xfrm>
            <a:off x="1476375" y="1484313"/>
            <a:ext cx="2765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latin typeface="黑体" panose="02010609060101010101" pitchFamily="49" charset="-122"/>
              </a:rPr>
              <a:t>大气降水与地表水补给</a:t>
            </a:r>
          </a:p>
        </p:txBody>
      </p:sp>
      <p:sp>
        <p:nvSpPr>
          <p:cNvPr id="38940" name="Text Box 28"/>
          <p:cNvSpPr txBox="1">
            <a:spLocks noChangeArrowheads="1"/>
          </p:cNvSpPr>
          <p:nvPr/>
        </p:nvSpPr>
        <p:spPr bwMode="auto">
          <a:xfrm>
            <a:off x="5940425" y="1431925"/>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latin typeface="黑体" panose="02010609060101010101" pitchFamily="49" charset="-122"/>
              </a:rPr>
              <a:t>潜水补给</a:t>
            </a:r>
          </a:p>
        </p:txBody>
      </p:sp>
      <p:sp>
        <p:nvSpPr>
          <p:cNvPr id="38941" name="Text Box 29"/>
          <p:cNvSpPr txBox="1">
            <a:spLocks noChangeArrowheads="1"/>
          </p:cNvSpPr>
          <p:nvPr/>
        </p:nvSpPr>
        <p:spPr bwMode="auto">
          <a:xfrm>
            <a:off x="1371600" y="1905000"/>
            <a:ext cx="32829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latin typeface="黑体" panose="02010609060101010101" pitchFamily="49" charset="-122"/>
              </a:rPr>
              <a:t>（</a:t>
            </a:r>
            <a:r>
              <a:rPr lang="en-US" altLang="zh-CN" sz="2000" b="1" dirty="0">
                <a:latin typeface="黑体" panose="02010609060101010101" pitchFamily="49" charset="-122"/>
              </a:rPr>
              <a:t>1</a:t>
            </a:r>
            <a:r>
              <a:rPr lang="zh-CN" altLang="en-US" sz="2000" b="1" dirty="0">
                <a:latin typeface="黑体" panose="02010609060101010101" pitchFamily="49" charset="-122"/>
              </a:rPr>
              <a:t>）有自由水面</a:t>
            </a:r>
          </a:p>
          <a:p>
            <a:r>
              <a:rPr lang="zh-CN" altLang="en-US" sz="2000" b="1" dirty="0">
                <a:latin typeface="黑体" panose="02010609060101010101" pitchFamily="49" charset="-122"/>
              </a:rPr>
              <a:t>（</a:t>
            </a:r>
            <a:r>
              <a:rPr lang="en-US" altLang="zh-CN" sz="2000" b="1" dirty="0">
                <a:latin typeface="黑体" panose="02010609060101010101" pitchFamily="49" charset="-122"/>
              </a:rPr>
              <a:t>2</a:t>
            </a:r>
            <a:r>
              <a:rPr lang="zh-CN" altLang="en-US" sz="2000" b="1" dirty="0">
                <a:latin typeface="黑体" panose="02010609060101010101" pitchFamily="49" charset="-122"/>
              </a:rPr>
              <a:t>）埋藏浅、受气候影响大、流量不稳定</a:t>
            </a:r>
          </a:p>
          <a:p>
            <a:r>
              <a:rPr lang="zh-CN" altLang="en-US" sz="2000" b="1" dirty="0">
                <a:latin typeface="黑体" panose="02010609060101010101" pitchFamily="49" charset="-122"/>
              </a:rPr>
              <a:t>（</a:t>
            </a:r>
            <a:r>
              <a:rPr lang="en-US" altLang="zh-CN" sz="2000" b="1" dirty="0">
                <a:latin typeface="黑体" panose="02010609060101010101" pitchFamily="49" charset="-122"/>
              </a:rPr>
              <a:t>3</a:t>
            </a:r>
            <a:r>
              <a:rPr lang="zh-CN" altLang="en-US" sz="2000" b="1" dirty="0">
                <a:latin typeface="黑体" panose="02010609060101010101" pitchFamily="49" charset="-122"/>
              </a:rPr>
              <a:t>）易受污染</a:t>
            </a:r>
          </a:p>
        </p:txBody>
      </p:sp>
      <p:sp>
        <p:nvSpPr>
          <p:cNvPr id="38942" name="Text Box 30"/>
          <p:cNvSpPr txBox="1">
            <a:spLocks noChangeArrowheads="1"/>
          </p:cNvSpPr>
          <p:nvPr/>
        </p:nvSpPr>
        <p:spPr bwMode="auto">
          <a:xfrm>
            <a:off x="5079423" y="1905000"/>
            <a:ext cx="403802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latin typeface="黑体" panose="02010609060101010101" pitchFamily="49" charset="-122"/>
              </a:rPr>
              <a:t>（</a:t>
            </a:r>
            <a:r>
              <a:rPr lang="en-US" altLang="zh-CN" sz="2000" b="1" dirty="0">
                <a:latin typeface="黑体" panose="02010609060101010101" pitchFamily="49" charset="-122"/>
              </a:rPr>
              <a:t>1</a:t>
            </a:r>
            <a:r>
              <a:rPr lang="zh-CN" altLang="en-US" sz="2000" b="1" dirty="0">
                <a:latin typeface="黑体" panose="02010609060101010101" pitchFamily="49" charset="-122"/>
              </a:rPr>
              <a:t>）承受一定</a:t>
            </a:r>
            <a:r>
              <a:rPr lang="zh-CN" altLang="en-US" sz="2000" b="1" dirty="0" smtClean="0">
                <a:latin typeface="黑体" panose="02010609060101010101" pitchFamily="49" charset="-122"/>
              </a:rPr>
              <a:t>压力，</a:t>
            </a:r>
            <a:r>
              <a:rPr lang="zh-CN" altLang="en-US" sz="2000" b="1" dirty="0">
                <a:solidFill>
                  <a:srgbClr val="FF0000"/>
                </a:solidFill>
                <a:ea typeface="黑体" panose="02010609060101010101" pitchFamily="49" charset="-122"/>
              </a:rPr>
              <a:t>当出水口低于承压水位，水能自流。</a:t>
            </a:r>
            <a:endParaRPr lang="zh-CN" altLang="en-US" sz="2000" b="1" dirty="0">
              <a:solidFill>
                <a:srgbClr val="FF0000"/>
              </a:solidFill>
              <a:latin typeface="黑体" panose="02010609060101010101" pitchFamily="49" charset="-122"/>
            </a:endParaRPr>
          </a:p>
          <a:p>
            <a:r>
              <a:rPr lang="zh-CN" altLang="en-US" sz="2000" b="1" dirty="0">
                <a:latin typeface="黑体" panose="02010609060101010101" pitchFamily="49" charset="-122"/>
              </a:rPr>
              <a:t>（</a:t>
            </a:r>
            <a:r>
              <a:rPr lang="en-US" altLang="zh-CN" sz="2000" b="1" dirty="0">
                <a:latin typeface="黑体" panose="02010609060101010101" pitchFamily="49" charset="-122"/>
              </a:rPr>
              <a:t>2</a:t>
            </a:r>
            <a:r>
              <a:rPr lang="zh-CN" altLang="en-US" sz="2000" b="1" dirty="0">
                <a:latin typeface="黑体" panose="02010609060101010101" pitchFamily="49" charset="-122"/>
              </a:rPr>
              <a:t>）埋藏较深、受气候影响小、流量稳定</a:t>
            </a:r>
          </a:p>
          <a:p>
            <a:r>
              <a:rPr lang="zh-CN" altLang="en-US" sz="2000" b="1" dirty="0">
                <a:latin typeface="黑体" panose="02010609060101010101" pitchFamily="49" charset="-122"/>
              </a:rPr>
              <a:t>（</a:t>
            </a:r>
            <a:r>
              <a:rPr lang="en-US" altLang="zh-CN" sz="2000" b="1" dirty="0">
                <a:latin typeface="黑体" panose="02010609060101010101" pitchFamily="49" charset="-122"/>
              </a:rPr>
              <a:t>3</a:t>
            </a:r>
            <a:r>
              <a:rPr lang="zh-CN" altLang="en-US" sz="2000" b="1" dirty="0">
                <a:latin typeface="黑体" panose="02010609060101010101" pitchFamily="49" charset="-122"/>
              </a:rPr>
              <a:t>）不易受污染、水质较好</a:t>
            </a:r>
          </a:p>
        </p:txBody>
      </p:sp>
      <p:sp>
        <p:nvSpPr>
          <p:cNvPr id="378911" name="Text Box 31"/>
          <p:cNvSpPr txBox="1">
            <a:spLocks noChangeArrowheads="1"/>
          </p:cNvSpPr>
          <p:nvPr/>
        </p:nvSpPr>
        <p:spPr bwMode="auto">
          <a:xfrm>
            <a:off x="250825" y="1052513"/>
            <a:ext cx="958917" cy="400110"/>
          </a:xfrm>
          <a:prstGeom prst="rect">
            <a:avLst/>
          </a:prstGeom>
          <a:noFill/>
          <a:ln w="9525">
            <a:noFill/>
            <a:miter lim="800000"/>
          </a:ln>
          <a:effectLst/>
        </p:spPr>
        <p:txBody>
          <a:bodyPr wrap="none">
            <a:spAutoFit/>
          </a:bodyPr>
          <a:lstStyle/>
          <a:p>
            <a:pPr>
              <a:defRPr/>
            </a:pPr>
            <a:r>
              <a:rPr lang="zh-CN" altLang="en-US" sz="2000" b="1" dirty="0">
                <a:effectLst>
                  <a:outerShdw blurRad="38100" dist="38100" dir="2700000" algn="tl">
                    <a:srgbClr val="FFFFFF"/>
                  </a:outerShdw>
                </a:effectLst>
                <a:latin typeface="黑体" panose="02010609060101010101" pitchFamily="2" charset="-122"/>
              </a:rPr>
              <a:t>位　置</a:t>
            </a:r>
          </a:p>
        </p:txBody>
      </p:sp>
      <p:sp>
        <p:nvSpPr>
          <p:cNvPr id="378912" name="Text Box 32"/>
          <p:cNvSpPr txBox="1">
            <a:spLocks noChangeArrowheads="1"/>
          </p:cNvSpPr>
          <p:nvPr/>
        </p:nvSpPr>
        <p:spPr bwMode="auto">
          <a:xfrm>
            <a:off x="250825" y="1484313"/>
            <a:ext cx="958917" cy="400110"/>
          </a:xfrm>
          <a:prstGeom prst="rect">
            <a:avLst/>
          </a:prstGeom>
          <a:noFill/>
          <a:ln w="9525">
            <a:noFill/>
            <a:miter lim="800000"/>
          </a:ln>
          <a:effectLst/>
        </p:spPr>
        <p:txBody>
          <a:bodyPr wrap="none">
            <a:spAutoFit/>
          </a:bodyPr>
          <a:lstStyle/>
          <a:p>
            <a:pPr>
              <a:defRPr/>
            </a:pPr>
            <a:r>
              <a:rPr lang="zh-CN" altLang="en-US" sz="2000" b="1" dirty="0">
                <a:effectLst>
                  <a:outerShdw blurRad="38100" dist="38100" dir="2700000" algn="tl">
                    <a:srgbClr val="FFFFFF"/>
                  </a:outerShdw>
                </a:effectLst>
                <a:latin typeface="黑体" panose="02010609060101010101" pitchFamily="2" charset="-122"/>
              </a:rPr>
              <a:t>补　给</a:t>
            </a:r>
          </a:p>
        </p:txBody>
      </p:sp>
      <p:sp>
        <p:nvSpPr>
          <p:cNvPr id="378913" name="Text Box 33"/>
          <p:cNvSpPr txBox="1">
            <a:spLocks noChangeArrowheads="1"/>
          </p:cNvSpPr>
          <p:nvPr/>
        </p:nvSpPr>
        <p:spPr bwMode="auto">
          <a:xfrm>
            <a:off x="250825" y="2420938"/>
            <a:ext cx="958917" cy="400110"/>
          </a:xfrm>
          <a:prstGeom prst="rect">
            <a:avLst/>
          </a:prstGeom>
          <a:noFill/>
          <a:ln w="9525">
            <a:noFill/>
            <a:miter lim="800000"/>
          </a:ln>
          <a:effectLst/>
        </p:spPr>
        <p:txBody>
          <a:bodyPr wrap="none">
            <a:spAutoFit/>
          </a:bodyPr>
          <a:lstStyle/>
          <a:p>
            <a:pPr>
              <a:defRPr/>
            </a:pPr>
            <a:r>
              <a:rPr lang="zh-CN" altLang="en-US" sz="2000" b="1" dirty="0">
                <a:effectLst>
                  <a:outerShdw blurRad="38100" dist="38100" dir="2700000" algn="tl">
                    <a:srgbClr val="FFFFFF"/>
                  </a:outerShdw>
                </a:effectLst>
                <a:latin typeface="黑体" panose="02010609060101010101" pitchFamily="2" charset="-122"/>
              </a:rPr>
              <a:t>特　点</a:t>
            </a:r>
          </a:p>
        </p:txBody>
      </p:sp>
      <p:sp>
        <p:nvSpPr>
          <p:cNvPr id="378914" name="Text Box 34"/>
          <p:cNvSpPr txBox="1">
            <a:spLocks noChangeArrowheads="1"/>
          </p:cNvSpPr>
          <p:nvPr/>
        </p:nvSpPr>
        <p:spPr bwMode="auto">
          <a:xfrm>
            <a:off x="250825" y="620713"/>
            <a:ext cx="958917" cy="400110"/>
          </a:xfrm>
          <a:prstGeom prst="rect">
            <a:avLst/>
          </a:prstGeom>
          <a:noFill/>
          <a:ln w="9525">
            <a:noFill/>
            <a:miter lim="800000"/>
          </a:ln>
          <a:effectLst/>
        </p:spPr>
        <p:txBody>
          <a:bodyPr wrap="none">
            <a:spAutoFit/>
          </a:bodyPr>
          <a:lstStyle/>
          <a:p>
            <a:pPr>
              <a:defRPr/>
            </a:pPr>
            <a:r>
              <a:rPr lang="zh-CN" altLang="en-US" sz="2000" b="1" dirty="0">
                <a:effectLst>
                  <a:outerShdw blurRad="38100" dist="38100" dir="2700000" algn="tl">
                    <a:srgbClr val="FFFFFF"/>
                  </a:outerShdw>
                </a:effectLst>
                <a:latin typeface="黑体" panose="02010609060101010101" pitchFamily="2" charset="-122"/>
              </a:rPr>
              <a:t>项　目</a:t>
            </a:r>
          </a:p>
        </p:txBody>
      </p:sp>
      <p:pic>
        <p:nvPicPr>
          <p:cNvPr id="15"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954463"/>
            <a:ext cx="7696200" cy="3000519"/>
          </a:xfrm>
          <a:prstGeom prst="rect">
            <a:avLst/>
          </a:prstGeom>
          <a:noFill/>
          <a:extLst>
            <a:ext uri="{909E8E84-426E-40DD-AFC4-6F175D3DCCD1}">
              <a14:hiddenFill xmlns:a14="http://schemas.microsoft.com/office/drawing/2010/main">
                <a:solidFill>
                  <a:srgbClr val="FFFFFF"/>
                </a:solidFill>
              </a14:hiddenFill>
            </a:ext>
          </a:extLst>
        </p:spPr>
      </p:pic>
      <p:sp>
        <p:nvSpPr>
          <p:cNvPr id="17" name="Line 23"/>
          <p:cNvSpPr>
            <a:spLocks noChangeShapeType="1"/>
          </p:cNvSpPr>
          <p:nvPr/>
        </p:nvSpPr>
        <p:spPr bwMode="auto">
          <a:xfrm>
            <a:off x="369888" y="4703618"/>
            <a:ext cx="74676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24"/>
          <p:cNvSpPr txBox="1">
            <a:spLocks noChangeArrowheads="1"/>
          </p:cNvSpPr>
          <p:nvPr/>
        </p:nvSpPr>
        <p:spPr bwMode="auto">
          <a:xfrm>
            <a:off x="5105978" y="4215606"/>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solidFill>
                  <a:srgbClr val="FF0000"/>
                </a:solidFill>
                <a:ea typeface="黑体" panose="02010609060101010101" pitchFamily="49" charset="-122"/>
              </a:rPr>
              <a:t>承压水位</a:t>
            </a:r>
          </a:p>
        </p:txBody>
      </p:sp>
      <p:pic>
        <p:nvPicPr>
          <p:cNvPr id="19" name="图片 51292" descr="图片2"/>
          <p:cNvPicPr/>
          <p:nvPr>
            <p:custDataLst>
              <p:tags r:id="rId1"/>
            </p:custDataLst>
          </p:nvPr>
        </p:nvPicPr>
        <p:blipFill>
          <a:blip r:embed="rId4" cstate="print"/>
          <a:stretch>
            <a:fillRect/>
          </a:stretch>
        </p:blipFill>
        <p:spPr>
          <a:xfrm>
            <a:off x="7188777" y="3664744"/>
            <a:ext cx="1928668" cy="1338262"/>
          </a:xfrm>
          <a:prstGeom prst="rect">
            <a:avLst/>
          </a:prstGeom>
          <a:noFill/>
          <a:ln>
            <a:noFill/>
            <a:miter lim="800000"/>
          </a:ln>
        </p:spPr>
      </p:pic>
    </p:spTree>
    <p:extLst>
      <p:ext uri="{BB962C8B-B14F-4D97-AF65-F5344CB8AC3E}">
        <p14:creationId xmlns:p14="http://schemas.microsoft.com/office/powerpoint/2010/main" val="17609804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37"/>
                                        </p:tgtEl>
                                        <p:attrNameLst>
                                          <p:attrName>style.visibility</p:attrName>
                                        </p:attrNameLst>
                                      </p:cBhvr>
                                      <p:to>
                                        <p:strVal val="visible"/>
                                      </p:to>
                                    </p:set>
                                    <p:anim calcmode="lin" valueType="num">
                                      <p:cBhvr additive="base">
                                        <p:cTn id="7" dur="500" fill="hold"/>
                                        <p:tgtEl>
                                          <p:spTgt spid="38937"/>
                                        </p:tgtEl>
                                        <p:attrNameLst>
                                          <p:attrName>ppt_x</p:attrName>
                                        </p:attrNameLst>
                                      </p:cBhvr>
                                      <p:tavLst>
                                        <p:tav tm="0">
                                          <p:val>
                                            <p:strVal val="#ppt_x"/>
                                          </p:val>
                                        </p:tav>
                                        <p:tav tm="100000">
                                          <p:val>
                                            <p:strVal val="#ppt_x"/>
                                          </p:val>
                                        </p:tav>
                                      </p:tavLst>
                                    </p:anim>
                                    <p:anim calcmode="lin" valueType="num">
                                      <p:cBhvr additive="base">
                                        <p:cTn id="8" dur="500" fill="hold"/>
                                        <p:tgtEl>
                                          <p:spTgt spid="389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938"/>
                                        </p:tgtEl>
                                        <p:attrNameLst>
                                          <p:attrName>style.visibility</p:attrName>
                                        </p:attrNameLst>
                                      </p:cBhvr>
                                      <p:to>
                                        <p:strVal val="visible"/>
                                      </p:to>
                                    </p:set>
                                    <p:anim calcmode="lin" valueType="num">
                                      <p:cBhvr additive="base">
                                        <p:cTn id="11" dur="500" fill="hold"/>
                                        <p:tgtEl>
                                          <p:spTgt spid="38938"/>
                                        </p:tgtEl>
                                        <p:attrNameLst>
                                          <p:attrName>ppt_x</p:attrName>
                                        </p:attrNameLst>
                                      </p:cBhvr>
                                      <p:tavLst>
                                        <p:tav tm="0">
                                          <p:val>
                                            <p:strVal val="#ppt_x"/>
                                          </p:val>
                                        </p:tav>
                                        <p:tav tm="100000">
                                          <p:val>
                                            <p:strVal val="#ppt_x"/>
                                          </p:val>
                                        </p:tav>
                                      </p:tavLst>
                                    </p:anim>
                                    <p:anim calcmode="lin" valueType="num">
                                      <p:cBhvr additive="base">
                                        <p:cTn id="12" dur="500" fill="hold"/>
                                        <p:tgtEl>
                                          <p:spTgt spid="3893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8939"/>
                                        </p:tgtEl>
                                        <p:attrNameLst>
                                          <p:attrName>style.visibility</p:attrName>
                                        </p:attrNameLst>
                                      </p:cBhvr>
                                      <p:to>
                                        <p:strVal val="visible"/>
                                      </p:to>
                                    </p:set>
                                    <p:anim calcmode="lin" valueType="num">
                                      <p:cBhvr additive="base">
                                        <p:cTn id="17" dur="500" fill="hold"/>
                                        <p:tgtEl>
                                          <p:spTgt spid="38939"/>
                                        </p:tgtEl>
                                        <p:attrNameLst>
                                          <p:attrName>ppt_x</p:attrName>
                                        </p:attrNameLst>
                                      </p:cBhvr>
                                      <p:tavLst>
                                        <p:tav tm="0">
                                          <p:val>
                                            <p:strVal val="#ppt_x"/>
                                          </p:val>
                                        </p:tav>
                                        <p:tav tm="100000">
                                          <p:val>
                                            <p:strVal val="#ppt_x"/>
                                          </p:val>
                                        </p:tav>
                                      </p:tavLst>
                                    </p:anim>
                                    <p:anim calcmode="lin" valueType="num">
                                      <p:cBhvr additive="base">
                                        <p:cTn id="18" dur="500" fill="hold"/>
                                        <p:tgtEl>
                                          <p:spTgt spid="3893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8940"/>
                                        </p:tgtEl>
                                        <p:attrNameLst>
                                          <p:attrName>style.visibility</p:attrName>
                                        </p:attrNameLst>
                                      </p:cBhvr>
                                      <p:to>
                                        <p:strVal val="visible"/>
                                      </p:to>
                                    </p:set>
                                    <p:anim calcmode="lin" valueType="num">
                                      <p:cBhvr additive="base">
                                        <p:cTn id="21" dur="500" fill="hold"/>
                                        <p:tgtEl>
                                          <p:spTgt spid="38940"/>
                                        </p:tgtEl>
                                        <p:attrNameLst>
                                          <p:attrName>ppt_x</p:attrName>
                                        </p:attrNameLst>
                                      </p:cBhvr>
                                      <p:tavLst>
                                        <p:tav tm="0">
                                          <p:val>
                                            <p:strVal val="#ppt_x"/>
                                          </p:val>
                                        </p:tav>
                                        <p:tav tm="100000">
                                          <p:val>
                                            <p:strVal val="#ppt_x"/>
                                          </p:val>
                                        </p:tav>
                                      </p:tavLst>
                                    </p:anim>
                                    <p:anim calcmode="lin" valueType="num">
                                      <p:cBhvr additive="base">
                                        <p:cTn id="22" dur="500" fill="hold"/>
                                        <p:tgtEl>
                                          <p:spTgt spid="3894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8941"/>
                                        </p:tgtEl>
                                        <p:attrNameLst>
                                          <p:attrName>style.visibility</p:attrName>
                                        </p:attrNameLst>
                                      </p:cBhvr>
                                      <p:to>
                                        <p:strVal val="visible"/>
                                      </p:to>
                                    </p:set>
                                    <p:anim calcmode="lin" valueType="num">
                                      <p:cBhvr additive="base">
                                        <p:cTn id="27" dur="500" fill="hold"/>
                                        <p:tgtEl>
                                          <p:spTgt spid="38941"/>
                                        </p:tgtEl>
                                        <p:attrNameLst>
                                          <p:attrName>ppt_x</p:attrName>
                                        </p:attrNameLst>
                                      </p:cBhvr>
                                      <p:tavLst>
                                        <p:tav tm="0">
                                          <p:val>
                                            <p:strVal val="#ppt_x"/>
                                          </p:val>
                                        </p:tav>
                                        <p:tav tm="100000">
                                          <p:val>
                                            <p:strVal val="#ppt_x"/>
                                          </p:val>
                                        </p:tav>
                                      </p:tavLst>
                                    </p:anim>
                                    <p:anim calcmode="lin" valueType="num">
                                      <p:cBhvr additive="base">
                                        <p:cTn id="28" dur="500" fill="hold"/>
                                        <p:tgtEl>
                                          <p:spTgt spid="3894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8942"/>
                                        </p:tgtEl>
                                        <p:attrNameLst>
                                          <p:attrName>style.visibility</p:attrName>
                                        </p:attrNameLst>
                                      </p:cBhvr>
                                      <p:to>
                                        <p:strVal val="visible"/>
                                      </p:to>
                                    </p:set>
                                    <p:anim calcmode="lin" valueType="num">
                                      <p:cBhvr additive="base">
                                        <p:cTn id="33" dur="500" fill="hold"/>
                                        <p:tgtEl>
                                          <p:spTgt spid="38942"/>
                                        </p:tgtEl>
                                        <p:attrNameLst>
                                          <p:attrName>ppt_x</p:attrName>
                                        </p:attrNameLst>
                                      </p:cBhvr>
                                      <p:tavLst>
                                        <p:tav tm="0">
                                          <p:val>
                                            <p:strVal val="#ppt_x"/>
                                          </p:val>
                                        </p:tav>
                                        <p:tav tm="100000">
                                          <p:val>
                                            <p:strVal val="#ppt_x"/>
                                          </p:val>
                                        </p:tav>
                                      </p:tavLst>
                                    </p:anim>
                                    <p:anim calcmode="lin" valueType="num">
                                      <p:cBhvr additive="base">
                                        <p:cTn id="34" dur="500" fill="hold"/>
                                        <p:tgtEl>
                                          <p:spTgt spid="3894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7" grpId="0"/>
      <p:bldP spid="38938" grpId="0"/>
      <p:bldP spid="38939" grpId="0"/>
      <p:bldP spid="38940" grpId="0"/>
      <p:bldP spid="38941" grpId="0"/>
      <p:bldP spid="389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大自流盆地示意图">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825" y="1700213"/>
            <a:ext cx="8893175" cy="3721100"/>
          </a:xfrm>
          <a:prstGeom prst="rect">
            <a:avLst/>
          </a:prstGeom>
          <a:noFill/>
          <a:extLst>
            <a:ext uri="{909E8E84-426E-40DD-AFC4-6F175D3DCCD1}">
              <a14:hiddenFill xmlns:a14="http://schemas.microsoft.com/office/drawing/2010/main">
                <a:solidFill>
                  <a:srgbClr val="FFFFFF"/>
                </a:solidFill>
              </a14:hiddenFill>
            </a:ext>
          </a:extLst>
        </p:spPr>
      </p:pic>
      <p:sp>
        <p:nvSpPr>
          <p:cNvPr id="122883" name="Rectangle 3"/>
          <p:cNvSpPr>
            <a:spLocks noChangeArrowheads="1"/>
          </p:cNvSpPr>
          <p:nvPr/>
        </p:nvSpPr>
        <p:spPr bwMode="auto">
          <a:xfrm>
            <a:off x="1403350" y="1773238"/>
            <a:ext cx="5256213"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200" b="1">
                <a:solidFill>
                  <a:schemeClr val="tx1"/>
                </a:solidFill>
                <a:latin typeface="黑体" panose="02010609060101010101" pitchFamily="49" charset="-122"/>
                <a:ea typeface="黑体" panose="02010609060101010101" pitchFamily="49" charset="-122"/>
              </a:rPr>
              <a:t>中部平原</a:t>
            </a:r>
            <a:r>
              <a:rPr lang="en-US" altLang="zh-CN" sz="3200" b="1">
                <a:solidFill>
                  <a:schemeClr val="tx1"/>
                </a:solidFill>
                <a:latin typeface="华文宋体" panose="02010600040101010101" pitchFamily="2" charset="-122"/>
                <a:ea typeface="黑体" panose="02010609060101010101" pitchFamily="49" charset="-122"/>
              </a:rPr>
              <a:t>——</a:t>
            </a:r>
            <a:r>
              <a:rPr lang="zh-CN" altLang="en-US" sz="3200" b="1">
                <a:solidFill>
                  <a:schemeClr val="tx1"/>
                </a:solidFill>
                <a:latin typeface="黑体" panose="02010609060101010101" pitchFamily="49" charset="-122"/>
                <a:ea typeface="黑体" panose="02010609060101010101" pitchFamily="49" charset="-122"/>
              </a:rPr>
              <a:t>大自流盆地</a:t>
            </a:r>
          </a:p>
        </p:txBody>
      </p:sp>
      <p:sp>
        <p:nvSpPr>
          <p:cNvPr id="122884" name="Rectangle 4"/>
          <p:cNvSpPr>
            <a:spLocks noChangeArrowheads="1"/>
          </p:cNvSpPr>
          <p:nvPr/>
        </p:nvSpPr>
        <p:spPr bwMode="auto">
          <a:xfrm>
            <a:off x="0" y="188913"/>
            <a:ext cx="9144000" cy="13731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rgbClr val="FF5050"/>
                </a:solidFill>
                <a:latin typeface="幼圆" panose="02010509060101010101" pitchFamily="49" charset="-122"/>
                <a:ea typeface="幼圆" panose="02010509060101010101" pitchFamily="49" charset="-122"/>
              </a:rPr>
              <a:t>【</a:t>
            </a:r>
            <a:r>
              <a:rPr lang="zh-CN" altLang="en-US" sz="2800" b="1">
                <a:solidFill>
                  <a:srgbClr val="FF5050"/>
                </a:solidFill>
                <a:latin typeface="幼圆" panose="02010509060101010101" pitchFamily="49" charset="-122"/>
                <a:ea typeface="幼圆" panose="02010509060101010101" pitchFamily="49" charset="-122"/>
              </a:rPr>
              <a:t>思考</a:t>
            </a:r>
            <a:r>
              <a:rPr lang="en-US" altLang="zh-CN" sz="2800" b="1">
                <a:solidFill>
                  <a:srgbClr val="FF5050"/>
                </a:solidFill>
                <a:latin typeface="幼圆" panose="02010509060101010101" pitchFamily="49" charset="-122"/>
                <a:ea typeface="幼圆" panose="02010509060101010101" pitchFamily="49" charset="-122"/>
              </a:rPr>
              <a:t>】</a:t>
            </a:r>
            <a:r>
              <a:rPr lang="en-US" altLang="zh-CN" sz="2800" b="1">
                <a:latin typeface="幼圆" panose="02010509060101010101" pitchFamily="49" charset="-122"/>
                <a:ea typeface="幼圆" panose="02010509060101010101" pitchFamily="49" charset="-122"/>
              </a:rPr>
              <a:t>1.</a:t>
            </a:r>
            <a:r>
              <a:rPr lang="zh-CN" altLang="en-US" sz="2800" b="1">
                <a:latin typeface="幼圆" panose="02010509060101010101" pitchFamily="49" charset="-122"/>
                <a:ea typeface="幼圆" panose="02010509060101010101" pitchFamily="49" charset="-122"/>
              </a:rPr>
              <a:t>大自流盆地的自流井形成的原因是什么</a:t>
            </a:r>
            <a:r>
              <a:rPr lang="en-US" altLang="zh-CN" sz="2800" b="1">
                <a:latin typeface="幼圆" panose="02010509060101010101" pitchFamily="49" charset="-122"/>
                <a:ea typeface="幼圆" panose="02010509060101010101" pitchFamily="49" charset="-122"/>
              </a:rPr>
              <a:t>?</a:t>
            </a:r>
          </a:p>
          <a:p>
            <a:r>
              <a:rPr lang="en-US" altLang="zh-CN" sz="2800" b="1">
                <a:solidFill>
                  <a:srgbClr val="0000FF"/>
                </a:solidFill>
                <a:latin typeface="楷体_GB2312" pitchFamily="49" charset="-122"/>
                <a:ea typeface="楷体_GB2312" pitchFamily="49" charset="-122"/>
              </a:rPr>
              <a:t>(1)</a:t>
            </a:r>
            <a:r>
              <a:rPr lang="zh-CN" altLang="en-US" sz="2800" b="1">
                <a:solidFill>
                  <a:srgbClr val="0000FF"/>
                </a:solidFill>
                <a:latin typeface="楷体_GB2312" pitchFamily="49" charset="-122"/>
                <a:ea typeface="楷体_GB2312" pitchFamily="49" charset="-122"/>
              </a:rPr>
              <a:t>地质构造为向斜构造        </a:t>
            </a:r>
            <a:r>
              <a:rPr lang="en-US" altLang="zh-CN" sz="2800" b="1">
                <a:solidFill>
                  <a:srgbClr val="0000FF"/>
                </a:solidFill>
                <a:latin typeface="楷体_GB2312" pitchFamily="49" charset="-122"/>
                <a:ea typeface="楷体_GB2312" pitchFamily="49" charset="-122"/>
              </a:rPr>
              <a:t>(2)</a:t>
            </a:r>
            <a:r>
              <a:rPr lang="zh-CN" altLang="en-US" sz="2800" b="1">
                <a:solidFill>
                  <a:srgbClr val="0000FF"/>
                </a:solidFill>
                <a:latin typeface="楷体_GB2312" pitchFamily="49" charset="-122"/>
                <a:ea typeface="楷体_GB2312" pitchFamily="49" charset="-122"/>
              </a:rPr>
              <a:t>地下水为承压水</a:t>
            </a:r>
          </a:p>
          <a:p>
            <a:r>
              <a:rPr lang="en-US" altLang="zh-CN" sz="2800" b="1">
                <a:solidFill>
                  <a:srgbClr val="0000FF"/>
                </a:solidFill>
                <a:latin typeface="楷体_GB2312" pitchFamily="49" charset="-122"/>
                <a:ea typeface="楷体_GB2312" pitchFamily="49" charset="-122"/>
              </a:rPr>
              <a:t>(3)</a:t>
            </a:r>
            <a:r>
              <a:rPr lang="zh-CN" altLang="en-US" sz="2800" b="1">
                <a:solidFill>
                  <a:srgbClr val="0000FF"/>
                </a:solidFill>
                <a:latin typeface="楷体_GB2312" pitchFamily="49" charset="-122"/>
                <a:ea typeface="楷体_GB2312" pitchFamily="49" charset="-122"/>
              </a:rPr>
              <a:t>地下水补给来自东部山地降水</a:t>
            </a:r>
            <a:r>
              <a:rPr lang="en-US" altLang="zh-CN" sz="2800" b="1">
                <a:solidFill>
                  <a:srgbClr val="0000FF"/>
                </a:solidFill>
                <a:latin typeface="楷体_GB2312" pitchFamily="49" charset="-122"/>
                <a:ea typeface="楷体_GB2312" pitchFamily="49" charset="-122"/>
              </a:rPr>
              <a:t>(4)</a:t>
            </a:r>
            <a:r>
              <a:rPr lang="zh-CN" altLang="en-US" sz="2800" b="1">
                <a:solidFill>
                  <a:srgbClr val="0000FF"/>
                </a:solidFill>
                <a:latin typeface="楷体_GB2312" pitchFamily="49" charset="-122"/>
                <a:ea typeface="楷体_GB2312" pitchFamily="49" charset="-122"/>
              </a:rPr>
              <a:t>井口低于承压水位</a:t>
            </a:r>
          </a:p>
        </p:txBody>
      </p:sp>
      <p:sp>
        <p:nvSpPr>
          <p:cNvPr id="122885" name="Rectangle 5"/>
          <p:cNvSpPr>
            <a:spLocks noChangeArrowheads="1"/>
          </p:cNvSpPr>
          <p:nvPr/>
        </p:nvSpPr>
        <p:spPr bwMode="auto">
          <a:xfrm>
            <a:off x="179388" y="1600200"/>
            <a:ext cx="8964612"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rgbClr val="FF5050"/>
                </a:solidFill>
                <a:latin typeface="幼圆" panose="02010509060101010101" pitchFamily="49" charset="-122"/>
                <a:ea typeface="幼圆" panose="02010509060101010101" pitchFamily="49" charset="-122"/>
              </a:rPr>
              <a:t>【</a:t>
            </a:r>
            <a:r>
              <a:rPr lang="zh-CN" altLang="en-US" sz="2800" b="1">
                <a:solidFill>
                  <a:srgbClr val="FF5050"/>
                </a:solidFill>
                <a:latin typeface="幼圆" panose="02010509060101010101" pitchFamily="49" charset="-122"/>
                <a:ea typeface="幼圆" panose="02010509060101010101" pitchFamily="49" charset="-122"/>
              </a:rPr>
              <a:t>思考</a:t>
            </a:r>
            <a:r>
              <a:rPr lang="en-US" altLang="zh-CN" sz="2800" b="1">
                <a:solidFill>
                  <a:srgbClr val="FF5050"/>
                </a:solidFill>
                <a:latin typeface="幼圆" panose="02010509060101010101" pitchFamily="49" charset="-122"/>
                <a:ea typeface="幼圆" panose="02010509060101010101" pitchFamily="49" charset="-122"/>
              </a:rPr>
              <a:t>】</a:t>
            </a:r>
            <a:r>
              <a:rPr lang="en-US" altLang="zh-CN" sz="2800" b="1">
                <a:latin typeface="幼圆" panose="02010509060101010101" pitchFamily="49" charset="-122"/>
                <a:ea typeface="幼圆" panose="02010509060101010101" pitchFamily="49" charset="-122"/>
              </a:rPr>
              <a:t>2.</a:t>
            </a:r>
            <a:r>
              <a:rPr lang="zh-CN" altLang="en-US" sz="2800" b="1">
                <a:latin typeface="幼圆" panose="02010509060101010101" pitchFamily="49" charset="-122"/>
                <a:ea typeface="幼圆" panose="02010509060101010101" pitchFamily="49" charset="-122"/>
              </a:rPr>
              <a:t>井水可不可以用来灌溉农田</a:t>
            </a:r>
            <a:r>
              <a:rPr lang="en-US" altLang="zh-CN" sz="2800" b="1">
                <a:latin typeface="幼圆" panose="02010509060101010101" pitchFamily="49" charset="-122"/>
                <a:ea typeface="幼圆" panose="02010509060101010101" pitchFamily="49" charset="-122"/>
              </a:rPr>
              <a:t>,</a:t>
            </a:r>
            <a:r>
              <a:rPr lang="zh-CN" altLang="en-US" sz="2800" b="1">
                <a:latin typeface="幼圆" panose="02010509060101010101" pitchFamily="49" charset="-122"/>
                <a:ea typeface="幼圆" panose="02010509060101010101" pitchFamily="49" charset="-122"/>
              </a:rPr>
              <a:t>为什么</a:t>
            </a:r>
            <a:r>
              <a:rPr lang="en-US" altLang="zh-CN" sz="2800" b="1">
                <a:latin typeface="幼圆" panose="02010509060101010101" pitchFamily="49" charset="-122"/>
                <a:ea typeface="幼圆" panose="02010509060101010101" pitchFamily="49" charset="-122"/>
              </a:rPr>
              <a:t>?</a:t>
            </a:r>
          </a:p>
          <a:p>
            <a:endParaRPr lang="en-US" altLang="zh-CN" sz="2800" b="1">
              <a:latin typeface="幼圆" panose="02010509060101010101" pitchFamily="49" charset="-122"/>
              <a:ea typeface="幼圆" panose="02010509060101010101" pitchFamily="49" charset="-122"/>
            </a:endParaRPr>
          </a:p>
        </p:txBody>
      </p:sp>
      <p:sp>
        <p:nvSpPr>
          <p:cNvPr id="56326" name="Rectangle 6"/>
          <p:cNvSpPr>
            <a:spLocks noChangeArrowheads="1"/>
          </p:cNvSpPr>
          <p:nvPr/>
        </p:nvSpPr>
        <p:spPr bwMode="auto">
          <a:xfrm>
            <a:off x="304800" y="5749925"/>
            <a:ext cx="8496300" cy="831850"/>
          </a:xfrm>
          <a:prstGeom prst="rect">
            <a:avLst/>
          </a:prstGeom>
          <a:noFill/>
          <a:ln w="9525">
            <a:solidFill>
              <a:srgbClr val="0038EC"/>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大自流盆地井水盐度高（流经含水层距离长，溶解了一些盐类物质），不宜灌溉，可作牲畜饮水。地势最低处：</a:t>
            </a:r>
            <a:r>
              <a:rPr kumimoji="1" lang="zh-CN" altLang="en-US" b="1">
                <a:solidFill>
                  <a:srgbClr val="FF3300"/>
                </a:solidFill>
                <a:effectLst>
                  <a:outerShdw blurRad="38100" dist="38100" dir="2700000" algn="tl">
                    <a:srgbClr val="C0C0C0"/>
                  </a:outerShdw>
                </a:effectLst>
                <a:latin typeface="黑体" panose="02010609060101010101" pitchFamily="49" charset="-122"/>
                <a:ea typeface="黑体" panose="02010609060101010101" pitchFamily="49" charset="-122"/>
              </a:rPr>
              <a:t>艾尔湖 </a:t>
            </a:r>
          </a:p>
        </p:txBody>
      </p:sp>
      <p:pic>
        <p:nvPicPr>
          <p:cNvPr id="7" name="图片 51292" descr="图片2"/>
          <p:cNvPicPr/>
          <p:nvPr>
            <p:custDataLst>
              <p:tags r:id="rId1"/>
            </p:custDataLst>
          </p:nvPr>
        </p:nvPicPr>
        <p:blipFill>
          <a:blip r:embed="rId5" cstate="print"/>
          <a:stretch>
            <a:fillRect/>
          </a:stretch>
        </p:blipFill>
        <p:spPr>
          <a:xfrm>
            <a:off x="8063725" y="4856515"/>
            <a:ext cx="1049891" cy="893410"/>
          </a:xfrm>
          <a:prstGeom prst="rect">
            <a:avLst/>
          </a:prstGeom>
          <a:noFill/>
          <a:ln>
            <a:noFill/>
            <a:miter lim="800000"/>
          </a:ln>
        </p:spPr>
      </p:pic>
    </p:spTree>
    <p:extLst>
      <p:ext uri="{BB962C8B-B14F-4D97-AF65-F5344CB8AC3E}">
        <p14:creationId xmlns:p14="http://schemas.microsoft.com/office/powerpoint/2010/main" val="2843491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88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288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88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88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6326"/>
                                        </p:tgtEl>
                                        <p:attrNameLst>
                                          <p:attrName>style.visibility</p:attrName>
                                        </p:attrNameLst>
                                      </p:cBhvr>
                                      <p:to>
                                        <p:strVal val="visible"/>
                                      </p:to>
                                    </p:set>
                                    <p:animEffect transition="in" filter="blinds(horizontal)">
                                      <p:cBhvr>
                                        <p:cTn id="23" dur="500"/>
                                        <p:tgtEl>
                                          <p:spTgt spid="56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animBg="1"/>
      <p:bldP spid="563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888" y="1196975"/>
            <a:ext cx="6337300" cy="5087938"/>
          </a:xfrm>
          <a:prstGeom prst="rect">
            <a:avLst/>
          </a:prstGeom>
          <a:noFill/>
          <a:extLst>
            <a:ext uri="{909E8E84-426E-40DD-AFC4-6F175D3DCCD1}">
              <a14:hiddenFill xmlns:a14="http://schemas.microsoft.com/office/drawing/2010/main">
                <a:solidFill>
                  <a:srgbClr val="FFFFFF"/>
                </a:solidFill>
              </a14:hiddenFill>
            </a:ext>
          </a:extLst>
        </p:spPr>
      </p:pic>
      <p:sp>
        <p:nvSpPr>
          <p:cNvPr id="123907" name="Text Box 3"/>
          <p:cNvSpPr txBox="1">
            <a:spLocks noChangeArrowheads="1"/>
          </p:cNvSpPr>
          <p:nvPr/>
        </p:nvSpPr>
        <p:spPr bwMode="auto">
          <a:xfrm>
            <a:off x="839859" y="6025357"/>
            <a:ext cx="8856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smtClean="0">
                <a:solidFill>
                  <a:srgbClr val="FF0000"/>
                </a:solidFill>
                <a:latin typeface="楷体_GB2312" pitchFamily="49" charset="-122"/>
                <a:ea typeface="楷体_GB2312" pitchFamily="49" charset="-122"/>
                <a:cs typeface="Arial" panose="020B0604020202020204" pitchFamily="34" charset="0"/>
              </a:rPr>
              <a:t>说出</a:t>
            </a:r>
            <a:r>
              <a:rPr lang="zh-CN" altLang="en-US" sz="2800" b="1" dirty="0">
                <a:solidFill>
                  <a:srgbClr val="FF0000"/>
                </a:solidFill>
                <a:latin typeface="楷体_GB2312" pitchFamily="49" charset="-122"/>
                <a:ea typeface="楷体_GB2312" pitchFamily="49" charset="-122"/>
                <a:cs typeface="Arial" panose="020B0604020202020204" pitchFamily="34" charset="0"/>
              </a:rPr>
              <a:t>下图中各数码代表的气候类型名称。</a:t>
            </a:r>
            <a:endParaRPr lang="zh-CN" altLang="en-US" sz="2800" b="1" dirty="0">
              <a:solidFill>
                <a:srgbClr val="FF0000"/>
              </a:solidFill>
              <a:latin typeface="楷体_GB2312" pitchFamily="49" charset="-122"/>
              <a:ea typeface="楷体_GB2312" pitchFamily="49" charset="-122"/>
            </a:endParaRPr>
          </a:p>
        </p:txBody>
      </p:sp>
      <p:sp>
        <p:nvSpPr>
          <p:cNvPr id="123908" name="Text Box 4"/>
          <p:cNvSpPr txBox="1">
            <a:spLocks noChangeArrowheads="1"/>
          </p:cNvSpPr>
          <p:nvPr/>
        </p:nvSpPr>
        <p:spPr bwMode="auto">
          <a:xfrm>
            <a:off x="6818313" y="1917700"/>
            <a:ext cx="2087562"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40000"/>
              </a:lnSpc>
              <a:spcBef>
                <a:spcPct val="50000"/>
              </a:spcBef>
              <a:buClr>
                <a:schemeClr val="hlink"/>
              </a:buClr>
              <a:buFont typeface="Wingdings 2" panose="05020102010507070707" pitchFamily="18" charset="2"/>
              <a:buNone/>
            </a:pPr>
            <a:r>
              <a:rPr lang="zh-CN" altLang="en-US" b="1">
                <a:solidFill>
                  <a:srgbClr val="0033CC"/>
                </a:solidFill>
                <a:effectLst>
                  <a:outerShdw blurRad="38100" dist="38100" dir="2700000" algn="tl">
                    <a:srgbClr val="C0C0C0"/>
                  </a:outerShdw>
                </a:effectLst>
                <a:latin typeface="宋体" panose="02010600030101010101" pitchFamily="2" charset="-122"/>
                <a:cs typeface="Arial" panose="020B0604020202020204" pitchFamily="34" charset="0"/>
              </a:rPr>
              <a:t>热带雨林气候</a:t>
            </a:r>
          </a:p>
        </p:txBody>
      </p:sp>
      <p:sp>
        <p:nvSpPr>
          <p:cNvPr id="123909" name="Text Box 5"/>
          <p:cNvSpPr txBox="1">
            <a:spLocks noChangeArrowheads="1"/>
          </p:cNvSpPr>
          <p:nvPr/>
        </p:nvSpPr>
        <p:spPr bwMode="auto">
          <a:xfrm>
            <a:off x="2484438" y="2924175"/>
            <a:ext cx="2087562"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40000"/>
              </a:lnSpc>
              <a:spcBef>
                <a:spcPct val="50000"/>
              </a:spcBef>
              <a:buClr>
                <a:schemeClr val="hlink"/>
              </a:buClr>
              <a:buFont typeface="Wingdings 2" panose="05020102010507070707" pitchFamily="18" charset="2"/>
              <a:buNone/>
            </a:pPr>
            <a:r>
              <a:rPr lang="zh-CN" altLang="en-US" b="1">
                <a:solidFill>
                  <a:srgbClr val="0033CC"/>
                </a:solidFill>
                <a:effectLst>
                  <a:outerShdw blurRad="38100" dist="38100" dir="2700000" algn="tl">
                    <a:srgbClr val="C0C0C0"/>
                  </a:outerShdw>
                </a:effectLst>
                <a:latin typeface="宋体" panose="02010600030101010101" pitchFamily="2" charset="-122"/>
                <a:cs typeface="Arial" panose="020B0604020202020204" pitchFamily="34" charset="0"/>
              </a:rPr>
              <a:t>热带沙漠气候</a:t>
            </a:r>
          </a:p>
        </p:txBody>
      </p:sp>
      <p:sp>
        <p:nvSpPr>
          <p:cNvPr id="123910" name="Text Box 6"/>
          <p:cNvSpPr txBox="1">
            <a:spLocks noChangeArrowheads="1"/>
          </p:cNvSpPr>
          <p:nvPr/>
        </p:nvSpPr>
        <p:spPr bwMode="auto">
          <a:xfrm>
            <a:off x="3060700" y="1844675"/>
            <a:ext cx="2087563"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40000"/>
              </a:lnSpc>
              <a:spcBef>
                <a:spcPct val="50000"/>
              </a:spcBef>
              <a:buClr>
                <a:schemeClr val="hlink"/>
              </a:buClr>
              <a:buFont typeface="Wingdings 2" panose="05020102010507070707" pitchFamily="18" charset="2"/>
              <a:buNone/>
            </a:pPr>
            <a:r>
              <a:rPr lang="zh-CN" altLang="en-US" b="1">
                <a:solidFill>
                  <a:srgbClr val="0033CC"/>
                </a:solidFill>
                <a:effectLst>
                  <a:outerShdw blurRad="38100" dist="38100" dir="2700000" algn="tl">
                    <a:srgbClr val="C0C0C0"/>
                  </a:outerShdw>
                </a:effectLst>
                <a:latin typeface="宋体" panose="02010600030101010101" pitchFamily="2" charset="-122"/>
                <a:cs typeface="Arial" panose="020B0604020202020204" pitchFamily="34" charset="0"/>
              </a:rPr>
              <a:t>热带草原气候</a:t>
            </a:r>
          </a:p>
        </p:txBody>
      </p:sp>
      <p:sp>
        <p:nvSpPr>
          <p:cNvPr id="123911" name="Text Box 7"/>
          <p:cNvSpPr txBox="1">
            <a:spLocks noChangeArrowheads="1"/>
          </p:cNvSpPr>
          <p:nvPr/>
        </p:nvSpPr>
        <p:spPr bwMode="auto">
          <a:xfrm>
            <a:off x="6732588" y="3789363"/>
            <a:ext cx="2411412"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40000"/>
              </a:lnSpc>
              <a:spcBef>
                <a:spcPct val="50000"/>
              </a:spcBef>
              <a:buClr>
                <a:schemeClr val="hlink"/>
              </a:buClr>
              <a:buFont typeface="Wingdings 2" panose="05020102010507070707" pitchFamily="18" charset="2"/>
              <a:buNone/>
            </a:pPr>
            <a:r>
              <a:rPr lang="zh-CN" altLang="en-US" b="1">
                <a:solidFill>
                  <a:srgbClr val="0033CC"/>
                </a:solidFill>
                <a:effectLst>
                  <a:outerShdw blurRad="38100" dist="38100" dir="2700000" algn="tl">
                    <a:srgbClr val="C0C0C0"/>
                  </a:outerShdw>
                </a:effectLst>
                <a:latin typeface="宋体" panose="02010600030101010101" pitchFamily="2" charset="-122"/>
                <a:cs typeface="Arial" panose="020B0604020202020204" pitchFamily="34" charset="0"/>
              </a:rPr>
              <a:t>亚热带季风气候</a:t>
            </a:r>
          </a:p>
        </p:txBody>
      </p:sp>
      <p:sp>
        <p:nvSpPr>
          <p:cNvPr id="123912" name="Text Box 8"/>
          <p:cNvSpPr txBox="1">
            <a:spLocks noChangeArrowheads="1"/>
          </p:cNvSpPr>
          <p:nvPr/>
        </p:nvSpPr>
        <p:spPr bwMode="auto">
          <a:xfrm>
            <a:off x="2700338" y="4437063"/>
            <a:ext cx="2411412"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40000"/>
              </a:lnSpc>
              <a:spcBef>
                <a:spcPct val="50000"/>
              </a:spcBef>
              <a:buClr>
                <a:schemeClr val="hlink"/>
              </a:buClr>
              <a:buFont typeface="Wingdings 2" panose="05020102010507070707" pitchFamily="18" charset="2"/>
              <a:buNone/>
            </a:pPr>
            <a:r>
              <a:rPr lang="zh-CN" altLang="en-US" b="1">
                <a:solidFill>
                  <a:srgbClr val="0033CC"/>
                </a:solidFill>
                <a:effectLst>
                  <a:outerShdw blurRad="38100" dist="38100" dir="2700000" algn="tl">
                    <a:srgbClr val="C0C0C0"/>
                  </a:outerShdw>
                </a:effectLst>
                <a:latin typeface="宋体" panose="02010600030101010101" pitchFamily="2" charset="-122"/>
                <a:cs typeface="Arial" panose="020B0604020202020204" pitchFamily="34" charset="0"/>
              </a:rPr>
              <a:t>地中海气候</a:t>
            </a:r>
          </a:p>
        </p:txBody>
      </p:sp>
      <p:sp>
        <p:nvSpPr>
          <p:cNvPr id="123913" name="Text Box 9"/>
          <p:cNvSpPr txBox="1">
            <a:spLocks noChangeArrowheads="1"/>
          </p:cNvSpPr>
          <p:nvPr/>
        </p:nvSpPr>
        <p:spPr bwMode="auto">
          <a:xfrm>
            <a:off x="6443663" y="4868863"/>
            <a:ext cx="2411412"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40000"/>
              </a:lnSpc>
              <a:spcBef>
                <a:spcPct val="50000"/>
              </a:spcBef>
              <a:buClr>
                <a:schemeClr val="hlink"/>
              </a:buClr>
              <a:buFont typeface="Wingdings 2" panose="05020102010507070707" pitchFamily="18" charset="2"/>
              <a:buNone/>
            </a:pPr>
            <a:r>
              <a:rPr lang="zh-CN" altLang="en-US" b="1">
                <a:solidFill>
                  <a:srgbClr val="0033CC"/>
                </a:solidFill>
                <a:effectLst>
                  <a:outerShdw blurRad="38100" dist="38100" dir="2700000" algn="tl">
                    <a:srgbClr val="C0C0C0"/>
                  </a:outerShdw>
                </a:effectLst>
                <a:latin typeface="宋体" panose="02010600030101010101" pitchFamily="2" charset="-122"/>
                <a:cs typeface="Arial" panose="020B0604020202020204" pitchFamily="34" charset="0"/>
              </a:rPr>
              <a:t>温带海洋性气候</a:t>
            </a:r>
          </a:p>
        </p:txBody>
      </p:sp>
      <p:sp>
        <p:nvSpPr>
          <p:cNvPr id="10" name="文本框 9"/>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11" name="文本框 10"/>
          <p:cNvSpPr txBox="1"/>
          <p:nvPr/>
        </p:nvSpPr>
        <p:spPr>
          <a:xfrm>
            <a:off x="95250" y="908050"/>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、气候特征</a:t>
            </a:r>
            <a:endParaRPr lang="zh-CN" altLang="en-US" sz="2800">
              <a:solidFill>
                <a:srgbClr val="FF0000"/>
              </a:solidFill>
              <a:effectLst/>
              <a:latin typeface="+mn-ea"/>
              <a:ea typeface="楷体" panose="02010609060101010101" charset="-122"/>
              <a:cs typeface="+mn-ea"/>
            </a:endParaRPr>
          </a:p>
        </p:txBody>
      </p:sp>
      <p:sp>
        <p:nvSpPr>
          <p:cNvPr id="12" name="圆角矩形 11"/>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Tree>
    <p:extLst>
      <p:ext uri="{BB962C8B-B14F-4D97-AF65-F5344CB8AC3E}">
        <p14:creationId xmlns:p14="http://schemas.microsoft.com/office/powerpoint/2010/main" val="40700226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blinds(horizontal)">
                                      <p:cBhvr>
                                        <p:cTn id="7" dur="500"/>
                                        <p:tgtEl>
                                          <p:spTgt spid="123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3909"/>
                                        </p:tgtEl>
                                        <p:attrNameLst>
                                          <p:attrName>style.visibility</p:attrName>
                                        </p:attrNameLst>
                                      </p:cBhvr>
                                      <p:to>
                                        <p:strVal val="visible"/>
                                      </p:to>
                                    </p:set>
                                    <p:animEffect transition="in" filter="blinds(horizontal)">
                                      <p:cBhvr>
                                        <p:cTn id="12" dur="500"/>
                                        <p:tgtEl>
                                          <p:spTgt spid="1239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3910"/>
                                        </p:tgtEl>
                                        <p:attrNameLst>
                                          <p:attrName>style.visibility</p:attrName>
                                        </p:attrNameLst>
                                      </p:cBhvr>
                                      <p:to>
                                        <p:strVal val="visible"/>
                                      </p:to>
                                    </p:set>
                                    <p:animEffect transition="in" filter="blinds(horizontal)">
                                      <p:cBhvr>
                                        <p:cTn id="17" dur="500"/>
                                        <p:tgtEl>
                                          <p:spTgt spid="1239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3911"/>
                                        </p:tgtEl>
                                        <p:attrNameLst>
                                          <p:attrName>style.visibility</p:attrName>
                                        </p:attrNameLst>
                                      </p:cBhvr>
                                      <p:to>
                                        <p:strVal val="visible"/>
                                      </p:to>
                                    </p:set>
                                    <p:animEffect transition="in" filter="blinds(horizontal)">
                                      <p:cBhvr>
                                        <p:cTn id="22" dur="500"/>
                                        <p:tgtEl>
                                          <p:spTgt spid="1239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3912"/>
                                        </p:tgtEl>
                                        <p:attrNameLst>
                                          <p:attrName>style.visibility</p:attrName>
                                        </p:attrNameLst>
                                      </p:cBhvr>
                                      <p:to>
                                        <p:strVal val="visible"/>
                                      </p:to>
                                    </p:set>
                                    <p:animEffect transition="in" filter="blinds(horizontal)">
                                      <p:cBhvr>
                                        <p:cTn id="27" dur="500"/>
                                        <p:tgtEl>
                                          <p:spTgt spid="1239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3913"/>
                                        </p:tgtEl>
                                        <p:attrNameLst>
                                          <p:attrName>style.visibility</p:attrName>
                                        </p:attrNameLst>
                                      </p:cBhvr>
                                      <p:to>
                                        <p:strVal val="visible"/>
                                      </p:to>
                                    </p:set>
                                    <p:animEffect transition="in" filter="blinds(horizontal)">
                                      <p:cBhvr>
                                        <p:cTn id="32" dur="500"/>
                                        <p:tgtEl>
                                          <p:spTgt spid="123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09" grpId="0"/>
      <p:bldP spid="123910" grpId="0"/>
      <p:bldP spid="123911" grpId="0"/>
      <p:bldP spid="123912" grpId="0"/>
      <p:bldP spid="1239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62465"/>
          <p:cNvSpPr>
            <a:spLocks noChangeArrowheads="1"/>
          </p:cNvSpPr>
          <p:nvPr/>
        </p:nvSpPr>
        <p:spPr bwMode="auto">
          <a:xfrm>
            <a:off x="381000" y="1600200"/>
            <a:ext cx="5410200" cy="4724400"/>
          </a:xfrm>
          <a:prstGeom prst="rect">
            <a:avLst/>
          </a:prstGeom>
          <a:solidFill>
            <a:schemeClr val="accent1">
              <a:alpha val="0"/>
            </a:schemeClr>
          </a:solidFill>
          <a:ln w="111125">
            <a:solidFill>
              <a:srgbClr val="993300"/>
            </a:solidFill>
            <a:miter lim="800000"/>
            <a:headEnd/>
            <a:tailEnd/>
          </a:ln>
        </p:spPr>
        <p:txBody>
          <a:bodyPr/>
          <a:lstStyle/>
          <a:p>
            <a:endParaRPr lang="zh-CN" altLang="en-US"/>
          </a:p>
        </p:txBody>
      </p:sp>
      <p:grpSp>
        <p:nvGrpSpPr>
          <p:cNvPr id="44035" name="组合 62466"/>
          <p:cNvGrpSpPr>
            <a:grpSpLocks/>
          </p:cNvGrpSpPr>
          <p:nvPr/>
        </p:nvGrpSpPr>
        <p:grpSpPr bwMode="auto">
          <a:xfrm>
            <a:off x="381000" y="1600200"/>
            <a:ext cx="5410200" cy="4724400"/>
            <a:chOff x="95" y="537"/>
            <a:chExt cx="3650" cy="3528"/>
          </a:xfrm>
        </p:grpSpPr>
        <p:pic>
          <p:nvPicPr>
            <p:cNvPr id="44036" name="图片 62467" descr="attachment"/>
            <p:cNvPicPr>
              <a:picLocks noChangeAspect="1" noChangeArrowheads="1"/>
            </p:cNvPicPr>
            <p:nvPr/>
          </p:nvPicPr>
          <p:blipFill>
            <a:blip r:embed="rId2">
              <a:extLst>
                <a:ext uri="{28A0092B-C50C-407E-A947-70E740481C1C}">
                  <a14:useLocalDpi xmlns:a14="http://schemas.microsoft.com/office/drawing/2010/main" val="0"/>
                </a:ext>
              </a:extLst>
            </a:blip>
            <a:srcRect l="2933" t="3262" r="3140" b="2437"/>
            <a:stretch>
              <a:fillRect/>
            </a:stretch>
          </p:blipFill>
          <p:spPr bwMode="auto">
            <a:xfrm>
              <a:off x="95" y="537"/>
              <a:ext cx="3650" cy="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37" name="组合 62468"/>
            <p:cNvGrpSpPr>
              <a:grpSpLocks/>
            </p:cNvGrpSpPr>
            <p:nvPr/>
          </p:nvGrpSpPr>
          <p:grpSpPr bwMode="auto">
            <a:xfrm>
              <a:off x="2920" y="1389"/>
              <a:ext cx="203" cy="433"/>
              <a:chOff x="2091" y="1568"/>
              <a:chExt cx="203" cy="433"/>
            </a:xfrm>
          </p:grpSpPr>
          <p:sp>
            <p:nvSpPr>
              <p:cNvPr id="44038" name="椭圆 62469"/>
              <p:cNvSpPr>
                <a:spLocks noChangeArrowheads="1"/>
              </p:cNvSpPr>
              <p:nvPr/>
            </p:nvSpPr>
            <p:spPr bwMode="auto">
              <a:xfrm>
                <a:off x="2091" y="1752"/>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39" name="文本框 62470"/>
              <p:cNvSpPr txBox="1">
                <a:spLocks noChangeArrowheads="1"/>
              </p:cNvSpPr>
              <p:nvPr/>
            </p:nvSpPr>
            <p:spPr bwMode="auto">
              <a:xfrm>
                <a:off x="2169" y="1568"/>
                <a:ext cx="125"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sz="3200" b="1">
                  <a:latin typeface="黑体" panose="02010609060101010101" pitchFamily="49" charset="-122"/>
                  <a:ea typeface="黑体" panose="02010609060101010101" pitchFamily="49" charset="-122"/>
                </a:endParaRPr>
              </a:p>
            </p:txBody>
          </p:sp>
        </p:grpSp>
        <p:grpSp>
          <p:nvGrpSpPr>
            <p:cNvPr id="44040" name="组合 62471"/>
            <p:cNvGrpSpPr>
              <a:grpSpLocks/>
            </p:cNvGrpSpPr>
            <p:nvPr/>
          </p:nvGrpSpPr>
          <p:grpSpPr bwMode="auto">
            <a:xfrm>
              <a:off x="3392" y="2387"/>
              <a:ext cx="202" cy="433"/>
              <a:chOff x="3392" y="2387"/>
              <a:chExt cx="202" cy="433"/>
            </a:xfrm>
          </p:grpSpPr>
          <p:sp>
            <p:nvSpPr>
              <p:cNvPr id="44041" name="椭圆 62472"/>
              <p:cNvSpPr>
                <a:spLocks noChangeArrowheads="1"/>
              </p:cNvSpPr>
              <p:nvPr/>
            </p:nvSpPr>
            <p:spPr bwMode="auto">
              <a:xfrm>
                <a:off x="3392" y="2571"/>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42" name="文本框 62473"/>
              <p:cNvSpPr txBox="1">
                <a:spLocks noChangeArrowheads="1"/>
              </p:cNvSpPr>
              <p:nvPr/>
            </p:nvSpPr>
            <p:spPr bwMode="auto">
              <a:xfrm>
                <a:off x="3470" y="2387"/>
                <a:ext cx="124"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sz="3200" b="1">
                  <a:latin typeface="黑体" panose="02010609060101010101" pitchFamily="49" charset="-122"/>
                  <a:ea typeface="黑体" panose="02010609060101010101" pitchFamily="49" charset="-122"/>
                </a:endParaRPr>
              </a:p>
            </p:txBody>
          </p:sp>
        </p:grpSp>
        <p:grpSp>
          <p:nvGrpSpPr>
            <p:cNvPr id="44043" name="组合 62474"/>
            <p:cNvGrpSpPr>
              <a:grpSpLocks/>
            </p:cNvGrpSpPr>
            <p:nvPr/>
          </p:nvGrpSpPr>
          <p:grpSpPr bwMode="auto">
            <a:xfrm>
              <a:off x="2258" y="2115"/>
              <a:ext cx="203" cy="433"/>
              <a:chOff x="2258" y="2115"/>
              <a:chExt cx="203" cy="433"/>
            </a:xfrm>
          </p:grpSpPr>
          <p:sp>
            <p:nvSpPr>
              <p:cNvPr id="44044" name="椭圆 62475"/>
              <p:cNvSpPr>
                <a:spLocks noChangeArrowheads="1"/>
              </p:cNvSpPr>
              <p:nvPr/>
            </p:nvSpPr>
            <p:spPr bwMode="auto">
              <a:xfrm>
                <a:off x="2258" y="2299"/>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45" name="文本框 62476"/>
              <p:cNvSpPr txBox="1">
                <a:spLocks noChangeArrowheads="1"/>
              </p:cNvSpPr>
              <p:nvPr/>
            </p:nvSpPr>
            <p:spPr bwMode="auto">
              <a:xfrm>
                <a:off x="2336" y="2115"/>
                <a:ext cx="125"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sz="3200" b="1">
                  <a:latin typeface="黑体" panose="02010609060101010101" pitchFamily="49" charset="-122"/>
                  <a:ea typeface="黑体" panose="02010609060101010101" pitchFamily="49" charset="-122"/>
                </a:endParaRPr>
              </a:p>
            </p:txBody>
          </p:sp>
        </p:grpSp>
        <p:sp>
          <p:nvSpPr>
            <p:cNvPr id="44046" name="椭圆 62477"/>
            <p:cNvSpPr>
              <a:spLocks noChangeArrowheads="1"/>
            </p:cNvSpPr>
            <p:nvPr/>
          </p:nvSpPr>
          <p:spPr bwMode="auto">
            <a:xfrm>
              <a:off x="833" y="2206"/>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47" name="文本框 62478"/>
            <p:cNvSpPr txBox="1">
              <a:spLocks noChangeArrowheads="1"/>
            </p:cNvSpPr>
            <p:nvPr/>
          </p:nvSpPr>
          <p:spPr bwMode="auto">
            <a:xfrm>
              <a:off x="911" y="2022"/>
              <a:ext cx="124"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sz="3200" b="1">
                <a:latin typeface="黑体" panose="02010609060101010101" pitchFamily="49" charset="-122"/>
                <a:ea typeface="黑体" panose="02010609060101010101" pitchFamily="49" charset="-122"/>
              </a:endParaRPr>
            </a:p>
          </p:txBody>
        </p:sp>
        <p:grpSp>
          <p:nvGrpSpPr>
            <p:cNvPr id="44048" name="组合 62479"/>
            <p:cNvGrpSpPr>
              <a:grpSpLocks/>
            </p:cNvGrpSpPr>
            <p:nvPr/>
          </p:nvGrpSpPr>
          <p:grpSpPr bwMode="auto">
            <a:xfrm>
              <a:off x="1111" y="2702"/>
              <a:ext cx="203" cy="432"/>
              <a:chOff x="1111" y="2702"/>
              <a:chExt cx="203" cy="432"/>
            </a:xfrm>
          </p:grpSpPr>
          <p:sp>
            <p:nvSpPr>
              <p:cNvPr id="44049" name="椭圆 62480"/>
              <p:cNvSpPr>
                <a:spLocks noChangeArrowheads="1"/>
              </p:cNvSpPr>
              <p:nvPr/>
            </p:nvSpPr>
            <p:spPr bwMode="auto">
              <a:xfrm>
                <a:off x="1111" y="2886"/>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0" name="文本框 62481"/>
              <p:cNvSpPr txBox="1">
                <a:spLocks noChangeArrowheads="1"/>
              </p:cNvSpPr>
              <p:nvPr/>
            </p:nvSpPr>
            <p:spPr bwMode="auto">
              <a:xfrm>
                <a:off x="1189" y="2702"/>
                <a:ext cx="125"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sz="3200" b="1">
                  <a:latin typeface="黑体" panose="02010609060101010101" pitchFamily="49" charset="-122"/>
                  <a:ea typeface="黑体" panose="02010609060101010101" pitchFamily="49" charset="-122"/>
                </a:endParaRPr>
              </a:p>
            </p:txBody>
          </p:sp>
        </p:grpSp>
      </p:grpSp>
      <p:sp>
        <p:nvSpPr>
          <p:cNvPr id="44052" name="文本框 62494"/>
          <p:cNvSpPr txBox="1">
            <a:spLocks noChangeArrowheads="1"/>
          </p:cNvSpPr>
          <p:nvPr/>
        </p:nvSpPr>
        <p:spPr bwMode="auto">
          <a:xfrm>
            <a:off x="762000" y="762000"/>
            <a:ext cx="76501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a:ea typeface="黑体" panose="02010609060101010101" pitchFamily="49" charset="-122"/>
              </a:rPr>
              <a:t>澳大利亚降水量分布有什么特点？分析其成因。</a:t>
            </a:r>
          </a:p>
        </p:txBody>
      </p:sp>
      <p:grpSp>
        <p:nvGrpSpPr>
          <p:cNvPr id="7" name="组合 62495"/>
          <p:cNvGrpSpPr>
            <a:grpSpLocks/>
          </p:cNvGrpSpPr>
          <p:nvPr/>
        </p:nvGrpSpPr>
        <p:grpSpPr bwMode="auto">
          <a:xfrm>
            <a:off x="1295400" y="1600200"/>
            <a:ext cx="4419600" cy="700088"/>
            <a:chOff x="1008" y="1031"/>
            <a:chExt cx="2592" cy="441"/>
          </a:xfrm>
        </p:grpSpPr>
        <p:grpSp>
          <p:nvGrpSpPr>
            <p:cNvPr id="44054" name="组合 62496"/>
            <p:cNvGrpSpPr>
              <a:grpSpLocks/>
            </p:cNvGrpSpPr>
            <p:nvPr/>
          </p:nvGrpSpPr>
          <p:grpSpPr bwMode="auto">
            <a:xfrm rot="-762668">
              <a:off x="1008" y="1200"/>
              <a:ext cx="1450" cy="272"/>
              <a:chOff x="1384" y="2659"/>
              <a:chExt cx="1450" cy="272"/>
            </a:xfrm>
          </p:grpSpPr>
          <p:sp>
            <p:nvSpPr>
              <p:cNvPr id="44055" name="直接连接符 62497"/>
              <p:cNvSpPr>
                <a:spLocks noChangeShapeType="1"/>
              </p:cNvSpPr>
              <p:nvPr/>
            </p:nvSpPr>
            <p:spPr bwMode="auto">
              <a:xfrm>
                <a:off x="1384"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6" name="直接连接符 62498"/>
              <p:cNvSpPr>
                <a:spLocks noChangeShapeType="1"/>
              </p:cNvSpPr>
              <p:nvPr/>
            </p:nvSpPr>
            <p:spPr bwMode="auto">
              <a:xfrm>
                <a:off x="1973"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7" name="直接连接符 62499"/>
              <p:cNvSpPr>
                <a:spLocks noChangeShapeType="1"/>
              </p:cNvSpPr>
              <p:nvPr/>
            </p:nvSpPr>
            <p:spPr bwMode="auto">
              <a:xfrm>
                <a:off x="2517"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4058" name="文本框 62500"/>
            <p:cNvSpPr txBox="1">
              <a:spLocks noChangeArrowheads="1"/>
            </p:cNvSpPr>
            <p:nvPr/>
          </p:nvSpPr>
          <p:spPr bwMode="auto">
            <a:xfrm>
              <a:off x="2534" y="1031"/>
              <a:ext cx="1066" cy="2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t>1</a:t>
              </a:r>
              <a:r>
                <a:rPr lang="zh-CN" altLang="en-US" b="1"/>
                <a:t>月受</a:t>
              </a:r>
              <a:r>
                <a:rPr lang="zh-CN" altLang="en-US" b="1">
                  <a:solidFill>
                    <a:srgbClr val="FF0000"/>
                  </a:solidFill>
                </a:rPr>
                <a:t>西北季风</a:t>
              </a:r>
            </a:p>
          </p:txBody>
        </p:sp>
      </p:grpSp>
      <p:sp>
        <p:nvSpPr>
          <p:cNvPr id="62506" name="文本框 62505"/>
          <p:cNvSpPr txBox="1">
            <a:spLocks noChangeArrowheads="1"/>
          </p:cNvSpPr>
          <p:nvPr/>
        </p:nvSpPr>
        <p:spPr bwMode="auto">
          <a:xfrm>
            <a:off x="6019800" y="1600200"/>
            <a:ext cx="2468563"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ea typeface="黑体" panose="02010609060101010101" pitchFamily="49" charset="-122"/>
              </a:rPr>
              <a:t>分布特点：</a:t>
            </a:r>
          </a:p>
          <a:p>
            <a:r>
              <a:rPr lang="zh-CN" altLang="en-US" sz="2000" b="1"/>
              <a:t>  </a:t>
            </a:r>
            <a:r>
              <a:rPr lang="zh-CN" altLang="en-US" sz="2400" b="1">
                <a:ea typeface="黑体" panose="02010609060101010101" pitchFamily="49" charset="-122"/>
              </a:rPr>
              <a:t>由北、东、南沿</a:t>
            </a:r>
          </a:p>
          <a:p>
            <a:r>
              <a:rPr lang="zh-CN" altLang="en-US" sz="2400" b="1">
                <a:ea typeface="黑体" panose="02010609060101010101" pitchFamily="49" charset="-122"/>
              </a:rPr>
              <a:t>海向内陆</a:t>
            </a:r>
            <a:r>
              <a:rPr lang="zh-CN" altLang="en-US" sz="2400" b="1">
                <a:solidFill>
                  <a:srgbClr val="FF0000"/>
                </a:solidFill>
                <a:ea typeface="黑体" panose="02010609060101010101" pitchFamily="49" charset="-122"/>
              </a:rPr>
              <a:t>呈半环</a:t>
            </a:r>
          </a:p>
          <a:p>
            <a:r>
              <a:rPr lang="zh-CN" altLang="en-US" sz="2400" b="1">
                <a:solidFill>
                  <a:srgbClr val="FF0000"/>
                </a:solidFill>
                <a:ea typeface="黑体" panose="02010609060101010101" pitchFamily="49" charset="-122"/>
              </a:rPr>
              <a:t>状</a:t>
            </a:r>
            <a:r>
              <a:rPr lang="zh-CN" altLang="en-US" sz="2400" b="1">
                <a:ea typeface="黑体" panose="02010609060101010101" pitchFamily="49" charset="-122"/>
              </a:rPr>
              <a:t>递减。</a:t>
            </a:r>
          </a:p>
        </p:txBody>
      </p:sp>
      <p:sp>
        <p:nvSpPr>
          <p:cNvPr id="62508" name="文本框 62507"/>
          <p:cNvSpPr txBox="1">
            <a:spLocks noChangeArrowheads="1"/>
          </p:cNvSpPr>
          <p:nvPr/>
        </p:nvSpPr>
        <p:spPr bwMode="auto">
          <a:xfrm>
            <a:off x="2971800" y="3505200"/>
            <a:ext cx="1587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t>东南信风</a:t>
            </a:r>
          </a:p>
        </p:txBody>
      </p:sp>
      <p:sp>
        <p:nvSpPr>
          <p:cNvPr id="62509" name="文本框 62508"/>
          <p:cNvSpPr txBox="1">
            <a:spLocks noChangeArrowheads="1"/>
          </p:cNvSpPr>
          <p:nvPr/>
        </p:nvSpPr>
        <p:spPr bwMode="auto">
          <a:xfrm>
            <a:off x="2133600" y="5257800"/>
            <a:ext cx="163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2000" b="1"/>
          </a:p>
        </p:txBody>
      </p:sp>
      <p:sp>
        <p:nvSpPr>
          <p:cNvPr id="62531" name="文本框 62530"/>
          <p:cNvSpPr txBox="1">
            <a:spLocks noChangeArrowheads="1"/>
          </p:cNvSpPr>
          <p:nvPr/>
        </p:nvSpPr>
        <p:spPr bwMode="auto">
          <a:xfrm>
            <a:off x="5892800" y="3835400"/>
            <a:ext cx="272256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a:t>      </a:t>
            </a:r>
            <a:r>
              <a:rPr lang="zh-CN" altLang="en-US" sz="2400" b="1"/>
              <a:t>北多：</a:t>
            </a:r>
          </a:p>
          <a:p>
            <a:r>
              <a:rPr lang="zh-CN" altLang="en-US" sz="2800" b="1">
                <a:solidFill>
                  <a:srgbClr val="FF0000"/>
                </a:solidFill>
              </a:rPr>
              <a:t>夏季受西北季风影响从海上带来充足水汽，降水多。</a:t>
            </a:r>
          </a:p>
          <a:p>
            <a:endParaRPr lang="zh-CN" altLang="en-US" sz="2800" b="1"/>
          </a:p>
        </p:txBody>
      </p:sp>
      <p:sp>
        <p:nvSpPr>
          <p:cNvPr id="62532" name="文本框 62531"/>
          <p:cNvSpPr txBox="1">
            <a:spLocks noChangeArrowheads="1"/>
          </p:cNvSpPr>
          <p:nvPr/>
        </p:nvSpPr>
        <p:spPr bwMode="auto">
          <a:xfrm>
            <a:off x="6111875" y="3438525"/>
            <a:ext cx="3352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zh-CN" b="1">
              <a:solidFill>
                <a:srgbClr val="FF0000"/>
              </a:solidFill>
            </a:endParaRPr>
          </a:p>
          <a:p>
            <a:endParaRPr lang="en-US" altLang="zh-CN" b="1">
              <a:solidFill>
                <a:srgbClr val="FF0000"/>
              </a:solidFill>
            </a:endParaRPr>
          </a:p>
        </p:txBody>
      </p:sp>
      <p:grpSp>
        <p:nvGrpSpPr>
          <p:cNvPr id="44064" name="组合 62543"/>
          <p:cNvGrpSpPr>
            <a:grpSpLocks/>
          </p:cNvGrpSpPr>
          <p:nvPr/>
        </p:nvGrpSpPr>
        <p:grpSpPr bwMode="auto">
          <a:xfrm>
            <a:off x="3810000" y="3124200"/>
            <a:ext cx="2449513" cy="504825"/>
            <a:chOff x="1156" y="1570"/>
            <a:chExt cx="1543" cy="318"/>
          </a:xfrm>
        </p:grpSpPr>
        <p:sp>
          <p:nvSpPr>
            <p:cNvPr id="44065" name="直接连接符 62544"/>
            <p:cNvSpPr>
              <a:spLocks noChangeShapeType="1"/>
            </p:cNvSpPr>
            <p:nvPr/>
          </p:nvSpPr>
          <p:spPr bwMode="auto">
            <a:xfrm flipH="1" flipV="1">
              <a:off x="1791" y="1570"/>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6" name="直接连接符 62545"/>
            <p:cNvSpPr>
              <a:spLocks noChangeShapeType="1"/>
            </p:cNvSpPr>
            <p:nvPr/>
          </p:nvSpPr>
          <p:spPr bwMode="auto">
            <a:xfrm flipH="1" flipV="1">
              <a:off x="2427" y="1570"/>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7" name="直接连接符 62546"/>
            <p:cNvSpPr>
              <a:spLocks noChangeShapeType="1"/>
            </p:cNvSpPr>
            <p:nvPr/>
          </p:nvSpPr>
          <p:spPr bwMode="auto">
            <a:xfrm flipH="1" flipV="1">
              <a:off x="1156" y="1616"/>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6" name="文本框 35"/>
          <p:cNvSpPr txBox="1"/>
          <p:nvPr/>
        </p:nvSpPr>
        <p:spPr>
          <a:xfrm>
            <a:off x="14605" y="71894"/>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、气候特征</a:t>
            </a:r>
            <a:endParaRPr lang="zh-CN" altLang="en-US" sz="2800">
              <a:solidFill>
                <a:srgbClr val="FF0000"/>
              </a:solidFill>
              <a:effectLst/>
              <a:latin typeface="+mn-ea"/>
              <a:ea typeface="楷体" panose="02010609060101010101" charset="-122"/>
              <a:cs typeface="+mn-ea"/>
            </a:endParaRPr>
          </a:p>
        </p:txBody>
      </p:sp>
      <p:sp>
        <p:nvSpPr>
          <p:cNvPr id="2" name="矩形 1"/>
          <p:cNvSpPr/>
          <p:nvPr/>
        </p:nvSpPr>
        <p:spPr>
          <a:xfrm>
            <a:off x="3162713" y="218924"/>
            <a:ext cx="3602268" cy="523220"/>
          </a:xfrm>
          <a:prstGeom prst="rect">
            <a:avLst/>
          </a:prstGeom>
        </p:spPr>
        <p:txBody>
          <a:bodyPr wrap="none">
            <a:spAutoFit/>
          </a:bodyPr>
          <a:lstStyle/>
          <a:p>
            <a:r>
              <a:rPr lang="zh-CN" altLang="en-US" sz="2800" b="1" dirty="0">
                <a:ea typeface="黑体" panose="02010609060101010101" pitchFamily="49" charset="-122"/>
              </a:rPr>
              <a:t>（</a:t>
            </a:r>
            <a:r>
              <a:rPr lang="en-US" altLang="zh-CN" sz="2800" b="1" dirty="0">
                <a:ea typeface="黑体" panose="02010609060101010101" pitchFamily="49" charset="-122"/>
              </a:rPr>
              <a:t>1</a:t>
            </a:r>
            <a:r>
              <a:rPr lang="zh-CN" altLang="en-US" sz="2800" b="1" dirty="0">
                <a:ea typeface="黑体" panose="02010609060101010101" pitchFamily="49" charset="-122"/>
              </a:rPr>
              <a:t>）</a:t>
            </a:r>
            <a:r>
              <a:rPr lang="zh-CN" altLang="en-US" sz="2800" dirty="0">
                <a:solidFill>
                  <a:srgbClr val="FF0000"/>
                </a:solidFill>
                <a:ea typeface="黑体" panose="02010609060101010101" pitchFamily="49" charset="-122"/>
              </a:rPr>
              <a:t>降水量分布特点</a:t>
            </a:r>
            <a:endParaRPr lang="zh-CN" altLang="en-US" sz="2800" dirty="0"/>
          </a:p>
        </p:txBody>
      </p:sp>
    </p:spTree>
    <p:extLst>
      <p:ext uri="{BB962C8B-B14F-4D97-AF65-F5344CB8AC3E}">
        <p14:creationId xmlns:p14="http://schemas.microsoft.com/office/powerpoint/2010/main" val="772340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2506"/>
                                        </p:tgtEl>
                                        <p:attrNameLst>
                                          <p:attrName>style.visibility</p:attrName>
                                        </p:attrNameLst>
                                      </p:cBhvr>
                                      <p:to>
                                        <p:strVal val="visible"/>
                                      </p:to>
                                    </p:set>
                                    <p:animEffect transition="in" filter="box(in)">
                                      <p:cBhvr>
                                        <p:cTn id="7" dur="500"/>
                                        <p:tgtEl>
                                          <p:spTgt spid="62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2508"/>
                                        </p:tgtEl>
                                        <p:attrNameLst>
                                          <p:attrName>style.visibility</p:attrName>
                                        </p:attrNameLst>
                                      </p:cBhvr>
                                      <p:to>
                                        <p:strVal val="visible"/>
                                      </p:to>
                                    </p:set>
                                    <p:animEffect transition="in" filter="box(in)">
                                      <p:cBhvr>
                                        <p:cTn id="12" dur="500"/>
                                        <p:tgtEl>
                                          <p:spTgt spid="625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nodePh="1">
                                  <p:stCondLst>
                                    <p:cond delay="0"/>
                                  </p:stCondLst>
                                  <p:endCondLst>
                                    <p:cond delay="0"/>
                                  </p:endCondLst>
                                  <p:childTnLst>
                                    <p:set>
                                      <p:cBhvr>
                                        <p:cTn id="16" dur="1" fill="hold">
                                          <p:stCondLst>
                                            <p:cond delay="0"/>
                                          </p:stCondLst>
                                        </p:cTn>
                                        <p:tgtEl>
                                          <p:spTgt spid="62509"/>
                                        </p:tgtEl>
                                        <p:attrNameLst>
                                          <p:attrName>style.visibility</p:attrName>
                                        </p:attrNameLst>
                                      </p:cBhvr>
                                      <p:to>
                                        <p:strVal val="visible"/>
                                      </p:to>
                                    </p:set>
                                    <p:animEffect transition="in" filter="box(in)">
                                      <p:cBhvr>
                                        <p:cTn id="17" dur="500"/>
                                        <p:tgtEl>
                                          <p:spTgt spid="625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2531"/>
                                        </p:tgtEl>
                                        <p:attrNameLst>
                                          <p:attrName>style.visibility</p:attrName>
                                        </p:attrNameLst>
                                      </p:cBhvr>
                                      <p:to>
                                        <p:strVal val="visible"/>
                                      </p:to>
                                    </p:set>
                                    <p:animEffect transition="in" filter="blinds(horizontal)">
                                      <p:cBhvr>
                                        <p:cTn id="27" dur="500"/>
                                        <p:tgtEl>
                                          <p:spTgt spid="625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nodePh="1">
                                  <p:stCondLst>
                                    <p:cond delay="0"/>
                                  </p:stCondLst>
                                  <p:endCondLst>
                                    <p:cond delay="0"/>
                                  </p:endCondLst>
                                  <p:childTnLst>
                                    <p:set>
                                      <p:cBhvr>
                                        <p:cTn id="31" dur="1" fill="hold">
                                          <p:stCondLst>
                                            <p:cond delay="0"/>
                                          </p:stCondLst>
                                        </p:cTn>
                                        <p:tgtEl>
                                          <p:spTgt spid="62532"/>
                                        </p:tgtEl>
                                        <p:attrNameLst>
                                          <p:attrName>style.visibility</p:attrName>
                                        </p:attrNameLst>
                                      </p:cBhvr>
                                      <p:to>
                                        <p:strVal val="visible"/>
                                      </p:to>
                                    </p:set>
                                    <p:animEffect transition="in" filter="blinds(horizontal)">
                                      <p:cBhvr>
                                        <p:cTn id="32" dur="500"/>
                                        <p:tgtEl>
                                          <p:spTgt spid="6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06" grpId="0"/>
      <p:bldP spid="62508" grpId="0"/>
      <p:bldP spid="62509" grpId="0"/>
      <p:bldP spid="62531" grpId="0"/>
      <p:bldP spid="625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64513"/>
          <p:cNvGrpSpPr>
            <a:grpSpLocks/>
          </p:cNvGrpSpPr>
          <p:nvPr/>
        </p:nvGrpSpPr>
        <p:grpSpPr bwMode="auto">
          <a:xfrm>
            <a:off x="4114800" y="1752600"/>
            <a:ext cx="3987800" cy="3617913"/>
            <a:chOff x="8" y="917"/>
            <a:chExt cx="2854" cy="2512"/>
          </a:xfrm>
        </p:grpSpPr>
        <p:pic>
          <p:nvPicPr>
            <p:cNvPr id="45059" name="图片 64514" descr="季风甲"/>
            <p:cNvPicPr>
              <a:picLocks noChangeAspect="1" noChangeArrowheads="1"/>
            </p:cNvPicPr>
            <p:nvPr/>
          </p:nvPicPr>
          <p:blipFill>
            <a:blip r:embed="rId2">
              <a:lum bright="-24000" contrast="44000"/>
              <a:extLst>
                <a:ext uri="{28A0092B-C50C-407E-A947-70E740481C1C}">
                  <a14:useLocalDpi xmlns:a14="http://schemas.microsoft.com/office/drawing/2010/main" val="0"/>
                </a:ext>
              </a:extLst>
            </a:blip>
            <a:srcRect/>
            <a:stretch>
              <a:fillRect/>
            </a:stretch>
          </p:blipFill>
          <p:spPr bwMode="auto">
            <a:xfrm>
              <a:off x="8" y="917"/>
              <a:ext cx="2854" cy="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文本框 64515"/>
            <p:cNvSpPr txBox="1">
              <a:spLocks noChangeArrowheads="1"/>
            </p:cNvSpPr>
            <p:nvPr/>
          </p:nvSpPr>
          <p:spPr bwMode="auto">
            <a:xfrm>
              <a:off x="369" y="3068"/>
              <a:ext cx="38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a:t>乙</a:t>
              </a:r>
            </a:p>
          </p:txBody>
        </p:sp>
      </p:grpSp>
      <p:pic>
        <p:nvPicPr>
          <p:cNvPr id="45061" name="图片 64517" descr="季风乜"/>
          <p:cNvPicPr>
            <a:picLocks noChangeAspect="1" noChangeArrowheads="1"/>
          </p:cNvPicPr>
          <p:nvPr/>
        </p:nvPicPr>
        <p:blipFill>
          <a:blip r:embed="rId3">
            <a:lum bright="-24000" contrast="44000"/>
            <a:extLst>
              <a:ext uri="{28A0092B-C50C-407E-A947-70E740481C1C}">
                <a14:useLocalDpi xmlns:a14="http://schemas.microsoft.com/office/drawing/2010/main" val="0"/>
              </a:ext>
            </a:extLst>
          </a:blip>
          <a:srcRect/>
          <a:stretch>
            <a:fillRect/>
          </a:stretch>
        </p:blipFill>
        <p:spPr bwMode="auto">
          <a:xfrm>
            <a:off x="228600" y="1752600"/>
            <a:ext cx="381793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文本框 64518"/>
          <p:cNvSpPr txBox="1">
            <a:spLocks noChangeArrowheads="1"/>
          </p:cNvSpPr>
          <p:nvPr/>
        </p:nvSpPr>
        <p:spPr bwMode="auto">
          <a:xfrm>
            <a:off x="839788" y="4789488"/>
            <a:ext cx="5921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3200" b="1"/>
              <a:t>甲</a:t>
            </a:r>
          </a:p>
        </p:txBody>
      </p:sp>
      <p:sp>
        <p:nvSpPr>
          <p:cNvPr id="64520" name="矩形 64519"/>
          <p:cNvSpPr/>
          <p:nvPr/>
        </p:nvSpPr>
        <p:spPr>
          <a:xfrm>
            <a:off x="289718" y="1795463"/>
            <a:ext cx="1655763" cy="579438"/>
          </a:xfrm>
          <a:prstGeom prst="rect">
            <a:avLst/>
          </a:prstGeom>
          <a:noFill/>
          <a:ln w="9525">
            <a:noFill/>
          </a:ln>
        </p:spPr>
        <p:txBody>
          <a:bodyPr>
            <a:spAutoFit/>
          </a:bodyPr>
          <a:lstStyle/>
          <a:p>
            <a:pPr>
              <a:defRPr/>
            </a:pPr>
            <a:r>
              <a:rPr lang="zh-CN" altLang="en-US" sz="3200" b="1" noProof="1">
                <a:effectLst>
                  <a:outerShdw blurRad="38100" dist="38100" dir="2700000">
                    <a:srgbClr val="C0C0C0"/>
                  </a:outerShdw>
                </a:effectLst>
                <a:cs typeface="+mn-ea"/>
              </a:rPr>
              <a:t>七月</a:t>
            </a:r>
            <a:endParaRPr lang="zh-CN" altLang="en-US" sz="3200" b="1" noProof="1">
              <a:effectLst>
                <a:outerShdw blurRad="38100" dist="38100" dir="2700000">
                  <a:srgbClr val="C0C0C0"/>
                </a:outerShdw>
              </a:effectLst>
            </a:endParaRPr>
          </a:p>
        </p:txBody>
      </p:sp>
      <p:sp>
        <p:nvSpPr>
          <p:cNvPr id="64521" name="矩形 64520"/>
          <p:cNvSpPr/>
          <p:nvPr/>
        </p:nvSpPr>
        <p:spPr>
          <a:xfrm>
            <a:off x="4064000" y="1735932"/>
            <a:ext cx="1655762" cy="579437"/>
          </a:xfrm>
          <a:prstGeom prst="rect">
            <a:avLst/>
          </a:prstGeom>
          <a:noFill/>
          <a:ln w="9525">
            <a:noFill/>
          </a:ln>
        </p:spPr>
        <p:txBody>
          <a:bodyPr>
            <a:spAutoFit/>
          </a:bodyPr>
          <a:lstStyle/>
          <a:p>
            <a:pPr>
              <a:defRPr/>
            </a:pPr>
            <a:r>
              <a:rPr lang="zh-CN" altLang="en-US" sz="3200" b="1" noProof="1">
                <a:effectLst>
                  <a:outerShdw blurRad="38100" dist="38100" dir="2700000">
                    <a:srgbClr val="C0C0C0"/>
                  </a:outerShdw>
                </a:effectLst>
                <a:cs typeface="+mn-ea"/>
              </a:rPr>
              <a:t>一月</a:t>
            </a:r>
            <a:endParaRPr lang="zh-CN" altLang="en-US" sz="3200" b="1" noProof="1">
              <a:effectLst>
                <a:outerShdw blurRad="38100" dist="38100" dir="2700000">
                  <a:srgbClr val="C0C0C0"/>
                </a:outerShdw>
              </a:effectLst>
            </a:endParaRPr>
          </a:p>
        </p:txBody>
      </p:sp>
      <p:sp>
        <p:nvSpPr>
          <p:cNvPr id="64522" name="矩形 64521"/>
          <p:cNvSpPr/>
          <p:nvPr/>
        </p:nvSpPr>
        <p:spPr>
          <a:xfrm>
            <a:off x="609600" y="3886200"/>
            <a:ext cx="1944688" cy="457200"/>
          </a:xfrm>
          <a:prstGeom prst="rect">
            <a:avLst/>
          </a:prstGeom>
          <a:noFill/>
          <a:ln w="9525">
            <a:noFill/>
          </a:ln>
        </p:spPr>
        <p:txBody>
          <a:bodyPr>
            <a:spAutoFit/>
          </a:bodyPr>
          <a:lstStyle/>
          <a:p>
            <a:pPr>
              <a:defRPr/>
            </a:pPr>
            <a:r>
              <a:rPr lang="zh-CN" altLang="en-US" sz="2400" b="1" noProof="1">
                <a:solidFill>
                  <a:srgbClr val="0000FF"/>
                </a:solidFill>
                <a:effectLst>
                  <a:outerShdw blurRad="38100" dist="38100" dir="2700000">
                    <a:srgbClr val="C0C0C0"/>
                  </a:outerShdw>
                </a:effectLst>
                <a:cs typeface="+mn-ea"/>
              </a:rPr>
              <a:t>西南季风</a:t>
            </a:r>
            <a:endParaRPr lang="zh-CN" altLang="en-US" sz="2400" b="1" noProof="1">
              <a:solidFill>
                <a:srgbClr val="0000FF"/>
              </a:solidFill>
              <a:effectLst>
                <a:outerShdw blurRad="38100" dist="38100" dir="2700000">
                  <a:srgbClr val="C0C0C0"/>
                </a:outerShdw>
              </a:effectLst>
            </a:endParaRPr>
          </a:p>
        </p:txBody>
      </p:sp>
      <p:sp>
        <p:nvSpPr>
          <p:cNvPr id="64523" name="矩形 64522"/>
          <p:cNvSpPr/>
          <p:nvPr/>
        </p:nvSpPr>
        <p:spPr>
          <a:xfrm>
            <a:off x="6477000" y="3733800"/>
            <a:ext cx="1908175" cy="457200"/>
          </a:xfrm>
          <a:prstGeom prst="rect">
            <a:avLst/>
          </a:prstGeom>
          <a:noFill/>
          <a:ln w="9525">
            <a:noFill/>
          </a:ln>
        </p:spPr>
        <p:txBody>
          <a:bodyPr>
            <a:spAutoFit/>
          </a:bodyPr>
          <a:lstStyle/>
          <a:p>
            <a:pPr>
              <a:defRPr/>
            </a:pPr>
            <a:r>
              <a:rPr lang="zh-CN" altLang="en-US" sz="2400" b="1" noProof="1">
                <a:effectLst>
                  <a:outerShdw blurRad="38100" dist="38100" dir="2700000">
                    <a:srgbClr val="C0C0C0"/>
                  </a:outerShdw>
                </a:effectLst>
                <a:cs typeface="+mn-ea"/>
              </a:rPr>
              <a:t>西北季风</a:t>
            </a:r>
            <a:endParaRPr lang="zh-CN" altLang="en-US" sz="2400" b="1" noProof="1">
              <a:effectLst>
                <a:outerShdw blurRad="38100" dist="38100" dir="2700000">
                  <a:srgbClr val="C0C0C0"/>
                </a:outerShdw>
              </a:effectLst>
            </a:endParaRPr>
          </a:p>
        </p:txBody>
      </p:sp>
      <p:sp>
        <p:nvSpPr>
          <p:cNvPr id="64524" name="矩形 64523"/>
          <p:cNvSpPr/>
          <p:nvPr/>
        </p:nvSpPr>
        <p:spPr>
          <a:xfrm>
            <a:off x="457200" y="685800"/>
            <a:ext cx="7315200" cy="579438"/>
          </a:xfrm>
          <a:prstGeom prst="rect">
            <a:avLst/>
          </a:prstGeom>
          <a:noFill/>
          <a:ln w="9525">
            <a:noFill/>
          </a:ln>
        </p:spPr>
        <p:txBody>
          <a:bodyPr>
            <a:spAutoFit/>
          </a:bodyPr>
          <a:lstStyle/>
          <a:p>
            <a:pPr>
              <a:defRPr/>
            </a:pPr>
            <a:r>
              <a:rPr lang="zh-CN" altLang="en-US" sz="3200" b="1" noProof="1">
                <a:effectLst>
                  <a:outerShdw blurRad="38100" dist="38100" dir="2700000">
                    <a:srgbClr val="C0C0C0"/>
                  </a:outerShdw>
                </a:effectLst>
                <a:latin typeface="黑体" panose="02010609060101010101" pitchFamily="2" charset="-122"/>
                <a:ea typeface="黑体" panose="02010609060101010101" pitchFamily="2" charset="-122"/>
                <a:cs typeface="+mn-ea"/>
              </a:rPr>
              <a:t>澳大利亚北部降水多的原因</a:t>
            </a:r>
            <a:r>
              <a:rPr lang="en-US" altLang="zh-CN" sz="3200" b="1" noProof="1">
                <a:effectLst>
                  <a:outerShdw blurRad="38100" dist="38100" dir="2700000">
                    <a:srgbClr val="C0C0C0"/>
                  </a:outerShdw>
                </a:effectLst>
                <a:latin typeface="黑体" panose="02010609060101010101" pitchFamily="2" charset="-122"/>
                <a:ea typeface="黑体" panose="02010609060101010101" pitchFamily="2" charset="-122"/>
                <a:cs typeface="+mn-ea"/>
              </a:rPr>
              <a:t>:</a:t>
            </a:r>
            <a:endParaRPr lang="en-US" altLang="zh-CN" sz="3200" b="1" noProof="1">
              <a:effectLst>
                <a:outerShdw blurRad="38100" dist="38100" dir="2700000">
                  <a:srgbClr val="C0C0C0"/>
                </a:outerShdw>
              </a:effectLst>
              <a:latin typeface="黑体" panose="02010609060101010101" pitchFamily="2" charset="-122"/>
              <a:ea typeface="黑体" panose="02010609060101010101" pitchFamily="2" charset="-122"/>
            </a:endParaRPr>
          </a:p>
        </p:txBody>
      </p:sp>
      <p:sp>
        <p:nvSpPr>
          <p:cNvPr id="45068" name="矩形 64524"/>
          <p:cNvSpPr>
            <a:spLocks noChangeArrowheads="1"/>
          </p:cNvSpPr>
          <p:nvPr/>
        </p:nvSpPr>
        <p:spPr bwMode="auto">
          <a:xfrm>
            <a:off x="228600" y="1676400"/>
            <a:ext cx="7924800" cy="3733800"/>
          </a:xfrm>
          <a:prstGeom prst="rect">
            <a:avLst/>
          </a:prstGeom>
          <a:noFill/>
          <a:ln w="1111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文本框 12"/>
          <p:cNvSpPr txBox="1"/>
          <p:nvPr/>
        </p:nvSpPr>
        <p:spPr>
          <a:xfrm>
            <a:off x="46196" y="53340"/>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、气候特征</a:t>
            </a:r>
            <a:endParaRPr lang="zh-CN" altLang="en-US" sz="2800">
              <a:solidFill>
                <a:srgbClr val="FF0000"/>
              </a:solidFill>
              <a:effectLst/>
              <a:latin typeface="+mn-ea"/>
              <a:ea typeface="楷体" panose="02010609060101010101" charset="-122"/>
              <a:cs typeface="+mn-ea"/>
            </a:endParaRPr>
          </a:p>
        </p:txBody>
      </p:sp>
      <p:sp>
        <p:nvSpPr>
          <p:cNvPr id="2" name="矩形 1"/>
          <p:cNvSpPr/>
          <p:nvPr/>
        </p:nvSpPr>
        <p:spPr>
          <a:xfrm>
            <a:off x="47213" y="5555043"/>
            <a:ext cx="9144000" cy="1200329"/>
          </a:xfrm>
          <a:prstGeom prst="rect">
            <a:avLst/>
          </a:prstGeom>
        </p:spPr>
        <p:txBody>
          <a:bodyPr wrap="square">
            <a:spAutoFit/>
          </a:bodyPr>
          <a:lstStyle/>
          <a:p>
            <a:r>
              <a:rPr lang="zh-CN" altLang="en-US" sz="2400" b="1" dirty="0" smtClean="0">
                <a:solidFill>
                  <a:srgbClr val="FF0000"/>
                </a:solidFill>
                <a:ea typeface="黑体" panose="02010609060101010101" pitchFamily="49" charset="-122"/>
              </a:rPr>
              <a:t>西北风成因：</a:t>
            </a:r>
            <a:r>
              <a:rPr lang="zh-CN" altLang="en-US" sz="2400" b="1" dirty="0" smtClean="0">
                <a:ea typeface="黑体" panose="02010609060101010101" pitchFamily="49" charset="-122"/>
              </a:rPr>
              <a:t>夏季</a:t>
            </a:r>
            <a:r>
              <a:rPr lang="zh-CN" altLang="en-US" sz="2400" b="1" dirty="0">
                <a:ea typeface="黑体" panose="02010609060101010101" pitchFamily="49" charset="-122"/>
              </a:rPr>
              <a:t>澳大陆比海洋升温快，形成低压中心；</a:t>
            </a:r>
          </a:p>
          <a:p>
            <a:r>
              <a:rPr lang="zh-CN" altLang="en-US" sz="2400" b="1" dirty="0">
                <a:ea typeface="黑体" panose="02010609060101010101" pitchFamily="49" charset="-122"/>
              </a:rPr>
              <a:t>夏季随着太阳直射点的南移，北半球的东北信风越过赤道发生偏转，形成西北风</a:t>
            </a:r>
          </a:p>
        </p:txBody>
      </p:sp>
      <p:sp>
        <p:nvSpPr>
          <p:cNvPr id="15" name="矩形 14"/>
          <p:cNvSpPr/>
          <p:nvPr/>
        </p:nvSpPr>
        <p:spPr>
          <a:xfrm>
            <a:off x="3162713" y="218924"/>
            <a:ext cx="3602268" cy="523220"/>
          </a:xfrm>
          <a:prstGeom prst="rect">
            <a:avLst/>
          </a:prstGeom>
        </p:spPr>
        <p:txBody>
          <a:bodyPr wrap="none">
            <a:spAutoFit/>
          </a:bodyPr>
          <a:lstStyle/>
          <a:p>
            <a:r>
              <a:rPr lang="zh-CN" altLang="en-US" sz="2800" b="1" dirty="0">
                <a:ea typeface="黑体" panose="02010609060101010101" pitchFamily="49" charset="-122"/>
              </a:rPr>
              <a:t>（</a:t>
            </a:r>
            <a:r>
              <a:rPr lang="en-US" altLang="zh-CN" sz="2800" b="1" dirty="0">
                <a:ea typeface="黑体" panose="02010609060101010101" pitchFamily="49" charset="-122"/>
              </a:rPr>
              <a:t>1</a:t>
            </a:r>
            <a:r>
              <a:rPr lang="zh-CN" altLang="en-US" sz="2800" b="1" dirty="0">
                <a:ea typeface="黑体" panose="02010609060101010101" pitchFamily="49" charset="-122"/>
              </a:rPr>
              <a:t>）</a:t>
            </a:r>
            <a:r>
              <a:rPr lang="zh-CN" altLang="en-US" sz="2800" dirty="0">
                <a:solidFill>
                  <a:srgbClr val="FF0000"/>
                </a:solidFill>
                <a:ea typeface="黑体" panose="02010609060101010101" pitchFamily="49" charset="-122"/>
              </a:rPr>
              <a:t>降水量分布特点</a:t>
            </a:r>
            <a:endParaRPr lang="zh-CN" altLang="en-US" sz="2800" dirty="0"/>
          </a:p>
        </p:txBody>
      </p:sp>
    </p:spTree>
    <p:extLst>
      <p:ext uri="{BB962C8B-B14F-4D97-AF65-F5344CB8AC3E}">
        <p14:creationId xmlns:p14="http://schemas.microsoft.com/office/powerpoint/2010/main" val="901769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5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5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0" grpId="0"/>
      <p:bldP spid="64521" grpId="0"/>
      <p:bldP spid="64522" grpId="0"/>
      <p:bldP spid="64523"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117761"/>
          <p:cNvSpPr>
            <a:spLocks noChangeArrowheads="1"/>
          </p:cNvSpPr>
          <p:nvPr/>
        </p:nvSpPr>
        <p:spPr bwMode="auto">
          <a:xfrm>
            <a:off x="381000" y="1600200"/>
            <a:ext cx="5410200" cy="4724400"/>
          </a:xfrm>
          <a:prstGeom prst="rect">
            <a:avLst/>
          </a:prstGeom>
          <a:solidFill>
            <a:schemeClr val="accent1">
              <a:alpha val="0"/>
            </a:schemeClr>
          </a:solidFill>
          <a:ln w="111125">
            <a:solidFill>
              <a:srgbClr val="993300"/>
            </a:solidFill>
            <a:miter lim="800000"/>
            <a:headEnd/>
            <a:tailEnd/>
          </a:ln>
        </p:spPr>
        <p:txBody>
          <a:bodyPr/>
          <a:lstStyle/>
          <a:p>
            <a:endParaRPr lang="zh-CN" altLang="en-US"/>
          </a:p>
        </p:txBody>
      </p:sp>
      <p:grpSp>
        <p:nvGrpSpPr>
          <p:cNvPr id="47107" name="组合 117762"/>
          <p:cNvGrpSpPr>
            <a:grpSpLocks/>
          </p:cNvGrpSpPr>
          <p:nvPr/>
        </p:nvGrpSpPr>
        <p:grpSpPr bwMode="auto">
          <a:xfrm>
            <a:off x="381000" y="1600200"/>
            <a:ext cx="5410200" cy="4724400"/>
            <a:chOff x="95" y="537"/>
            <a:chExt cx="3650" cy="3528"/>
          </a:xfrm>
        </p:grpSpPr>
        <p:pic>
          <p:nvPicPr>
            <p:cNvPr id="47108" name="图片 117763" descr="attachment"/>
            <p:cNvPicPr>
              <a:picLocks noChangeAspect="1" noChangeArrowheads="1"/>
            </p:cNvPicPr>
            <p:nvPr/>
          </p:nvPicPr>
          <p:blipFill>
            <a:blip r:embed="rId2">
              <a:extLst>
                <a:ext uri="{28A0092B-C50C-407E-A947-70E740481C1C}">
                  <a14:useLocalDpi xmlns:a14="http://schemas.microsoft.com/office/drawing/2010/main" val="0"/>
                </a:ext>
              </a:extLst>
            </a:blip>
            <a:srcRect l="2933" t="3262" r="3140" b="2437"/>
            <a:stretch>
              <a:fillRect/>
            </a:stretch>
          </p:blipFill>
          <p:spPr bwMode="auto">
            <a:xfrm>
              <a:off x="95" y="537"/>
              <a:ext cx="3650" cy="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09" name="组合 117764"/>
            <p:cNvGrpSpPr>
              <a:grpSpLocks/>
            </p:cNvGrpSpPr>
            <p:nvPr/>
          </p:nvGrpSpPr>
          <p:grpSpPr bwMode="auto">
            <a:xfrm>
              <a:off x="2920" y="1389"/>
              <a:ext cx="341" cy="433"/>
              <a:chOff x="2091" y="1568"/>
              <a:chExt cx="341" cy="433"/>
            </a:xfrm>
          </p:grpSpPr>
          <p:sp>
            <p:nvSpPr>
              <p:cNvPr id="47110" name="椭圆 117765"/>
              <p:cNvSpPr>
                <a:spLocks noChangeArrowheads="1"/>
              </p:cNvSpPr>
              <p:nvPr/>
            </p:nvSpPr>
            <p:spPr bwMode="auto">
              <a:xfrm>
                <a:off x="2091" y="1752"/>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1" name="文本框 117766"/>
              <p:cNvSpPr txBox="1">
                <a:spLocks noChangeArrowheads="1"/>
              </p:cNvSpPr>
              <p:nvPr/>
            </p:nvSpPr>
            <p:spPr bwMode="auto">
              <a:xfrm>
                <a:off x="2169" y="1568"/>
                <a:ext cx="263"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A</a:t>
                </a:r>
              </a:p>
            </p:txBody>
          </p:sp>
        </p:grpSp>
        <p:grpSp>
          <p:nvGrpSpPr>
            <p:cNvPr id="47112" name="组合 117767"/>
            <p:cNvGrpSpPr>
              <a:grpSpLocks/>
            </p:cNvGrpSpPr>
            <p:nvPr/>
          </p:nvGrpSpPr>
          <p:grpSpPr bwMode="auto">
            <a:xfrm>
              <a:off x="3392" y="2387"/>
              <a:ext cx="340" cy="433"/>
              <a:chOff x="3392" y="2387"/>
              <a:chExt cx="340" cy="433"/>
            </a:xfrm>
          </p:grpSpPr>
          <p:sp>
            <p:nvSpPr>
              <p:cNvPr id="47113" name="椭圆 117768"/>
              <p:cNvSpPr>
                <a:spLocks noChangeArrowheads="1"/>
              </p:cNvSpPr>
              <p:nvPr/>
            </p:nvSpPr>
            <p:spPr bwMode="auto">
              <a:xfrm>
                <a:off x="3392" y="2571"/>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4" name="文本框 117769"/>
              <p:cNvSpPr txBox="1">
                <a:spLocks noChangeArrowheads="1"/>
              </p:cNvSpPr>
              <p:nvPr/>
            </p:nvSpPr>
            <p:spPr bwMode="auto">
              <a:xfrm>
                <a:off x="3470" y="2387"/>
                <a:ext cx="262"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B</a:t>
                </a:r>
              </a:p>
            </p:txBody>
          </p:sp>
        </p:grpSp>
        <p:grpSp>
          <p:nvGrpSpPr>
            <p:cNvPr id="47115" name="组合 117770"/>
            <p:cNvGrpSpPr>
              <a:grpSpLocks/>
            </p:cNvGrpSpPr>
            <p:nvPr/>
          </p:nvGrpSpPr>
          <p:grpSpPr bwMode="auto">
            <a:xfrm>
              <a:off x="2258" y="2115"/>
              <a:ext cx="341" cy="433"/>
              <a:chOff x="2258" y="2115"/>
              <a:chExt cx="341" cy="433"/>
            </a:xfrm>
          </p:grpSpPr>
          <p:sp>
            <p:nvSpPr>
              <p:cNvPr id="47116" name="椭圆 117771"/>
              <p:cNvSpPr>
                <a:spLocks noChangeArrowheads="1"/>
              </p:cNvSpPr>
              <p:nvPr/>
            </p:nvSpPr>
            <p:spPr bwMode="auto">
              <a:xfrm>
                <a:off x="2258" y="2299"/>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7" name="文本框 117772"/>
              <p:cNvSpPr txBox="1">
                <a:spLocks noChangeArrowheads="1"/>
              </p:cNvSpPr>
              <p:nvPr/>
            </p:nvSpPr>
            <p:spPr bwMode="auto">
              <a:xfrm>
                <a:off x="2336" y="2115"/>
                <a:ext cx="263"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C</a:t>
                </a:r>
              </a:p>
            </p:txBody>
          </p:sp>
        </p:grpSp>
        <p:sp>
          <p:nvSpPr>
            <p:cNvPr id="47118" name="椭圆 117773"/>
            <p:cNvSpPr>
              <a:spLocks noChangeArrowheads="1"/>
            </p:cNvSpPr>
            <p:nvPr/>
          </p:nvSpPr>
          <p:spPr bwMode="auto">
            <a:xfrm>
              <a:off x="833" y="2206"/>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9" name="文本框 117774"/>
            <p:cNvSpPr txBox="1">
              <a:spLocks noChangeArrowheads="1"/>
            </p:cNvSpPr>
            <p:nvPr/>
          </p:nvSpPr>
          <p:spPr bwMode="auto">
            <a:xfrm>
              <a:off x="911" y="2022"/>
              <a:ext cx="263"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D</a:t>
              </a:r>
            </a:p>
          </p:txBody>
        </p:sp>
        <p:grpSp>
          <p:nvGrpSpPr>
            <p:cNvPr id="47120" name="组合 117775"/>
            <p:cNvGrpSpPr>
              <a:grpSpLocks/>
            </p:cNvGrpSpPr>
            <p:nvPr/>
          </p:nvGrpSpPr>
          <p:grpSpPr bwMode="auto">
            <a:xfrm>
              <a:off x="1111" y="2702"/>
              <a:ext cx="341" cy="432"/>
              <a:chOff x="1111" y="2702"/>
              <a:chExt cx="341" cy="432"/>
            </a:xfrm>
          </p:grpSpPr>
          <p:sp>
            <p:nvSpPr>
              <p:cNvPr id="47121" name="椭圆 117776"/>
              <p:cNvSpPr>
                <a:spLocks noChangeArrowheads="1"/>
              </p:cNvSpPr>
              <p:nvPr/>
            </p:nvSpPr>
            <p:spPr bwMode="auto">
              <a:xfrm>
                <a:off x="1111" y="2886"/>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22" name="文本框 117777"/>
              <p:cNvSpPr txBox="1">
                <a:spLocks noChangeArrowheads="1"/>
              </p:cNvSpPr>
              <p:nvPr/>
            </p:nvSpPr>
            <p:spPr bwMode="auto">
              <a:xfrm>
                <a:off x="1189" y="2702"/>
                <a:ext cx="26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E</a:t>
                </a:r>
              </a:p>
            </p:txBody>
          </p:sp>
        </p:grpSp>
      </p:grpSp>
      <p:sp>
        <p:nvSpPr>
          <p:cNvPr id="117787" name="任意多边形 117786"/>
          <p:cNvSpPr>
            <a:spLocks noChangeArrowheads="1"/>
          </p:cNvSpPr>
          <p:nvPr/>
        </p:nvSpPr>
        <p:spPr bwMode="auto">
          <a:xfrm>
            <a:off x="5364163" y="2636838"/>
            <a:ext cx="431800" cy="1800225"/>
          </a:xfrm>
          <a:custGeom>
            <a:avLst/>
            <a:gdLst>
              <a:gd name="T0" fmla="*/ 0 w 272"/>
              <a:gd name="T1" fmla="*/ 0 h 817"/>
              <a:gd name="T2" fmla="*/ 182 w 272"/>
              <a:gd name="T3" fmla="*/ 318 h 817"/>
              <a:gd name="T4" fmla="*/ 272 w 272"/>
              <a:gd name="T5" fmla="*/ 817 h 817"/>
            </a:gdLst>
            <a:ahLst/>
            <a:cxnLst>
              <a:cxn ang="0">
                <a:pos x="T0" y="T1"/>
              </a:cxn>
              <a:cxn ang="0">
                <a:pos x="T2" y="T3"/>
              </a:cxn>
              <a:cxn ang="0">
                <a:pos x="T4" y="T5"/>
              </a:cxn>
            </a:cxnLst>
            <a:rect l="0" t="0" r="r" b="b"/>
            <a:pathLst>
              <a:path w="272" h="817">
                <a:moveTo>
                  <a:pt x="0" y="0"/>
                </a:moveTo>
                <a:cubicBezTo>
                  <a:pt x="68" y="91"/>
                  <a:pt x="137" y="182"/>
                  <a:pt x="182" y="318"/>
                </a:cubicBezTo>
                <a:cubicBezTo>
                  <a:pt x="227" y="454"/>
                  <a:pt x="249" y="635"/>
                  <a:pt x="272" y="817"/>
                </a:cubicBezTo>
              </a:path>
            </a:pathLst>
          </a:custGeom>
          <a:noFill/>
          <a:ln w="762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25" name="文本框 117790"/>
          <p:cNvSpPr txBox="1">
            <a:spLocks noChangeArrowheads="1"/>
          </p:cNvSpPr>
          <p:nvPr/>
        </p:nvSpPr>
        <p:spPr bwMode="auto">
          <a:xfrm>
            <a:off x="762000" y="762000"/>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sz="2000">
              <a:ea typeface="黑体" panose="02010609060101010101" pitchFamily="49" charset="-122"/>
            </a:endParaRPr>
          </a:p>
        </p:txBody>
      </p:sp>
      <p:grpSp>
        <p:nvGrpSpPr>
          <p:cNvPr id="7" name="组合 117797"/>
          <p:cNvGrpSpPr>
            <a:grpSpLocks/>
          </p:cNvGrpSpPr>
          <p:nvPr/>
        </p:nvGrpSpPr>
        <p:grpSpPr bwMode="auto">
          <a:xfrm>
            <a:off x="3810000" y="3124200"/>
            <a:ext cx="2449513" cy="504825"/>
            <a:chOff x="1156" y="1570"/>
            <a:chExt cx="1543" cy="318"/>
          </a:xfrm>
        </p:grpSpPr>
        <p:sp>
          <p:nvSpPr>
            <p:cNvPr id="47127" name="直接连接符 117798"/>
            <p:cNvSpPr>
              <a:spLocks noChangeShapeType="1"/>
            </p:cNvSpPr>
            <p:nvPr/>
          </p:nvSpPr>
          <p:spPr bwMode="auto">
            <a:xfrm flipH="1" flipV="1">
              <a:off x="1791" y="1570"/>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28" name="直接连接符 117799"/>
            <p:cNvSpPr>
              <a:spLocks noChangeShapeType="1"/>
            </p:cNvSpPr>
            <p:nvPr/>
          </p:nvSpPr>
          <p:spPr bwMode="auto">
            <a:xfrm flipH="1" flipV="1">
              <a:off x="2427" y="1570"/>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29" name="直接连接符 117800"/>
            <p:cNvSpPr>
              <a:spLocks noChangeShapeType="1"/>
            </p:cNvSpPr>
            <p:nvPr/>
          </p:nvSpPr>
          <p:spPr bwMode="auto">
            <a:xfrm flipH="1" flipV="1">
              <a:off x="1156" y="1616"/>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7804" name="文本框 117803"/>
          <p:cNvSpPr txBox="1">
            <a:spLocks noChangeArrowheads="1"/>
          </p:cNvSpPr>
          <p:nvPr/>
        </p:nvSpPr>
        <p:spPr bwMode="auto">
          <a:xfrm>
            <a:off x="1981200" y="2870200"/>
            <a:ext cx="1587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t>东南信风</a:t>
            </a:r>
          </a:p>
        </p:txBody>
      </p:sp>
      <p:grpSp>
        <p:nvGrpSpPr>
          <p:cNvPr id="8" name="组合 117805"/>
          <p:cNvGrpSpPr>
            <a:grpSpLocks/>
          </p:cNvGrpSpPr>
          <p:nvPr/>
        </p:nvGrpSpPr>
        <p:grpSpPr bwMode="auto">
          <a:xfrm rot="-291730">
            <a:off x="4191000" y="2743200"/>
            <a:ext cx="1066800" cy="2209800"/>
            <a:chOff x="2016" y="1536"/>
            <a:chExt cx="576" cy="1440"/>
          </a:xfrm>
        </p:grpSpPr>
        <p:grpSp>
          <p:nvGrpSpPr>
            <p:cNvPr id="47132" name="组合 117806"/>
            <p:cNvGrpSpPr>
              <a:grpSpLocks/>
            </p:cNvGrpSpPr>
            <p:nvPr/>
          </p:nvGrpSpPr>
          <p:grpSpPr bwMode="auto">
            <a:xfrm>
              <a:off x="2016" y="1536"/>
              <a:ext cx="336" cy="480"/>
              <a:chOff x="2016" y="1536"/>
              <a:chExt cx="336" cy="480"/>
            </a:xfrm>
          </p:grpSpPr>
          <p:sp>
            <p:nvSpPr>
              <p:cNvPr id="47133" name="等腰三角形 117807"/>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7134" name="等腰三角形 117808"/>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7135" name="等腰三角形 117809"/>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7136" name="等腰三角形 117810"/>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nvGrpSpPr>
            <p:cNvPr id="47137" name="组合 117811"/>
            <p:cNvGrpSpPr>
              <a:grpSpLocks/>
            </p:cNvGrpSpPr>
            <p:nvPr/>
          </p:nvGrpSpPr>
          <p:grpSpPr bwMode="auto">
            <a:xfrm>
              <a:off x="2208" y="1968"/>
              <a:ext cx="336" cy="432"/>
              <a:chOff x="2016" y="1536"/>
              <a:chExt cx="336" cy="480"/>
            </a:xfrm>
          </p:grpSpPr>
          <p:sp>
            <p:nvSpPr>
              <p:cNvPr id="47138" name="等腰三角形 117812"/>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7139" name="等腰三角形 117813"/>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7140" name="等腰三角形 117814"/>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7141" name="等腰三角形 117815"/>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nvGrpSpPr>
            <p:cNvPr id="47142" name="组合 117816"/>
            <p:cNvGrpSpPr>
              <a:grpSpLocks/>
            </p:cNvGrpSpPr>
            <p:nvPr/>
          </p:nvGrpSpPr>
          <p:grpSpPr bwMode="auto">
            <a:xfrm>
              <a:off x="2256" y="2304"/>
              <a:ext cx="336" cy="480"/>
              <a:chOff x="2016" y="1536"/>
              <a:chExt cx="336" cy="480"/>
            </a:xfrm>
          </p:grpSpPr>
          <p:sp>
            <p:nvSpPr>
              <p:cNvPr id="47143" name="等腰三角形 117817"/>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7144" name="等腰三角形 117818"/>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7145" name="等腰三角形 117819"/>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7146" name="等腰三角形 117820"/>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nvGrpSpPr>
            <p:cNvPr id="47147" name="组合 117821"/>
            <p:cNvGrpSpPr>
              <a:grpSpLocks/>
            </p:cNvGrpSpPr>
            <p:nvPr/>
          </p:nvGrpSpPr>
          <p:grpSpPr bwMode="auto">
            <a:xfrm>
              <a:off x="2208" y="2640"/>
              <a:ext cx="240" cy="336"/>
              <a:chOff x="2016" y="1536"/>
              <a:chExt cx="336" cy="480"/>
            </a:xfrm>
          </p:grpSpPr>
          <p:sp>
            <p:nvSpPr>
              <p:cNvPr id="47148" name="等腰三角形 117822"/>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7149" name="等腰三角形 117823"/>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7150" name="等腰三角形 117824"/>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7151" name="等腰三角形 117825"/>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sp>
        <p:nvSpPr>
          <p:cNvPr id="117827" name="文本框 117826"/>
          <p:cNvSpPr txBox="1">
            <a:spLocks noChangeArrowheads="1"/>
          </p:cNvSpPr>
          <p:nvPr/>
        </p:nvSpPr>
        <p:spPr bwMode="auto">
          <a:xfrm>
            <a:off x="5737225" y="259080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zh-CN" b="1">
              <a:solidFill>
                <a:srgbClr val="FF0000"/>
              </a:solidFill>
            </a:endParaRPr>
          </a:p>
          <a:p>
            <a:endParaRPr lang="en-US" altLang="zh-CN" b="1"/>
          </a:p>
        </p:txBody>
      </p:sp>
      <p:sp>
        <p:nvSpPr>
          <p:cNvPr id="117828" name="文本框 117827"/>
          <p:cNvSpPr txBox="1">
            <a:spLocks noChangeArrowheads="1"/>
          </p:cNvSpPr>
          <p:nvPr/>
        </p:nvSpPr>
        <p:spPr bwMode="auto">
          <a:xfrm>
            <a:off x="6259513" y="1416050"/>
            <a:ext cx="2524125"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t>      </a:t>
            </a:r>
            <a:r>
              <a:rPr lang="en-US" altLang="zh-CN" sz="3200" b="1">
                <a:latin typeface="黑体" panose="02010609060101010101" pitchFamily="49" charset="-122"/>
                <a:ea typeface="黑体" panose="02010609060101010101" pitchFamily="49" charset="-122"/>
              </a:rPr>
              <a:t> </a:t>
            </a:r>
            <a:r>
              <a:rPr lang="zh-CN" altLang="en-US" sz="3200" b="1">
                <a:latin typeface="黑体" panose="02010609060101010101" pitchFamily="49" charset="-122"/>
                <a:ea typeface="黑体" panose="02010609060101010101" pitchFamily="49" charset="-122"/>
              </a:rPr>
              <a:t>东多：</a:t>
            </a:r>
          </a:p>
          <a:p>
            <a:r>
              <a:rPr lang="zh-CN" altLang="en-US" sz="2800" b="1">
                <a:solidFill>
                  <a:srgbClr val="FF0000"/>
                </a:solidFill>
                <a:latin typeface="黑体" panose="02010609060101010101" pitchFamily="49" charset="-122"/>
                <a:ea typeface="黑体" panose="02010609060101010101" pitchFamily="49" charset="-122"/>
              </a:rPr>
              <a:t>来自太平洋的暖湿气流水汽充足；大分水岭东侧迎风坡多地形雨；沿岸暖流增温增湿。</a:t>
            </a:r>
          </a:p>
          <a:p>
            <a:endParaRPr lang="zh-CN" altLang="en-US" sz="2800" b="1">
              <a:solidFill>
                <a:srgbClr val="FF0000"/>
              </a:solidFill>
              <a:latin typeface="黑体" panose="02010609060101010101" pitchFamily="49" charset="-122"/>
              <a:ea typeface="黑体" panose="02010609060101010101" pitchFamily="49" charset="-122"/>
            </a:endParaRPr>
          </a:p>
        </p:txBody>
      </p:sp>
      <p:sp>
        <p:nvSpPr>
          <p:cNvPr id="117829" name="文本框 117828"/>
          <p:cNvSpPr txBox="1">
            <a:spLocks noChangeArrowheads="1"/>
          </p:cNvSpPr>
          <p:nvPr/>
        </p:nvSpPr>
        <p:spPr bwMode="auto">
          <a:xfrm>
            <a:off x="5791200" y="4876800"/>
            <a:ext cx="4070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zh-CN" b="1">
              <a:solidFill>
                <a:srgbClr val="FF0000"/>
              </a:solidFill>
            </a:endParaRPr>
          </a:p>
          <a:p>
            <a:endParaRPr lang="en-US" altLang="zh-CN" b="1">
              <a:solidFill>
                <a:srgbClr val="FF0000"/>
              </a:solidFill>
            </a:endParaRPr>
          </a:p>
        </p:txBody>
      </p:sp>
      <p:sp>
        <p:nvSpPr>
          <p:cNvPr id="52" name="文本框 51"/>
          <p:cNvSpPr txBox="1"/>
          <p:nvPr/>
        </p:nvSpPr>
        <p:spPr>
          <a:xfrm>
            <a:off x="46196" y="53340"/>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、气候特征</a:t>
            </a:r>
            <a:endParaRPr lang="zh-CN" altLang="en-US" sz="2800">
              <a:solidFill>
                <a:srgbClr val="FF0000"/>
              </a:solidFill>
              <a:effectLst/>
              <a:latin typeface="+mn-ea"/>
              <a:ea typeface="楷体" panose="02010609060101010101" charset="-122"/>
              <a:cs typeface="+mn-ea"/>
            </a:endParaRPr>
          </a:p>
        </p:txBody>
      </p:sp>
      <p:sp>
        <p:nvSpPr>
          <p:cNvPr id="53" name="矩形 52"/>
          <p:cNvSpPr/>
          <p:nvPr/>
        </p:nvSpPr>
        <p:spPr>
          <a:xfrm>
            <a:off x="3162713" y="218924"/>
            <a:ext cx="3602268" cy="523220"/>
          </a:xfrm>
          <a:prstGeom prst="rect">
            <a:avLst/>
          </a:prstGeom>
        </p:spPr>
        <p:txBody>
          <a:bodyPr wrap="none">
            <a:spAutoFit/>
          </a:bodyPr>
          <a:lstStyle/>
          <a:p>
            <a:r>
              <a:rPr lang="zh-CN" altLang="en-US" sz="2800" b="1" dirty="0">
                <a:ea typeface="黑体" panose="02010609060101010101" pitchFamily="49" charset="-122"/>
              </a:rPr>
              <a:t>（</a:t>
            </a:r>
            <a:r>
              <a:rPr lang="en-US" altLang="zh-CN" sz="2800" b="1" dirty="0">
                <a:ea typeface="黑体" panose="02010609060101010101" pitchFamily="49" charset="-122"/>
              </a:rPr>
              <a:t>1</a:t>
            </a:r>
            <a:r>
              <a:rPr lang="zh-CN" altLang="en-US" sz="2800" b="1" dirty="0">
                <a:ea typeface="黑体" panose="02010609060101010101" pitchFamily="49" charset="-122"/>
              </a:rPr>
              <a:t>）</a:t>
            </a:r>
            <a:r>
              <a:rPr lang="zh-CN" altLang="en-US" sz="2800" dirty="0">
                <a:solidFill>
                  <a:srgbClr val="FF0000"/>
                </a:solidFill>
                <a:ea typeface="黑体" panose="02010609060101010101" pitchFamily="49" charset="-122"/>
              </a:rPr>
              <a:t>降水量分布特点</a:t>
            </a:r>
            <a:endParaRPr lang="zh-CN" altLang="en-US" sz="2800" dirty="0"/>
          </a:p>
        </p:txBody>
      </p:sp>
    </p:spTree>
    <p:extLst>
      <p:ext uri="{BB962C8B-B14F-4D97-AF65-F5344CB8AC3E}">
        <p14:creationId xmlns:p14="http://schemas.microsoft.com/office/powerpoint/2010/main" val="3796938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17804"/>
                                        </p:tgtEl>
                                        <p:attrNameLst>
                                          <p:attrName>style.visibility</p:attrName>
                                        </p:attrNameLst>
                                      </p:cBhvr>
                                      <p:to>
                                        <p:strVal val="visible"/>
                                      </p:to>
                                    </p:set>
                                    <p:animEffect transition="in" filter="box(in)">
                                      <p:cBhvr>
                                        <p:cTn id="16" dur="500"/>
                                        <p:tgtEl>
                                          <p:spTgt spid="11780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117787"/>
                                        </p:tgtEl>
                                        <p:attrNameLst>
                                          <p:attrName>style.visibility</p:attrName>
                                        </p:attrNameLst>
                                      </p:cBhvr>
                                      <p:to>
                                        <p:strVal val="visible"/>
                                      </p:to>
                                    </p:set>
                                    <p:animEffect transition="in" filter="wipe(up)">
                                      <p:cBhvr>
                                        <p:cTn id="21" dur="500"/>
                                        <p:tgtEl>
                                          <p:spTgt spid="11778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nodePh="1">
                                  <p:stCondLst>
                                    <p:cond delay="0"/>
                                  </p:stCondLst>
                                  <p:endCondLst>
                                    <p:cond delay="0"/>
                                  </p:endCondLst>
                                  <p:childTnLst>
                                    <p:set>
                                      <p:cBhvr>
                                        <p:cTn id="25" dur="1" fill="hold">
                                          <p:stCondLst>
                                            <p:cond delay="0"/>
                                          </p:stCondLst>
                                        </p:cTn>
                                        <p:tgtEl>
                                          <p:spTgt spid="117827"/>
                                        </p:tgtEl>
                                        <p:attrNameLst>
                                          <p:attrName>style.visibility</p:attrName>
                                        </p:attrNameLst>
                                      </p:cBhvr>
                                      <p:to>
                                        <p:strVal val="visible"/>
                                      </p:to>
                                    </p:set>
                                    <p:animEffect transition="in" filter="blinds(horizontal)">
                                      <p:cBhvr>
                                        <p:cTn id="26" dur="500"/>
                                        <p:tgtEl>
                                          <p:spTgt spid="11782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17828"/>
                                        </p:tgtEl>
                                        <p:attrNameLst>
                                          <p:attrName>style.visibility</p:attrName>
                                        </p:attrNameLst>
                                      </p:cBhvr>
                                      <p:to>
                                        <p:strVal val="visible"/>
                                      </p:to>
                                    </p:set>
                                    <p:animEffect transition="in" filter="blinds(horizontal)">
                                      <p:cBhvr>
                                        <p:cTn id="31" dur="500"/>
                                        <p:tgtEl>
                                          <p:spTgt spid="11782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nodePh="1">
                                  <p:stCondLst>
                                    <p:cond delay="0"/>
                                  </p:stCondLst>
                                  <p:endCondLst>
                                    <p:cond delay="0"/>
                                  </p:endCondLst>
                                  <p:childTnLst>
                                    <p:set>
                                      <p:cBhvr>
                                        <p:cTn id="35" dur="1" fill="hold">
                                          <p:stCondLst>
                                            <p:cond delay="0"/>
                                          </p:stCondLst>
                                        </p:cTn>
                                        <p:tgtEl>
                                          <p:spTgt spid="117829"/>
                                        </p:tgtEl>
                                        <p:attrNameLst>
                                          <p:attrName>style.visibility</p:attrName>
                                        </p:attrNameLst>
                                      </p:cBhvr>
                                      <p:to>
                                        <p:strVal val="visible"/>
                                      </p:to>
                                    </p:set>
                                    <p:animEffect transition="in" filter="blinds(horizontal)">
                                      <p:cBhvr>
                                        <p:cTn id="36" dur="500"/>
                                        <p:tgtEl>
                                          <p:spTgt spid="117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04" grpId="0"/>
      <p:bldP spid="117827" grpId="0"/>
      <p:bldP spid="117828" grpId="0"/>
      <p:bldP spid="1178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19809"/>
          <p:cNvSpPr>
            <a:spLocks noChangeArrowheads="1"/>
          </p:cNvSpPr>
          <p:nvPr/>
        </p:nvSpPr>
        <p:spPr bwMode="auto">
          <a:xfrm>
            <a:off x="381000" y="1600200"/>
            <a:ext cx="5410200" cy="4724400"/>
          </a:xfrm>
          <a:prstGeom prst="rect">
            <a:avLst/>
          </a:prstGeom>
          <a:solidFill>
            <a:schemeClr val="accent1">
              <a:alpha val="0"/>
            </a:schemeClr>
          </a:solidFill>
          <a:ln w="111125">
            <a:solidFill>
              <a:srgbClr val="993300"/>
            </a:solidFill>
            <a:miter lim="800000"/>
            <a:headEnd/>
            <a:tailEnd/>
          </a:ln>
        </p:spPr>
        <p:txBody>
          <a:bodyPr/>
          <a:lstStyle/>
          <a:p>
            <a:endParaRPr lang="zh-CN" altLang="en-US"/>
          </a:p>
        </p:txBody>
      </p:sp>
      <p:grpSp>
        <p:nvGrpSpPr>
          <p:cNvPr id="48131" name="组合 119810"/>
          <p:cNvGrpSpPr>
            <a:grpSpLocks/>
          </p:cNvGrpSpPr>
          <p:nvPr/>
        </p:nvGrpSpPr>
        <p:grpSpPr bwMode="auto">
          <a:xfrm>
            <a:off x="381000" y="1600200"/>
            <a:ext cx="5410200" cy="4724400"/>
            <a:chOff x="95" y="537"/>
            <a:chExt cx="3650" cy="3528"/>
          </a:xfrm>
        </p:grpSpPr>
        <p:pic>
          <p:nvPicPr>
            <p:cNvPr id="48132" name="图片 119811" descr="attachment"/>
            <p:cNvPicPr>
              <a:picLocks noChangeAspect="1" noChangeArrowheads="1"/>
            </p:cNvPicPr>
            <p:nvPr/>
          </p:nvPicPr>
          <p:blipFill>
            <a:blip r:embed="rId2">
              <a:extLst>
                <a:ext uri="{28A0092B-C50C-407E-A947-70E740481C1C}">
                  <a14:useLocalDpi xmlns:a14="http://schemas.microsoft.com/office/drawing/2010/main" val="0"/>
                </a:ext>
              </a:extLst>
            </a:blip>
            <a:srcRect l="2933" t="3262" r="3140" b="2437"/>
            <a:stretch>
              <a:fillRect/>
            </a:stretch>
          </p:blipFill>
          <p:spPr bwMode="auto">
            <a:xfrm>
              <a:off x="95" y="537"/>
              <a:ext cx="3650" cy="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3" name="组合 119812"/>
            <p:cNvGrpSpPr>
              <a:grpSpLocks/>
            </p:cNvGrpSpPr>
            <p:nvPr/>
          </p:nvGrpSpPr>
          <p:grpSpPr bwMode="auto">
            <a:xfrm>
              <a:off x="2920" y="1389"/>
              <a:ext cx="341" cy="433"/>
              <a:chOff x="2091" y="1568"/>
              <a:chExt cx="341" cy="433"/>
            </a:xfrm>
          </p:grpSpPr>
          <p:sp>
            <p:nvSpPr>
              <p:cNvPr id="48134" name="椭圆 119813"/>
              <p:cNvSpPr>
                <a:spLocks noChangeArrowheads="1"/>
              </p:cNvSpPr>
              <p:nvPr/>
            </p:nvSpPr>
            <p:spPr bwMode="auto">
              <a:xfrm>
                <a:off x="2091" y="1752"/>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5" name="文本框 119814"/>
              <p:cNvSpPr txBox="1">
                <a:spLocks noChangeArrowheads="1"/>
              </p:cNvSpPr>
              <p:nvPr/>
            </p:nvSpPr>
            <p:spPr bwMode="auto">
              <a:xfrm>
                <a:off x="2169" y="1568"/>
                <a:ext cx="263"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A</a:t>
                </a:r>
              </a:p>
            </p:txBody>
          </p:sp>
        </p:grpSp>
        <p:grpSp>
          <p:nvGrpSpPr>
            <p:cNvPr id="48136" name="组合 119815"/>
            <p:cNvGrpSpPr>
              <a:grpSpLocks/>
            </p:cNvGrpSpPr>
            <p:nvPr/>
          </p:nvGrpSpPr>
          <p:grpSpPr bwMode="auto">
            <a:xfrm>
              <a:off x="3392" y="2387"/>
              <a:ext cx="340" cy="433"/>
              <a:chOff x="3392" y="2387"/>
              <a:chExt cx="340" cy="433"/>
            </a:xfrm>
          </p:grpSpPr>
          <p:sp>
            <p:nvSpPr>
              <p:cNvPr id="48137" name="椭圆 119816"/>
              <p:cNvSpPr>
                <a:spLocks noChangeArrowheads="1"/>
              </p:cNvSpPr>
              <p:nvPr/>
            </p:nvSpPr>
            <p:spPr bwMode="auto">
              <a:xfrm>
                <a:off x="3392" y="2571"/>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38" name="文本框 119817"/>
              <p:cNvSpPr txBox="1">
                <a:spLocks noChangeArrowheads="1"/>
              </p:cNvSpPr>
              <p:nvPr/>
            </p:nvSpPr>
            <p:spPr bwMode="auto">
              <a:xfrm>
                <a:off x="3470" y="2387"/>
                <a:ext cx="262"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B</a:t>
                </a:r>
              </a:p>
            </p:txBody>
          </p:sp>
        </p:grpSp>
        <p:grpSp>
          <p:nvGrpSpPr>
            <p:cNvPr id="48139" name="组合 119818"/>
            <p:cNvGrpSpPr>
              <a:grpSpLocks/>
            </p:cNvGrpSpPr>
            <p:nvPr/>
          </p:nvGrpSpPr>
          <p:grpSpPr bwMode="auto">
            <a:xfrm>
              <a:off x="2258" y="2115"/>
              <a:ext cx="341" cy="433"/>
              <a:chOff x="2258" y="2115"/>
              <a:chExt cx="341" cy="433"/>
            </a:xfrm>
          </p:grpSpPr>
          <p:sp>
            <p:nvSpPr>
              <p:cNvPr id="48140" name="椭圆 119819"/>
              <p:cNvSpPr>
                <a:spLocks noChangeArrowheads="1"/>
              </p:cNvSpPr>
              <p:nvPr/>
            </p:nvSpPr>
            <p:spPr bwMode="auto">
              <a:xfrm>
                <a:off x="2258" y="2299"/>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41" name="文本框 119820"/>
              <p:cNvSpPr txBox="1">
                <a:spLocks noChangeArrowheads="1"/>
              </p:cNvSpPr>
              <p:nvPr/>
            </p:nvSpPr>
            <p:spPr bwMode="auto">
              <a:xfrm>
                <a:off x="2336" y="2115"/>
                <a:ext cx="263"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C</a:t>
                </a:r>
              </a:p>
            </p:txBody>
          </p:sp>
        </p:grpSp>
        <p:sp>
          <p:nvSpPr>
            <p:cNvPr id="48142" name="椭圆 119821"/>
            <p:cNvSpPr>
              <a:spLocks noChangeArrowheads="1"/>
            </p:cNvSpPr>
            <p:nvPr/>
          </p:nvSpPr>
          <p:spPr bwMode="auto">
            <a:xfrm>
              <a:off x="833" y="2206"/>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43" name="文本框 119822"/>
            <p:cNvSpPr txBox="1">
              <a:spLocks noChangeArrowheads="1"/>
            </p:cNvSpPr>
            <p:nvPr/>
          </p:nvSpPr>
          <p:spPr bwMode="auto">
            <a:xfrm>
              <a:off x="911" y="2022"/>
              <a:ext cx="263"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D</a:t>
              </a:r>
            </a:p>
          </p:txBody>
        </p:sp>
        <p:grpSp>
          <p:nvGrpSpPr>
            <p:cNvPr id="48144" name="组合 119823"/>
            <p:cNvGrpSpPr>
              <a:grpSpLocks/>
            </p:cNvGrpSpPr>
            <p:nvPr/>
          </p:nvGrpSpPr>
          <p:grpSpPr bwMode="auto">
            <a:xfrm>
              <a:off x="1111" y="2702"/>
              <a:ext cx="341" cy="432"/>
              <a:chOff x="1111" y="2702"/>
              <a:chExt cx="341" cy="432"/>
            </a:xfrm>
          </p:grpSpPr>
          <p:sp>
            <p:nvSpPr>
              <p:cNvPr id="48145" name="椭圆 119824"/>
              <p:cNvSpPr>
                <a:spLocks noChangeArrowheads="1"/>
              </p:cNvSpPr>
              <p:nvPr/>
            </p:nvSpPr>
            <p:spPr bwMode="auto">
              <a:xfrm>
                <a:off x="1111" y="2886"/>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46" name="文本框 119825"/>
              <p:cNvSpPr txBox="1">
                <a:spLocks noChangeArrowheads="1"/>
              </p:cNvSpPr>
              <p:nvPr/>
            </p:nvSpPr>
            <p:spPr bwMode="auto">
              <a:xfrm>
                <a:off x="1189" y="2702"/>
                <a:ext cx="26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E</a:t>
                </a:r>
              </a:p>
            </p:txBody>
          </p:sp>
        </p:grpSp>
      </p:grpSp>
      <p:sp>
        <p:nvSpPr>
          <p:cNvPr id="119827" name="任意多边形 119826"/>
          <p:cNvSpPr>
            <a:spLocks noChangeArrowheads="1"/>
          </p:cNvSpPr>
          <p:nvPr/>
        </p:nvSpPr>
        <p:spPr bwMode="auto">
          <a:xfrm>
            <a:off x="439738" y="3641725"/>
            <a:ext cx="5400675" cy="307975"/>
          </a:xfrm>
          <a:custGeom>
            <a:avLst/>
            <a:gdLst>
              <a:gd name="T0" fmla="*/ 0 w 3402"/>
              <a:gd name="T1" fmla="*/ 194 h 194"/>
              <a:gd name="T2" fmla="*/ 458 w 3402"/>
              <a:gd name="T3" fmla="*/ 135 h 194"/>
              <a:gd name="T4" fmla="*/ 1111 w 3402"/>
              <a:gd name="T5" fmla="*/ 75 h 194"/>
              <a:gd name="T6" fmla="*/ 1587 w 3402"/>
              <a:gd name="T7" fmla="*/ 39 h 194"/>
              <a:gd name="T8" fmla="*/ 1951 w 3402"/>
              <a:gd name="T9" fmla="*/ 6 h 194"/>
              <a:gd name="T10" fmla="*/ 2113 w 3402"/>
              <a:gd name="T11" fmla="*/ 0 h 194"/>
              <a:gd name="T12" fmla="*/ 2232 w 3402"/>
              <a:gd name="T13" fmla="*/ 3 h 194"/>
              <a:gd name="T14" fmla="*/ 2482 w 3402"/>
              <a:gd name="T15" fmla="*/ 16 h 194"/>
              <a:gd name="T16" fmla="*/ 3080 w 3402"/>
              <a:gd name="T17" fmla="*/ 29 h 194"/>
              <a:gd name="T18" fmla="*/ 3402 w 3402"/>
              <a:gd name="T19" fmla="*/ 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2" h="194">
                <a:moveTo>
                  <a:pt x="0" y="194"/>
                </a:moveTo>
                <a:cubicBezTo>
                  <a:pt x="135" y="174"/>
                  <a:pt x="272" y="155"/>
                  <a:pt x="458" y="135"/>
                </a:cubicBezTo>
                <a:cubicBezTo>
                  <a:pt x="644" y="116"/>
                  <a:pt x="923" y="91"/>
                  <a:pt x="1111" y="75"/>
                </a:cubicBezTo>
                <a:cubicBezTo>
                  <a:pt x="1300" y="59"/>
                  <a:pt x="1447" y="50"/>
                  <a:pt x="1587" y="39"/>
                </a:cubicBezTo>
                <a:cubicBezTo>
                  <a:pt x="1727" y="28"/>
                  <a:pt x="1863" y="12"/>
                  <a:pt x="1951" y="6"/>
                </a:cubicBezTo>
                <a:cubicBezTo>
                  <a:pt x="2039" y="0"/>
                  <a:pt x="2066" y="0"/>
                  <a:pt x="2113" y="0"/>
                </a:cubicBezTo>
                <a:cubicBezTo>
                  <a:pt x="2160" y="0"/>
                  <a:pt x="2171" y="0"/>
                  <a:pt x="2232" y="3"/>
                </a:cubicBezTo>
                <a:cubicBezTo>
                  <a:pt x="2293" y="6"/>
                  <a:pt x="2341" y="12"/>
                  <a:pt x="2482" y="16"/>
                </a:cubicBezTo>
                <a:cubicBezTo>
                  <a:pt x="2623" y="20"/>
                  <a:pt x="2927" y="27"/>
                  <a:pt x="3080" y="29"/>
                </a:cubicBezTo>
                <a:cubicBezTo>
                  <a:pt x="3232" y="32"/>
                  <a:pt x="3334" y="29"/>
                  <a:pt x="3402" y="29"/>
                </a:cubicBezTo>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828" name="文本框 119827"/>
          <p:cNvSpPr txBox="1">
            <a:spLocks noChangeArrowheads="1"/>
          </p:cNvSpPr>
          <p:nvPr/>
        </p:nvSpPr>
        <p:spPr bwMode="auto">
          <a:xfrm>
            <a:off x="82550" y="3716338"/>
            <a:ext cx="1212850" cy="366712"/>
          </a:xfrm>
          <a:prstGeom prst="rect">
            <a:avLst/>
          </a:prstGeom>
          <a:solidFill>
            <a:srgbClr val="FFFFFF">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ea typeface="黑体" panose="02010609060101010101" pitchFamily="49" charset="-122"/>
              </a:rPr>
              <a:t>南回归线</a:t>
            </a:r>
          </a:p>
        </p:txBody>
      </p:sp>
      <p:sp>
        <p:nvSpPr>
          <p:cNvPr id="119829" name="文本框 119828"/>
          <p:cNvSpPr txBox="1">
            <a:spLocks noChangeArrowheads="1"/>
          </p:cNvSpPr>
          <p:nvPr/>
        </p:nvSpPr>
        <p:spPr bwMode="auto">
          <a:xfrm>
            <a:off x="79375" y="5726113"/>
            <a:ext cx="1139825" cy="366712"/>
          </a:xfrm>
          <a:prstGeom prst="rect">
            <a:avLst/>
          </a:prstGeom>
          <a:solidFill>
            <a:srgbClr val="FFFFFF">
              <a:alpha val="9215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ea typeface="黑体" panose="02010609060101010101" pitchFamily="49" charset="-122"/>
              </a:rPr>
              <a:t>40</a:t>
            </a:r>
            <a:r>
              <a:rPr lang="en-US" altLang="zh-CN" b="1">
                <a:latin typeface="黑体" panose="02010609060101010101" pitchFamily="49" charset="-122"/>
                <a:ea typeface="黑体" panose="02010609060101010101" pitchFamily="49" charset="-122"/>
              </a:rPr>
              <a:t>°</a:t>
            </a:r>
            <a:r>
              <a:rPr lang="en-US" altLang="zh-CN" b="1">
                <a:ea typeface="黑体" panose="02010609060101010101" pitchFamily="49" charset="-122"/>
              </a:rPr>
              <a:t>S</a:t>
            </a:r>
          </a:p>
        </p:txBody>
      </p:sp>
      <p:sp>
        <p:nvSpPr>
          <p:cNvPr id="119830" name="流程图: 库存数据 119829"/>
          <p:cNvSpPr>
            <a:spLocks noChangeArrowheads="1"/>
          </p:cNvSpPr>
          <p:nvPr/>
        </p:nvSpPr>
        <p:spPr bwMode="auto">
          <a:xfrm rot="5279733">
            <a:off x="3167063" y="2011363"/>
            <a:ext cx="431800" cy="4178300"/>
          </a:xfrm>
          <a:prstGeom prst="flowChartOnlineStorage">
            <a:avLst/>
          </a:prstGeom>
          <a:solidFill>
            <a:srgbClr val="FF9900"/>
          </a:solidFill>
          <a:ln w="9525">
            <a:solidFill>
              <a:schemeClr val="tx1"/>
            </a:solidFill>
            <a:miter lim="800000"/>
            <a:headEnd/>
            <a:tailEnd/>
          </a:ln>
        </p:spPr>
        <p:txBody>
          <a:bodyPr/>
          <a:lstStyle/>
          <a:p>
            <a:endParaRPr lang="zh-CN" altLang="en-US"/>
          </a:p>
        </p:txBody>
      </p:sp>
      <p:grpSp>
        <p:nvGrpSpPr>
          <p:cNvPr id="7" name="组合 119830"/>
          <p:cNvGrpSpPr>
            <a:grpSpLocks/>
          </p:cNvGrpSpPr>
          <p:nvPr/>
        </p:nvGrpSpPr>
        <p:grpSpPr bwMode="auto">
          <a:xfrm rot="-762668">
            <a:off x="1295400" y="4953000"/>
            <a:ext cx="2301875" cy="431800"/>
            <a:chOff x="1384" y="2659"/>
            <a:chExt cx="1450" cy="272"/>
          </a:xfrm>
        </p:grpSpPr>
        <p:sp>
          <p:nvSpPr>
            <p:cNvPr id="48152" name="直接连接符 119831"/>
            <p:cNvSpPr>
              <a:spLocks noChangeShapeType="1"/>
            </p:cNvSpPr>
            <p:nvPr/>
          </p:nvSpPr>
          <p:spPr bwMode="auto">
            <a:xfrm>
              <a:off x="1384"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53" name="直接连接符 119832"/>
            <p:cNvSpPr>
              <a:spLocks noChangeShapeType="1"/>
            </p:cNvSpPr>
            <p:nvPr/>
          </p:nvSpPr>
          <p:spPr bwMode="auto">
            <a:xfrm>
              <a:off x="1973"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54" name="直接连接符 119833"/>
            <p:cNvSpPr>
              <a:spLocks noChangeShapeType="1"/>
            </p:cNvSpPr>
            <p:nvPr/>
          </p:nvSpPr>
          <p:spPr bwMode="auto">
            <a:xfrm>
              <a:off x="2517"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9836" name="任意多边形 119835"/>
          <p:cNvSpPr>
            <a:spLocks noChangeArrowheads="1"/>
          </p:cNvSpPr>
          <p:nvPr/>
        </p:nvSpPr>
        <p:spPr bwMode="auto">
          <a:xfrm>
            <a:off x="611188" y="3068638"/>
            <a:ext cx="390525" cy="1871662"/>
          </a:xfrm>
          <a:custGeom>
            <a:avLst/>
            <a:gdLst>
              <a:gd name="T0" fmla="*/ 224 w 246"/>
              <a:gd name="T1" fmla="*/ 1179 h 1179"/>
              <a:gd name="T2" fmla="*/ 238 w 246"/>
              <a:gd name="T3" fmla="*/ 831 h 1179"/>
              <a:gd name="T4" fmla="*/ 176 w 246"/>
              <a:gd name="T5" fmla="*/ 359 h 1179"/>
              <a:gd name="T6" fmla="*/ 0 w 246"/>
              <a:gd name="T7" fmla="*/ 0 h 1179"/>
            </a:gdLst>
            <a:ahLst/>
            <a:cxnLst>
              <a:cxn ang="0">
                <a:pos x="T0" y="T1"/>
              </a:cxn>
              <a:cxn ang="0">
                <a:pos x="T2" y="T3"/>
              </a:cxn>
              <a:cxn ang="0">
                <a:pos x="T4" y="T5"/>
              </a:cxn>
              <a:cxn ang="0">
                <a:pos x="T6" y="T7"/>
              </a:cxn>
            </a:cxnLst>
            <a:rect l="0" t="0" r="r" b="b"/>
            <a:pathLst>
              <a:path w="246" h="1179">
                <a:moveTo>
                  <a:pt x="224" y="1179"/>
                </a:moveTo>
                <a:cubicBezTo>
                  <a:pt x="226" y="1122"/>
                  <a:pt x="246" y="968"/>
                  <a:pt x="238" y="831"/>
                </a:cubicBezTo>
                <a:cubicBezTo>
                  <a:pt x="230" y="694"/>
                  <a:pt x="216" y="497"/>
                  <a:pt x="176" y="359"/>
                </a:cubicBezTo>
                <a:cubicBezTo>
                  <a:pt x="136" y="221"/>
                  <a:pt x="37" y="75"/>
                  <a:pt x="0" y="0"/>
                </a:cubicBezTo>
              </a:path>
            </a:pathLst>
          </a:custGeom>
          <a:noFill/>
          <a:ln w="762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837" name="任意多边形 119836"/>
          <p:cNvSpPr>
            <a:spLocks noChangeArrowheads="1"/>
          </p:cNvSpPr>
          <p:nvPr/>
        </p:nvSpPr>
        <p:spPr bwMode="auto">
          <a:xfrm>
            <a:off x="762000" y="5334000"/>
            <a:ext cx="4897438" cy="242888"/>
          </a:xfrm>
          <a:custGeom>
            <a:avLst/>
            <a:gdLst>
              <a:gd name="T0" fmla="*/ 0 w 3085"/>
              <a:gd name="T1" fmla="*/ 153 h 153"/>
              <a:gd name="T2" fmla="*/ 545 w 3085"/>
              <a:gd name="T3" fmla="*/ 108 h 153"/>
              <a:gd name="T4" fmla="*/ 1065 w 3085"/>
              <a:gd name="T5" fmla="*/ 56 h 153"/>
              <a:gd name="T6" fmla="*/ 1588 w 3085"/>
              <a:gd name="T7" fmla="*/ 17 h 153"/>
              <a:gd name="T8" fmla="*/ 2181 w 3085"/>
              <a:gd name="T9" fmla="*/ 2 h 153"/>
              <a:gd name="T10" fmla="*/ 2727 w 3085"/>
              <a:gd name="T11" fmla="*/ 2 h 153"/>
              <a:gd name="T12" fmla="*/ 3085 w 3085"/>
              <a:gd name="T13" fmla="*/ 17 h 153"/>
            </a:gdLst>
            <a:ahLst/>
            <a:cxnLst>
              <a:cxn ang="0">
                <a:pos x="T0" y="T1"/>
              </a:cxn>
              <a:cxn ang="0">
                <a:pos x="T2" y="T3"/>
              </a:cxn>
              <a:cxn ang="0">
                <a:pos x="T4" y="T5"/>
              </a:cxn>
              <a:cxn ang="0">
                <a:pos x="T6" y="T7"/>
              </a:cxn>
              <a:cxn ang="0">
                <a:pos x="T8" y="T9"/>
              </a:cxn>
              <a:cxn ang="0">
                <a:pos x="T10" y="T11"/>
              </a:cxn>
              <a:cxn ang="0">
                <a:pos x="T12" y="T13"/>
              </a:cxn>
            </a:cxnLst>
            <a:rect l="0" t="0" r="r" b="b"/>
            <a:pathLst>
              <a:path w="3085" h="153">
                <a:moveTo>
                  <a:pt x="0" y="153"/>
                </a:moveTo>
                <a:cubicBezTo>
                  <a:pt x="182" y="138"/>
                  <a:pt x="368" y="124"/>
                  <a:pt x="545" y="108"/>
                </a:cubicBezTo>
                <a:cubicBezTo>
                  <a:pt x="722" y="92"/>
                  <a:pt x="891" y="71"/>
                  <a:pt x="1065" y="56"/>
                </a:cubicBezTo>
                <a:cubicBezTo>
                  <a:pt x="1239" y="41"/>
                  <a:pt x="1402" y="26"/>
                  <a:pt x="1588" y="17"/>
                </a:cubicBezTo>
                <a:cubicBezTo>
                  <a:pt x="1774" y="8"/>
                  <a:pt x="1991" y="4"/>
                  <a:pt x="2181" y="2"/>
                </a:cubicBezTo>
                <a:cubicBezTo>
                  <a:pt x="2371" y="0"/>
                  <a:pt x="2576" y="0"/>
                  <a:pt x="2727" y="2"/>
                </a:cubicBezTo>
                <a:cubicBezTo>
                  <a:pt x="2878" y="4"/>
                  <a:pt x="3011" y="14"/>
                  <a:pt x="3085" y="17"/>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 name="组合 119845"/>
          <p:cNvGrpSpPr>
            <a:grpSpLocks/>
          </p:cNvGrpSpPr>
          <p:nvPr/>
        </p:nvGrpSpPr>
        <p:grpSpPr bwMode="auto">
          <a:xfrm>
            <a:off x="3810000" y="3124200"/>
            <a:ext cx="2449513" cy="504825"/>
            <a:chOff x="1156" y="1570"/>
            <a:chExt cx="1543" cy="318"/>
          </a:xfrm>
        </p:grpSpPr>
        <p:sp>
          <p:nvSpPr>
            <p:cNvPr id="48159" name="直接连接符 119846"/>
            <p:cNvSpPr>
              <a:spLocks noChangeShapeType="1"/>
            </p:cNvSpPr>
            <p:nvPr/>
          </p:nvSpPr>
          <p:spPr bwMode="auto">
            <a:xfrm flipH="1" flipV="1">
              <a:off x="1791" y="1570"/>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0" name="直接连接符 119847"/>
            <p:cNvSpPr>
              <a:spLocks noChangeShapeType="1"/>
            </p:cNvSpPr>
            <p:nvPr/>
          </p:nvSpPr>
          <p:spPr bwMode="auto">
            <a:xfrm flipH="1" flipV="1">
              <a:off x="2427" y="1570"/>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1" name="直接连接符 119848"/>
            <p:cNvSpPr>
              <a:spLocks noChangeShapeType="1"/>
            </p:cNvSpPr>
            <p:nvPr/>
          </p:nvSpPr>
          <p:spPr bwMode="auto">
            <a:xfrm flipH="1" flipV="1">
              <a:off x="1156" y="1616"/>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9851" name="文本框 119850"/>
          <p:cNvSpPr txBox="1">
            <a:spLocks noChangeArrowheads="1"/>
          </p:cNvSpPr>
          <p:nvPr/>
        </p:nvSpPr>
        <p:spPr bwMode="auto">
          <a:xfrm>
            <a:off x="2667000" y="38862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ea typeface="黑体" panose="02010609060101010101" pitchFamily="49" charset="-122"/>
              </a:rPr>
              <a:t>副         高</a:t>
            </a:r>
          </a:p>
        </p:txBody>
      </p:sp>
      <p:sp>
        <p:nvSpPr>
          <p:cNvPr id="119852" name="文本框 119851"/>
          <p:cNvSpPr txBox="1">
            <a:spLocks noChangeArrowheads="1"/>
          </p:cNvSpPr>
          <p:nvPr/>
        </p:nvSpPr>
        <p:spPr bwMode="auto">
          <a:xfrm>
            <a:off x="1981200" y="2870200"/>
            <a:ext cx="1587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t>东南信风</a:t>
            </a:r>
          </a:p>
        </p:txBody>
      </p:sp>
      <p:sp>
        <p:nvSpPr>
          <p:cNvPr id="119853" name="文本框 119852"/>
          <p:cNvSpPr txBox="1">
            <a:spLocks noChangeArrowheads="1"/>
          </p:cNvSpPr>
          <p:nvPr/>
        </p:nvSpPr>
        <p:spPr bwMode="auto">
          <a:xfrm>
            <a:off x="2133600" y="5257800"/>
            <a:ext cx="163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t>西风带</a:t>
            </a:r>
          </a:p>
        </p:txBody>
      </p:sp>
      <p:grpSp>
        <p:nvGrpSpPr>
          <p:cNvPr id="9" name="组合 119853"/>
          <p:cNvGrpSpPr>
            <a:grpSpLocks/>
          </p:cNvGrpSpPr>
          <p:nvPr/>
        </p:nvGrpSpPr>
        <p:grpSpPr bwMode="auto">
          <a:xfrm rot="-291730">
            <a:off x="4191000" y="2743200"/>
            <a:ext cx="1066800" cy="2209800"/>
            <a:chOff x="2016" y="1536"/>
            <a:chExt cx="576" cy="1440"/>
          </a:xfrm>
        </p:grpSpPr>
        <p:grpSp>
          <p:nvGrpSpPr>
            <p:cNvPr id="48166" name="组合 119854"/>
            <p:cNvGrpSpPr>
              <a:grpSpLocks/>
            </p:cNvGrpSpPr>
            <p:nvPr/>
          </p:nvGrpSpPr>
          <p:grpSpPr bwMode="auto">
            <a:xfrm>
              <a:off x="2016" y="1536"/>
              <a:ext cx="336" cy="480"/>
              <a:chOff x="2016" y="1536"/>
              <a:chExt cx="336" cy="480"/>
            </a:xfrm>
          </p:grpSpPr>
          <p:sp>
            <p:nvSpPr>
              <p:cNvPr id="48167" name="等腰三角形 119855"/>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8168" name="等腰三角形 119856"/>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8169" name="等腰三角形 119857"/>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8170" name="等腰三角形 119858"/>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nvGrpSpPr>
            <p:cNvPr id="48171" name="组合 119859"/>
            <p:cNvGrpSpPr>
              <a:grpSpLocks/>
            </p:cNvGrpSpPr>
            <p:nvPr/>
          </p:nvGrpSpPr>
          <p:grpSpPr bwMode="auto">
            <a:xfrm>
              <a:off x="2208" y="1968"/>
              <a:ext cx="336" cy="432"/>
              <a:chOff x="2016" y="1536"/>
              <a:chExt cx="336" cy="480"/>
            </a:xfrm>
          </p:grpSpPr>
          <p:sp>
            <p:nvSpPr>
              <p:cNvPr id="48172" name="等腰三角形 119860"/>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8173" name="等腰三角形 119861"/>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8174" name="等腰三角形 119862"/>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8175" name="等腰三角形 119863"/>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nvGrpSpPr>
            <p:cNvPr id="48176" name="组合 119864"/>
            <p:cNvGrpSpPr>
              <a:grpSpLocks/>
            </p:cNvGrpSpPr>
            <p:nvPr/>
          </p:nvGrpSpPr>
          <p:grpSpPr bwMode="auto">
            <a:xfrm>
              <a:off x="2256" y="2304"/>
              <a:ext cx="336" cy="480"/>
              <a:chOff x="2016" y="1536"/>
              <a:chExt cx="336" cy="480"/>
            </a:xfrm>
          </p:grpSpPr>
          <p:sp>
            <p:nvSpPr>
              <p:cNvPr id="48177" name="等腰三角形 119865"/>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8178" name="等腰三角形 119866"/>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8179" name="等腰三角形 119867"/>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8180" name="等腰三角形 119868"/>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nvGrpSpPr>
            <p:cNvPr id="48181" name="组合 119869"/>
            <p:cNvGrpSpPr>
              <a:grpSpLocks/>
            </p:cNvGrpSpPr>
            <p:nvPr/>
          </p:nvGrpSpPr>
          <p:grpSpPr bwMode="auto">
            <a:xfrm>
              <a:off x="2208" y="2640"/>
              <a:ext cx="240" cy="336"/>
              <a:chOff x="2016" y="1536"/>
              <a:chExt cx="336" cy="480"/>
            </a:xfrm>
          </p:grpSpPr>
          <p:sp>
            <p:nvSpPr>
              <p:cNvPr id="48182" name="等腰三角形 119870"/>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8183" name="等腰三角形 119871"/>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8184" name="等腰三角形 119872"/>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8185" name="等腰三角形 119873"/>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sp>
        <p:nvSpPr>
          <p:cNvPr id="119875" name="文本框 119874"/>
          <p:cNvSpPr txBox="1">
            <a:spLocks noChangeArrowheads="1"/>
          </p:cNvSpPr>
          <p:nvPr/>
        </p:nvSpPr>
        <p:spPr bwMode="auto">
          <a:xfrm>
            <a:off x="5737225" y="259080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zh-CN" b="1">
              <a:solidFill>
                <a:srgbClr val="FF0000"/>
              </a:solidFill>
            </a:endParaRPr>
          </a:p>
          <a:p>
            <a:endParaRPr lang="en-US" altLang="zh-CN" b="1"/>
          </a:p>
        </p:txBody>
      </p:sp>
      <p:sp>
        <p:nvSpPr>
          <p:cNvPr id="119876" name="文本框 119875"/>
          <p:cNvSpPr txBox="1">
            <a:spLocks noChangeArrowheads="1"/>
          </p:cNvSpPr>
          <p:nvPr/>
        </p:nvSpPr>
        <p:spPr bwMode="auto">
          <a:xfrm>
            <a:off x="5791200" y="3581400"/>
            <a:ext cx="3352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zh-CN" b="1">
              <a:solidFill>
                <a:srgbClr val="FF0000"/>
              </a:solidFill>
            </a:endParaRPr>
          </a:p>
          <a:p>
            <a:endParaRPr lang="en-US" altLang="zh-CN" b="1">
              <a:solidFill>
                <a:srgbClr val="FF0000"/>
              </a:solidFill>
            </a:endParaRPr>
          </a:p>
        </p:txBody>
      </p:sp>
      <p:sp>
        <p:nvSpPr>
          <p:cNvPr id="119877" name="文本框 119876"/>
          <p:cNvSpPr txBox="1">
            <a:spLocks noChangeArrowheads="1"/>
          </p:cNvSpPr>
          <p:nvPr/>
        </p:nvSpPr>
        <p:spPr bwMode="auto">
          <a:xfrm>
            <a:off x="5921375" y="1143085"/>
            <a:ext cx="3200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t>南多：</a:t>
            </a:r>
            <a:r>
              <a:rPr lang="zh-CN" altLang="en-US" sz="2800" b="1" dirty="0">
                <a:solidFill>
                  <a:srgbClr val="FF0000"/>
                </a:solidFill>
              </a:rPr>
              <a:t>受湿润西风的影响，降水较多。</a:t>
            </a:r>
          </a:p>
          <a:p>
            <a:endParaRPr lang="zh-CN" altLang="en-US" sz="2800" b="1" dirty="0">
              <a:solidFill>
                <a:srgbClr val="FF0000"/>
              </a:solidFill>
            </a:endParaRPr>
          </a:p>
        </p:txBody>
      </p:sp>
      <p:sp>
        <p:nvSpPr>
          <p:cNvPr id="119878" name="文本框 119877"/>
          <p:cNvSpPr txBox="1">
            <a:spLocks noChangeArrowheads="1"/>
          </p:cNvSpPr>
          <p:nvPr/>
        </p:nvSpPr>
        <p:spPr bwMode="auto">
          <a:xfrm>
            <a:off x="5867400" y="2971800"/>
            <a:ext cx="32766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t>中西部少：</a:t>
            </a:r>
          </a:p>
          <a:p>
            <a:pPr>
              <a:lnSpc>
                <a:spcPct val="140000"/>
              </a:lnSpc>
            </a:pPr>
            <a:r>
              <a:rPr lang="zh-CN" altLang="en-US" sz="2800" b="1">
                <a:solidFill>
                  <a:srgbClr val="FF0000"/>
                </a:solidFill>
                <a:latin typeface="微软雅黑" panose="020B0503020204020204" pitchFamily="34" charset="-122"/>
              </a:rPr>
              <a:t>大分水岭阻挡了来自太平洋的水汽，再加上副热带高压和寒流的影响，降水较少</a:t>
            </a:r>
          </a:p>
        </p:txBody>
      </p:sp>
      <p:sp>
        <p:nvSpPr>
          <p:cNvPr id="62" name="文本框 61"/>
          <p:cNvSpPr txBox="1"/>
          <p:nvPr/>
        </p:nvSpPr>
        <p:spPr>
          <a:xfrm>
            <a:off x="46196" y="53340"/>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、气候特征</a:t>
            </a:r>
            <a:endParaRPr lang="zh-CN" altLang="en-US" sz="2800">
              <a:solidFill>
                <a:srgbClr val="FF0000"/>
              </a:solidFill>
              <a:effectLst/>
              <a:latin typeface="+mn-ea"/>
              <a:ea typeface="楷体" panose="02010609060101010101" charset="-122"/>
              <a:cs typeface="+mn-ea"/>
            </a:endParaRPr>
          </a:p>
        </p:txBody>
      </p:sp>
      <p:sp>
        <p:nvSpPr>
          <p:cNvPr id="63" name="矩形 62"/>
          <p:cNvSpPr/>
          <p:nvPr/>
        </p:nvSpPr>
        <p:spPr>
          <a:xfrm>
            <a:off x="3166904" y="187347"/>
            <a:ext cx="3602268" cy="523220"/>
          </a:xfrm>
          <a:prstGeom prst="rect">
            <a:avLst/>
          </a:prstGeom>
        </p:spPr>
        <p:txBody>
          <a:bodyPr wrap="none">
            <a:spAutoFit/>
          </a:bodyPr>
          <a:lstStyle/>
          <a:p>
            <a:r>
              <a:rPr lang="zh-CN" altLang="en-US" sz="2800" b="1" dirty="0">
                <a:ea typeface="黑体" panose="02010609060101010101" pitchFamily="49" charset="-122"/>
              </a:rPr>
              <a:t>（</a:t>
            </a:r>
            <a:r>
              <a:rPr lang="en-US" altLang="zh-CN" sz="2800" b="1" dirty="0">
                <a:ea typeface="黑体" panose="02010609060101010101" pitchFamily="49" charset="-122"/>
              </a:rPr>
              <a:t>1</a:t>
            </a:r>
            <a:r>
              <a:rPr lang="zh-CN" altLang="en-US" sz="2800" b="1" dirty="0">
                <a:ea typeface="黑体" panose="02010609060101010101" pitchFamily="49" charset="-122"/>
              </a:rPr>
              <a:t>）</a:t>
            </a:r>
            <a:r>
              <a:rPr lang="zh-CN" altLang="en-US" sz="2800" dirty="0">
                <a:solidFill>
                  <a:srgbClr val="FF0000"/>
                </a:solidFill>
                <a:ea typeface="黑体" panose="02010609060101010101" pitchFamily="49" charset="-122"/>
              </a:rPr>
              <a:t>降水量分布特点</a:t>
            </a:r>
            <a:endParaRPr lang="zh-CN" altLang="en-US" sz="2800" dirty="0"/>
          </a:p>
        </p:txBody>
      </p:sp>
    </p:spTree>
    <p:extLst>
      <p:ext uri="{BB962C8B-B14F-4D97-AF65-F5344CB8AC3E}">
        <p14:creationId xmlns:p14="http://schemas.microsoft.com/office/powerpoint/2010/main" val="3364274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9827"/>
                                        </p:tgtEl>
                                        <p:attrNameLst>
                                          <p:attrName>style.visibility</p:attrName>
                                        </p:attrNameLst>
                                      </p:cBhvr>
                                      <p:to>
                                        <p:strVal val="visible"/>
                                      </p:to>
                                    </p:set>
                                    <p:animEffect transition="in" filter="wipe(left)">
                                      <p:cBhvr>
                                        <p:cTn id="12" dur="500"/>
                                        <p:tgtEl>
                                          <p:spTgt spid="119827"/>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19828"/>
                                        </p:tgtEl>
                                        <p:attrNameLst>
                                          <p:attrName>style.visibility</p:attrName>
                                        </p:attrNameLst>
                                      </p:cBhvr>
                                      <p:to>
                                        <p:strVal val="visible"/>
                                      </p:to>
                                    </p:set>
                                    <p:animEffect transition="in" filter="blinds(horizontal)">
                                      <p:cBhvr>
                                        <p:cTn id="16" dur="500"/>
                                        <p:tgtEl>
                                          <p:spTgt spid="119828"/>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19837"/>
                                        </p:tgtEl>
                                        <p:attrNameLst>
                                          <p:attrName>style.visibility</p:attrName>
                                        </p:attrNameLst>
                                      </p:cBhvr>
                                      <p:to>
                                        <p:strVal val="visible"/>
                                      </p:to>
                                    </p:set>
                                    <p:animEffect transition="in" filter="wipe(left)">
                                      <p:cBhvr>
                                        <p:cTn id="20" dur="500"/>
                                        <p:tgtEl>
                                          <p:spTgt spid="119837"/>
                                        </p:tgtEl>
                                      </p:cBhvr>
                                    </p:animEffect>
                                  </p:childTnLst>
                                </p:cTn>
                              </p:par>
                            </p:childTnLst>
                          </p:cTn>
                        </p:par>
                        <p:par>
                          <p:cTn id="21" fill="hold" nodeType="afterGroup">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119829"/>
                                        </p:tgtEl>
                                        <p:attrNameLst>
                                          <p:attrName>style.visibility</p:attrName>
                                        </p:attrNameLst>
                                      </p:cBhvr>
                                      <p:to>
                                        <p:strVal val="visible"/>
                                      </p:to>
                                    </p:set>
                                    <p:animEffect transition="in" filter="blinds(horizontal)">
                                      <p:cBhvr>
                                        <p:cTn id="24" dur="500"/>
                                        <p:tgtEl>
                                          <p:spTgt spid="11982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19830"/>
                                        </p:tgtEl>
                                        <p:attrNameLst>
                                          <p:attrName>style.visibility</p:attrName>
                                        </p:attrNameLst>
                                      </p:cBhvr>
                                      <p:to>
                                        <p:strVal val="visible"/>
                                      </p:to>
                                    </p:set>
                                    <p:animEffect transition="in" filter="wipe(left)">
                                      <p:cBhvr>
                                        <p:cTn id="29" dur="500"/>
                                        <p:tgtEl>
                                          <p:spTgt spid="11983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19851"/>
                                        </p:tgtEl>
                                        <p:attrNameLst>
                                          <p:attrName>style.visibility</p:attrName>
                                        </p:attrNameLst>
                                      </p:cBhvr>
                                      <p:to>
                                        <p:strVal val="visible"/>
                                      </p:to>
                                    </p:set>
                                    <p:animEffect transition="in" filter="box(in)">
                                      <p:cBhvr>
                                        <p:cTn id="34" dur="500"/>
                                        <p:tgtEl>
                                          <p:spTgt spid="119851"/>
                                        </p:tgtEl>
                                      </p:cBhvr>
                                    </p:animEffect>
                                  </p:childTnLst>
                                </p:cTn>
                              </p:par>
                            </p:childTnLst>
                          </p:cTn>
                        </p:par>
                        <p:par>
                          <p:cTn id="35" fill="hold" nodeType="afterGroup">
                            <p:stCondLst>
                              <p:cond delay="500"/>
                            </p:stCondLst>
                            <p:childTnLst>
                              <p:par>
                                <p:cTn id="36" presetID="22" presetClass="entr" presetSubtype="4"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119852"/>
                                        </p:tgtEl>
                                        <p:attrNameLst>
                                          <p:attrName>style.visibility</p:attrName>
                                        </p:attrNameLst>
                                      </p:cBhvr>
                                      <p:to>
                                        <p:strVal val="visible"/>
                                      </p:to>
                                    </p:set>
                                    <p:animEffect transition="in" filter="box(in)">
                                      <p:cBhvr>
                                        <p:cTn id="43" dur="500"/>
                                        <p:tgtEl>
                                          <p:spTgt spid="119852"/>
                                        </p:tgtEl>
                                      </p:cBhvr>
                                    </p:animEffect>
                                  </p:childTnLst>
                                </p:cTn>
                              </p:par>
                            </p:childTnLst>
                          </p:cTn>
                        </p:par>
                        <p:par>
                          <p:cTn id="44" fill="hold" nodeType="afterGroup">
                            <p:stCondLst>
                              <p:cond delay="500"/>
                            </p:stCondLst>
                            <p:childTnLst>
                              <p:par>
                                <p:cTn id="45" presetID="22" presetClass="entr" presetSubtype="1"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500"/>
                                        <p:tgtEl>
                                          <p:spTgt spid="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19853"/>
                                        </p:tgtEl>
                                        <p:attrNameLst>
                                          <p:attrName>style.visibility</p:attrName>
                                        </p:attrNameLst>
                                      </p:cBhvr>
                                      <p:to>
                                        <p:strVal val="visible"/>
                                      </p:to>
                                    </p:set>
                                    <p:animEffect transition="in" filter="box(in)">
                                      <p:cBhvr>
                                        <p:cTn id="52" dur="500"/>
                                        <p:tgtEl>
                                          <p:spTgt spid="119853"/>
                                        </p:tgtEl>
                                      </p:cBhvr>
                                    </p:animEffect>
                                  </p:childTnLst>
                                </p:cTn>
                              </p:par>
                            </p:childTnLst>
                          </p:cTn>
                        </p:par>
                        <p:par>
                          <p:cTn id="53" fill="hold" nodeType="afterGroup">
                            <p:stCondLst>
                              <p:cond delay="500"/>
                            </p:stCondLst>
                            <p:childTnLst>
                              <p:par>
                                <p:cTn id="54" presetID="22" presetClass="entr" presetSubtype="4" fill="hold" nodeType="afterEffect">
                                  <p:stCondLst>
                                    <p:cond delay="0"/>
                                  </p:stCondLst>
                                  <p:childTnLst>
                                    <p:set>
                                      <p:cBhvr>
                                        <p:cTn id="55" dur="1" fill="hold">
                                          <p:stCondLst>
                                            <p:cond delay="0"/>
                                          </p:stCondLst>
                                        </p:cTn>
                                        <p:tgtEl>
                                          <p:spTgt spid="119836"/>
                                        </p:tgtEl>
                                        <p:attrNameLst>
                                          <p:attrName>style.visibility</p:attrName>
                                        </p:attrNameLst>
                                      </p:cBhvr>
                                      <p:to>
                                        <p:strVal val="visible"/>
                                      </p:to>
                                    </p:set>
                                    <p:animEffect transition="in" filter="wipe(down)">
                                      <p:cBhvr>
                                        <p:cTn id="56" dur="500"/>
                                        <p:tgtEl>
                                          <p:spTgt spid="11983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nodePh="1">
                                  <p:stCondLst>
                                    <p:cond delay="0"/>
                                  </p:stCondLst>
                                  <p:endCondLst>
                                    <p:cond delay="0"/>
                                  </p:endCondLst>
                                  <p:childTnLst>
                                    <p:set>
                                      <p:cBhvr>
                                        <p:cTn id="60" dur="1" fill="hold">
                                          <p:stCondLst>
                                            <p:cond delay="0"/>
                                          </p:stCondLst>
                                        </p:cTn>
                                        <p:tgtEl>
                                          <p:spTgt spid="119875"/>
                                        </p:tgtEl>
                                        <p:attrNameLst>
                                          <p:attrName>style.visibility</p:attrName>
                                        </p:attrNameLst>
                                      </p:cBhvr>
                                      <p:to>
                                        <p:strVal val="visible"/>
                                      </p:to>
                                    </p:set>
                                    <p:animEffect transition="in" filter="blinds(horizontal)">
                                      <p:cBhvr>
                                        <p:cTn id="61" dur="500"/>
                                        <p:tgtEl>
                                          <p:spTgt spid="11987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nodePh="1">
                                  <p:stCondLst>
                                    <p:cond delay="0"/>
                                  </p:stCondLst>
                                  <p:endCondLst>
                                    <p:cond delay="0"/>
                                  </p:endCondLst>
                                  <p:childTnLst>
                                    <p:set>
                                      <p:cBhvr>
                                        <p:cTn id="65" dur="1" fill="hold">
                                          <p:stCondLst>
                                            <p:cond delay="0"/>
                                          </p:stCondLst>
                                        </p:cTn>
                                        <p:tgtEl>
                                          <p:spTgt spid="119876"/>
                                        </p:tgtEl>
                                        <p:attrNameLst>
                                          <p:attrName>style.visibility</p:attrName>
                                        </p:attrNameLst>
                                      </p:cBhvr>
                                      <p:to>
                                        <p:strVal val="visible"/>
                                      </p:to>
                                    </p:set>
                                    <p:animEffect transition="in" filter="blinds(horizontal)">
                                      <p:cBhvr>
                                        <p:cTn id="66" dur="500"/>
                                        <p:tgtEl>
                                          <p:spTgt spid="11987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19877"/>
                                        </p:tgtEl>
                                        <p:attrNameLst>
                                          <p:attrName>style.visibility</p:attrName>
                                        </p:attrNameLst>
                                      </p:cBhvr>
                                      <p:to>
                                        <p:strVal val="visible"/>
                                      </p:to>
                                    </p:set>
                                    <p:animEffect transition="in" filter="blinds(horizontal)">
                                      <p:cBhvr>
                                        <p:cTn id="71" dur="500"/>
                                        <p:tgtEl>
                                          <p:spTgt spid="11987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19878"/>
                                        </p:tgtEl>
                                        <p:attrNameLst>
                                          <p:attrName>style.visibility</p:attrName>
                                        </p:attrNameLst>
                                      </p:cBhvr>
                                      <p:to>
                                        <p:strVal val="visible"/>
                                      </p:to>
                                    </p:set>
                                    <p:animEffect transition="in" filter="blinds(horizontal)">
                                      <p:cBhvr>
                                        <p:cTn id="76" dur="500"/>
                                        <p:tgtEl>
                                          <p:spTgt spid="11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28" grpId="0" bldLvl="0" animBg="1"/>
      <p:bldP spid="119829" grpId="0" bldLvl="0" animBg="1"/>
      <p:bldP spid="119851" grpId="0"/>
      <p:bldP spid="119852" grpId="0"/>
      <p:bldP spid="119853" grpId="0"/>
      <p:bldP spid="119875" grpId="0"/>
      <p:bldP spid="119876" grpId="0"/>
      <p:bldP spid="119877" grpId="0"/>
      <p:bldP spid="11987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84993"/>
          <p:cNvSpPr>
            <a:spLocks noChangeArrowheads="1"/>
          </p:cNvSpPr>
          <p:nvPr/>
        </p:nvSpPr>
        <p:spPr bwMode="auto">
          <a:xfrm>
            <a:off x="381000" y="1600200"/>
            <a:ext cx="5410200" cy="4724400"/>
          </a:xfrm>
          <a:prstGeom prst="rect">
            <a:avLst/>
          </a:prstGeom>
          <a:solidFill>
            <a:schemeClr val="accent1">
              <a:alpha val="0"/>
            </a:schemeClr>
          </a:solidFill>
          <a:ln w="111125">
            <a:solidFill>
              <a:srgbClr val="993300"/>
            </a:solidFill>
            <a:miter lim="800000"/>
            <a:headEnd/>
            <a:tailEnd/>
          </a:ln>
        </p:spPr>
        <p:txBody>
          <a:bodyPr/>
          <a:lstStyle/>
          <a:p>
            <a:endParaRPr lang="zh-CN" altLang="en-US"/>
          </a:p>
        </p:txBody>
      </p:sp>
      <p:grpSp>
        <p:nvGrpSpPr>
          <p:cNvPr id="49155" name="组合 84994"/>
          <p:cNvGrpSpPr>
            <a:grpSpLocks/>
          </p:cNvGrpSpPr>
          <p:nvPr/>
        </p:nvGrpSpPr>
        <p:grpSpPr bwMode="auto">
          <a:xfrm>
            <a:off x="381000" y="1600200"/>
            <a:ext cx="5410200" cy="4724400"/>
            <a:chOff x="95" y="537"/>
            <a:chExt cx="3650" cy="3528"/>
          </a:xfrm>
        </p:grpSpPr>
        <p:pic>
          <p:nvPicPr>
            <p:cNvPr id="49156" name="图片 84995" descr="attachment"/>
            <p:cNvPicPr>
              <a:picLocks noChangeAspect="1" noChangeArrowheads="1"/>
            </p:cNvPicPr>
            <p:nvPr/>
          </p:nvPicPr>
          <p:blipFill>
            <a:blip r:embed="rId2">
              <a:extLst>
                <a:ext uri="{28A0092B-C50C-407E-A947-70E740481C1C}">
                  <a14:useLocalDpi xmlns:a14="http://schemas.microsoft.com/office/drawing/2010/main" val="0"/>
                </a:ext>
              </a:extLst>
            </a:blip>
            <a:srcRect l="2933" t="3262" r="3140" b="2437"/>
            <a:stretch>
              <a:fillRect/>
            </a:stretch>
          </p:blipFill>
          <p:spPr bwMode="auto">
            <a:xfrm>
              <a:off x="95" y="537"/>
              <a:ext cx="3650" cy="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57" name="组合 84996"/>
            <p:cNvGrpSpPr>
              <a:grpSpLocks/>
            </p:cNvGrpSpPr>
            <p:nvPr/>
          </p:nvGrpSpPr>
          <p:grpSpPr bwMode="auto">
            <a:xfrm>
              <a:off x="2920" y="1389"/>
              <a:ext cx="341" cy="433"/>
              <a:chOff x="2091" y="1568"/>
              <a:chExt cx="341" cy="433"/>
            </a:xfrm>
          </p:grpSpPr>
          <p:sp>
            <p:nvSpPr>
              <p:cNvPr id="49158" name="椭圆 84997"/>
              <p:cNvSpPr>
                <a:spLocks noChangeArrowheads="1"/>
              </p:cNvSpPr>
              <p:nvPr/>
            </p:nvSpPr>
            <p:spPr bwMode="auto">
              <a:xfrm>
                <a:off x="2091" y="1752"/>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59" name="文本框 84998"/>
              <p:cNvSpPr txBox="1">
                <a:spLocks noChangeArrowheads="1"/>
              </p:cNvSpPr>
              <p:nvPr/>
            </p:nvSpPr>
            <p:spPr bwMode="auto">
              <a:xfrm>
                <a:off x="2169" y="1568"/>
                <a:ext cx="263"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A</a:t>
                </a:r>
              </a:p>
            </p:txBody>
          </p:sp>
        </p:grpSp>
        <p:grpSp>
          <p:nvGrpSpPr>
            <p:cNvPr id="49160" name="组合 84999"/>
            <p:cNvGrpSpPr>
              <a:grpSpLocks/>
            </p:cNvGrpSpPr>
            <p:nvPr/>
          </p:nvGrpSpPr>
          <p:grpSpPr bwMode="auto">
            <a:xfrm>
              <a:off x="3392" y="2387"/>
              <a:ext cx="340" cy="433"/>
              <a:chOff x="3392" y="2387"/>
              <a:chExt cx="340" cy="433"/>
            </a:xfrm>
          </p:grpSpPr>
          <p:sp>
            <p:nvSpPr>
              <p:cNvPr id="49161" name="椭圆 85000"/>
              <p:cNvSpPr>
                <a:spLocks noChangeArrowheads="1"/>
              </p:cNvSpPr>
              <p:nvPr/>
            </p:nvSpPr>
            <p:spPr bwMode="auto">
              <a:xfrm>
                <a:off x="3392" y="2571"/>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2" name="文本框 85001"/>
              <p:cNvSpPr txBox="1">
                <a:spLocks noChangeArrowheads="1"/>
              </p:cNvSpPr>
              <p:nvPr/>
            </p:nvSpPr>
            <p:spPr bwMode="auto">
              <a:xfrm>
                <a:off x="3470" y="2387"/>
                <a:ext cx="262"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B</a:t>
                </a:r>
              </a:p>
            </p:txBody>
          </p:sp>
        </p:grpSp>
        <p:grpSp>
          <p:nvGrpSpPr>
            <p:cNvPr id="49163" name="组合 85002"/>
            <p:cNvGrpSpPr>
              <a:grpSpLocks/>
            </p:cNvGrpSpPr>
            <p:nvPr/>
          </p:nvGrpSpPr>
          <p:grpSpPr bwMode="auto">
            <a:xfrm>
              <a:off x="2258" y="2115"/>
              <a:ext cx="341" cy="433"/>
              <a:chOff x="2258" y="2115"/>
              <a:chExt cx="341" cy="433"/>
            </a:xfrm>
          </p:grpSpPr>
          <p:sp>
            <p:nvSpPr>
              <p:cNvPr id="49164" name="椭圆 85003"/>
              <p:cNvSpPr>
                <a:spLocks noChangeArrowheads="1"/>
              </p:cNvSpPr>
              <p:nvPr/>
            </p:nvSpPr>
            <p:spPr bwMode="auto">
              <a:xfrm>
                <a:off x="2258" y="2299"/>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5" name="文本框 85004"/>
              <p:cNvSpPr txBox="1">
                <a:spLocks noChangeArrowheads="1"/>
              </p:cNvSpPr>
              <p:nvPr/>
            </p:nvSpPr>
            <p:spPr bwMode="auto">
              <a:xfrm>
                <a:off x="2336" y="2115"/>
                <a:ext cx="263"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C</a:t>
                </a:r>
              </a:p>
            </p:txBody>
          </p:sp>
        </p:grpSp>
        <p:sp>
          <p:nvSpPr>
            <p:cNvPr id="49166" name="椭圆 85005"/>
            <p:cNvSpPr>
              <a:spLocks noChangeArrowheads="1"/>
            </p:cNvSpPr>
            <p:nvPr/>
          </p:nvSpPr>
          <p:spPr bwMode="auto">
            <a:xfrm>
              <a:off x="833" y="2206"/>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7" name="文本框 85006"/>
            <p:cNvSpPr txBox="1">
              <a:spLocks noChangeArrowheads="1"/>
            </p:cNvSpPr>
            <p:nvPr/>
          </p:nvSpPr>
          <p:spPr bwMode="auto">
            <a:xfrm>
              <a:off x="911" y="2022"/>
              <a:ext cx="263"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D</a:t>
              </a:r>
            </a:p>
          </p:txBody>
        </p:sp>
        <p:grpSp>
          <p:nvGrpSpPr>
            <p:cNvPr id="49168" name="组合 85007"/>
            <p:cNvGrpSpPr>
              <a:grpSpLocks/>
            </p:cNvGrpSpPr>
            <p:nvPr/>
          </p:nvGrpSpPr>
          <p:grpSpPr bwMode="auto">
            <a:xfrm>
              <a:off x="1111" y="2702"/>
              <a:ext cx="341" cy="432"/>
              <a:chOff x="1111" y="2702"/>
              <a:chExt cx="341" cy="432"/>
            </a:xfrm>
          </p:grpSpPr>
          <p:sp>
            <p:nvSpPr>
              <p:cNvPr id="49169" name="椭圆 85008"/>
              <p:cNvSpPr>
                <a:spLocks noChangeArrowheads="1"/>
              </p:cNvSpPr>
              <p:nvPr/>
            </p:nvSpPr>
            <p:spPr bwMode="auto">
              <a:xfrm>
                <a:off x="1111" y="2886"/>
                <a:ext cx="90"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0" name="文本框 85009"/>
              <p:cNvSpPr txBox="1">
                <a:spLocks noChangeArrowheads="1"/>
              </p:cNvSpPr>
              <p:nvPr/>
            </p:nvSpPr>
            <p:spPr bwMode="auto">
              <a:xfrm>
                <a:off x="1189" y="2702"/>
                <a:ext cx="26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latin typeface="黑体" panose="02010609060101010101" pitchFamily="49" charset="-122"/>
                    <a:ea typeface="黑体" panose="02010609060101010101" pitchFamily="49" charset="-122"/>
                  </a:rPr>
                  <a:t>E</a:t>
                </a:r>
              </a:p>
            </p:txBody>
          </p:sp>
        </p:grpSp>
      </p:grpSp>
      <p:sp>
        <p:nvSpPr>
          <p:cNvPr id="49171" name="任意多边形 85010"/>
          <p:cNvSpPr>
            <a:spLocks noChangeArrowheads="1"/>
          </p:cNvSpPr>
          <p:nvPr/>
        </p:nvSpPr>
        <p:spPr bwMode="auto">
          <a:xfrm>
            <a:off x="439738" y="3641725"/>
            <a:ext cx="5400675" cy="307975"/>
          </a:xfrm>
          <a:custGeom>
            <a:avLst/>
            <a:gdLst>
              <a:gd name="T0" fmla="*/ 0 w 3402"/>
              <a:gd name="T1" fmla="*/ 194 h 194"/>
              <a:gd name="T2" fmla="*/ 458 w 3402"/>
              <a:gd name="T3" fmla="*/ 135 h 194"/>
              <a:gd name="T4" fmla="*/ 1111 w 3402"/>
              <a:gd name="T5" fmla="*/ 75 h 194"/>
              <a:gd name="T6" fmla="*/ 1587 w 3402"/>
              <a:gd name="T7" fmla="*/ 39 h 194"/>
              <a:gd name="T8" fmla="*/ 1951 w 3402"/>
              <a:gd name="T9" fmla="*/ 6 h 194"/>
              <a:gd name="T10" fmla="*/ 2113 w 3402"/>
              <a:gd name="T11" fmla="*/ 0 h 194"/>
              <a:gd name="T12" fmla="*/ 2232 w 3402"/>
              <a:gd name="T13" fmla="*/ 3 h 194"/>
              <a:gd name="T14" fmla="*/ 2482 w 3402"/>
              <a:gd name="T15" fmla="*/ 16 h 194"/>
              <a:gd name="T16" fmla="*/ 3080 w 3402"/>
              <a:gd name="T17" fmla="*/ 29 h 194"/>
              <a:gd name="T18" fmla="*/ 3402 w 3402"/>
              <a:gd name="T19" fmla="*/ 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2" h="194">
                <a:moveTo>
                  <a:pt x="0" y="194"/>
                </a:moveTo>
                <a:cubicBezTo>
                  <a:pt x="135" y="174"/>
                  <a:pt x="272" y="155"/>
                  <a:pt x="458" y="135"/>
                </a:cubicBezTo>
                <a:cubicBezTo>
                  <a:pt x="644" y="116"/>
                  <a:pt x="923" y="91"/>
                  <a:pt x="1111" y="75"/>
                </a:cubicBezTo>
                <a:cubicBezTo>
                  <a:pt x="1300" y="59"/>
                  <a:pt x="1447" y="50"/>
                  <a:pt x="1587" y="39"/>
                </a:cubicBezTo>
                <a:cubicBezTo>
                  <a:pt x="1727" y="28"/>
                  <a:pt x="1863" y="12"/>
                  <a:pt x="1951" y="6"/>
                </a:cubicBezTo>
                <a:cubicBezTo>
                  <a:pt x="2039" y="0"/>
                  <a:pt x="2066" y="0"/>
                  <a:pt x="2113" y="0"/>
                </a:cubicBezTo>
                <a:cubicBezTo>
                  <a:pt x="2160" y="0"/>
                  <a:pt x="2171" y="0"/>
                  <a:pt x="2232" y="3"/>
                </a:cubicBezTo>
                <a:cubicBezTo>
                  <a:pt x="2293" y="6"/>
                  <a:pt x="2341" y="12"/>
                  <a:pt x="2482" y="16"/>
                </a:cubicBezTo>
                <a:cubicBezTo>
                  <a:pt x="2623" y="20"/>
                  <a:pt x="2927" y="27"/>
                  <a:pt x="3080" y="29"/>
                </a:cubicBezTo>
                <a:cubicBezTo>
                  <a:pt x="3232" y="32"/>
                  <a:pt x="3334" y="29"/>
                  <a:pt x="3402" y="29"/>
                </a:cubicBezTo>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2" name="文本框 85011"/>
          <p:cNvSpPr txBox="1">
            <a:spLocks noChangeArrowheads="1"/>
          </p:cNvSpPr>
          <p:nvPr/>
        </p:nvSpPr>
        <p:spPr bwMode="auto">
          <a:xfrm>
            <a:off x="82550" y="3716338"/>
            <a:ext cx="1212850" cy="366712"/>
          </a:xfrm>
          <a:prstGeom prst="rect">
            <a:avLst/>
          </a:prstGeom>
          <a:solidFill>
            <a:srgbClr val="FFFFFF">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ea typeface="黑体" panose="02010609060101010101" pitchFamily="49" charset="-122"/>
              </a:rPr>
              <a:t>南回归线</a:t>
            </a:r>
          </a:p>
        </p:txBody>
      </p:sp>
      <p:sp>
        <p:nvSpPr>
          <p:cNvPr id="49173" name="文本框 85012"/>
          <p:cNvSpPr txBox="1">
            <a:spLocks noChangeArrowheads="1"/>
          </p:cNvSpPr>
          <p:nvPr/>
        </p:nvSpPr>
        <p:spPr bwMode="auto">
          <a:xfrm>
            <a:off x="79375" y="5726113"/>
            <a:ext cx="1139825" cy="366712"/>
          </a:xfrm>
          <a:prstGeom prst="rect">
            <a:avLst/>
          </a:prstGeom>
          <a:solidFill>
            <a:srgbClr val="FFFFFF">
              <a:alpha val="9215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ea typeface="黑体" panose="02010609060101010101" pitchFamily="49" charset="-122"/>
              </a:rPr>
              <a:t>40</a:t>
            </a:r>
            <a:r>
              <a:rPr lang="en-US" altLang="zh-CN" b="1">
                <a:latin typeface="黑体" panose="02010609060101010101" pitchFamily="49" charset="-122"/>
                <a:ea typeface="黑体" panose="02010609060101010101" pitchFamily="49" charset="-122"/>
              </a:rPr>
              <a:t>°</a:t>
            </a:r>
            <a:r>
              <a:rPr lang="en-US" altLang="zh-CN" b="1">
                <a:ea typeface="黑体" panose="02010609060101010101" pitchFamily="49" charset="-122"/>
              </a:rPr>
              <a:t>S</a:t>
            </a:r>
          </a:p>
        </p:txBody>
      </p:sp>
      <p:sp>
        <p:nvSpPr>
          <p:cNvPr id="49174" name="流程图: 库存数据 85013"/>
          <p:cNvSpPr>
            <a:spLocks noChangeArrowheads="1"/>
          </p:cNvSpPr>
          <p:nvPr/>
        </p:nvSpPr>
        <p:spPr bwMode="auto">
          <a:xfrm rot="5279733">
            <a:off x="3167063" y="2011363"/>
            <a:ext cx="431800" cy="4178300"/>
          </a:xfrm>
          <a:prstGeom prst="flowChartOnlineStorage">
            <a:avLst/>
          </a:prstGeom>
          <a:solidFill>
            <a:srgbClr val="FF9900"/>
          </a:solidFill>
          <a:ln w="9525">
            <a:solidFill>
              <a:schemeClr val="tx1"/>
            </a:solidFill>
            <a:miter lim="800000"/>
            <a:headEnd/>
            <a:tailEnd/>
          </a:ln>
        </p:spPr>
        <p:txBody>
          <a:bodyPr/>
          <a:lstStyle/>
          <a:p>
            <a:endParaRPr lang="zh-CN" altLang="en-US"/>
          </a:p>
        </p:txBody>
      </p:sp>
      <p:grpSp>
        <p:nvGrpSpPr>
          <p:cNvPr id="49175" name="组合 85014"/>
          <p:cNvGrpSpPr>
            <a:grpSpLocks/>
          </p:cNvGrpSpPr>
          <p:nvPr/>
        </p:nvGrpSpPr>
        <p:grpSpPr bwMode="auto">
          <a:xfrm rot="-762668">
            <a:off x="1295400" y="4953000"/>
            <a:ext cx="2301875" cy="431800"/>
            <a:chOff x="1384" y="2659"/>
            <a:chExt cx="1450" cy="272"/>
          </a:xfrm>
        </p:grpSpPr>
        <p:sp>
          <p:nvSpPr>
            <p:cNvPr id="49176" name="直接连接符 85015"/>
            <p:cNvSpPr>
              <a:spLocks noChangeShapeType="1"/>
            </p:cNvSpPr>
            <p:nvPr/>
          </p:nvSpPr>
          <p:spPr bwMode="auto">
            <a:xfrm>
              <a:off x="1384"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77" name="直接连接符 85016"/>
            <p:cNvSpPr>
              <a:spLocks noChangeShapeType="1"/>
            </p:cNvSpPr>
            <p:nvPr/>
          </p:nvSpPr>
          <p:spPr bwMode="auto">
            <a:xfrm>
              <a:off x="1973"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78" name="直接连接符 85017"/>
            <p:cNvSpPr>
              <a:spLocks noChangeShapeType="1"/>
            </p:cNvSpPr>
            <p:nvPr/>
          </p:nvSpPr>
          <p:spPr bwMode="auto">
            <a:xfrm>
              <a:off x="2517"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9179" name="任意多边形 85018"/>
          <p:cNvSpPr>
            <a:spLocks noChangeArrowheads="1"/>
          </p:cNvSpPr>
          <p:nvPr/>
        </p:nvSpPr>
        <p:spPr bwMode="auto">
          <a:xfrm>
            <a:off x="5364163" y="2636838"/>
            <a:ext cx="431800" cy="1800225"/>
          </a:xfrm>
          <a:custGeom>
            <a:avLst/>
            <a:gdLst>
              <a:gd name="T0" fmla="*/ 0 w 272"/>
              <a:gd name="T1" fmla="*/ 0 h 817"/>
              <a:gd name="T2" fmla="*/ 182 w 272"/>
              <a:gd name="T3" fmla="*/ 318 h 817"/>
              <a:gd name="T4" fmla="*/ 272 w 272"/>
              <a:gd name="T5" fmla="*/ 817 h 817"/>
            </a:gdLst>
            <a:ahLst/>
            <a:cxnLst>
              <a:cxn ang="0">
                <a:pos x="T0" y="T1"/>
              </a:cxn>
              <a:cxn ang="0">
                <a:pos x="T2" y="T3"/>
              </a:cxn>
              <a:cxn ang="0">
                <a:pos x="T4" y="T5"/>
              </a:cxn>
            </a:cxnLst>
            <a:rect l="0" t="0" r="r" b="b"/>
            <a:pathLst>
              <a:path w="272" h="817">
                <a:moveTo>
                  <a:pt x="0" y="0"/>
                </a:moveTo>
                <a:cubicBezTo>
                  <a:pt x="68" y="91"/>
                  <a:pt x="137" y="182"/>
                  <a:pt x="182" y="318"/>
                </a:cubicBezTo>
                <a:cubicBezTo>
                  <a:pt x="227" y="454"/>
                  <a:pt x="249" y="635"/>
                  <a:pt x="272" y="817"/>
                </a:cubicBezTo>
              </a:path>
            </a:pathLst>
          </a:custGeom>
          <a:noFill/>
          <a:ln w="762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80" name="任意多边形 85019"/>
          <p:cNvSpPr>
            <a:spLocks noChangeArrowheads="1"/>
          </p:cNvSpPr>
          <p:nvPr/>
        </p:nvSpPr>
        <p:spPr bwMode="auto">
          <a:xfrm>
            <a:off x="611188" y="3068638"/>
            <a:ext cx="390525" cy="1871662"/>
          </a:xfrm>
          <a:custGeom>
            <a:avLst/>
            <a:gdLst>
              <a:gd name="T0" fmla="*/ 224 w 246"/>
              <a:gd name="T1" fmla="*/ 1179 h 1179"/>
              <a:gd name="T2" fmla="*/ 238 w 246"/>
              <a:gd name="T3" fmla="*/ 831 h 1179"/>
              <a:gd name="T4" fmla="*/ 176 w 246"/>
              <a:gd name="T5" fmla="*/ 359 h 1179"/>
              <a:gd name="T6" fmla="*/ 0 w 246"/>
              <a:gd name="T7" fmla="*/ 0 h 1179"/>
            </a:gdLst>
            <a:ahLst/>
            <a:cxnLst>
              <a:cxn ang="0">
                <a:pos x="T0" y="T1"/>
              </a:cxn>
              <a:cxn ang="0">
                <a:pos x="T2" y="T3"/>
              </a:cxn>
              <a:cxn ang="0">
                <a:pos x="T4" y="T5"/>
              </a:cxn>
              <a:cxn ang="0">
                <a:pos x="T6" y="T7"/>
              </a:cxn>
            </a:cxnLst>
            <a:rect l="0" t="0" r="r" b="b"/>
            <a:pathLst>
              <a:path w="246" h="1179">
                <a:moveTo>
                  <a:pt x="224" y="1179"/>
                </a:moveTo>
                <a:cubicBezTo>
                  <a:pt x="226" y="1122"/>
                  <a:pt x="246" y="968"/>
                  <a:pt x="238" y="831"/>
                </a:cubicBezTo>
                <a:cubicBezTo>
                  <a:pt x="230" y="694"/>
                  <a:pt x="216" y="497"/>
                  <a:pt x="176" y="359"/>
                </a:cubicBezTo>
                <a:cubicBezTo>
                  <a:pt x="136" y="221"/>
                  <a:pt x="37" y="75"/>
                  <a:pt x="0" y="0"/>
                </a:cubicBezTo>
              </a:path>
            </a:pathLst>
          </a:custGeom>
          <a:noFill/>
          <a:ln w="762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81" name="任意多边形 85020"/>
          <p:cNvSpPr>
            <a:spLocks noChangeArrowheads="1"/>
          </p:cNvSpPr>
          <p:nvPr/>
        </p:nvSpPr>
        <p:spPr bwMode="auto">
          <a:xfrm>
            <a:off x="762000" y="5334000"/>
            <a:ext cx="4897438" cy="242888"/>
          </a:xfrm>
          <a:custGeom>
            <a:avLst/>
            <a:gdLst>
              <a:gd name="T0" fmla="*/ 0 w 3085"/>
              <a:gd name="T1" fmla="*/ 153 h 153"/>
              <a:gd name="T2" fmla="*/ 545 w 3085"/>
              <a:gd name="T3" fmla="*/ 108 h 153"/>
              <a:gd name="T4" fmla="*/ 1065 w 3085"/>
              <a:gd name="T5" fmla="*/ 56 h 153"/>
              <a:gd name="T6" fmla="*/ 1588 w 3085"/>
              <a:gd name="T7" fmla="*/ 17 h 153"/>
              <a:gd name="T8" fmla="*/ 2181 w 3085"/>
              <a:gd name="T9" fmla="*/ 2 h 153"/>
              <a:gd name="T10" fmla="*/ 2727 w 3085"/>
              <a:gd name="T11" fmla="*/ 2 h 153"/>
              <a:gd name="T12" fmla="*/ 3085 w 3085"/>
              <a:gd name="T13" fmla="*/ 17 h 153"/>
            </a:gdLst>
            <a:ahLst/>
            <a:cxnLst>
              <a:cxn ang="0">
                <a:pos x="T0" y="T1"/>
              </a:cxn>
              <a:cxn ang="0">
                <a:pos x="T2" y="T3"/>
              </a:cxn>
              <a:cxn ang="0">
                <a:pos x="T4" y="T5"/>
              </a:cxn>
              <a:cxn ang="0">
                <a:pos x="T6" y="T7"/>
              </a:cxn>
              <a:cxn ang="0">
                <a:pos x="T8" y="T9"/>
              </a:cxn>
              <a:cxn ang="0">
                <a:pos x="T10" y="T11"/>
              </a:cxn>
              <a:cxn ang="0">
                <a:pos x="T12" y="T13"/>
              </a:cxn>
            </a:cxnLst>
            <a:rect l="0" t="0" r="r" b="b"/>
            <a:pathLst>
              <a:path w="3085" h="153">
                <a:moveTo>
                  <a:pt x="0" y="153"/>
                </a:moveTo>
                <a:cubicBezTo>
                  <a:pt x="182" y="138"/>
                  <a:pt x="368" y="124"/>
                  <a:pt x="545" y="108"/>
                </a:cubicBezTo>
                <a:cubicBezTo>
                  <a:pt x="722" y="92"/>
                  <a:pt x="891" y="71"/>
                  <a:pt x="1065" y="56"/>
                </a:cubicBezTo>
                <a:cubicBezTo>
                  <a:pt x="1239" y="41"/>
                  <a:pt x="1402" y="26"/>
                  <a:pt x="1588" y="17"/>
                </a:cubicBezTo>
                <a:cubicBezTo>
                  <a:pt x="1774" y="8"/>
                  <a:pt x="1991" y="4"/>
                  <a:pt x="2181" y="2"/>
                </a:cubicBezTo>
                <a:cubicBezTo>
                  <a:pt x="2371" y="0"/>
                  <a:pt x="2576" y="0"/>
                  <a:pt x="2727" y="2"/>
                </a:cubicBezTo>
                <a:cubicBezTo>
                  <a:pt x="2878" y="4"/>
                  <a:pt x="3011" y="14"/>
                  <a:pt x="3085" y="17"/>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9183" name="组合 85023"/>
          <p:cNvGrpSpPr>
            <a:grpSpLocks/>
          </p:cNvGrpSpPr>
          <p:nvPr/>
        </p:nvGrpSpPr>
        <p:grpSpPr bwMode="auto">
          <a:xfrm>
            <a:off x="1295400" y="1600200"/>
            <a:ext cx="4419600" cy="700088"/>
            <a:chOff x="1008" y="1031"/>
            <a:chExt cx="2592" cy="441"/>
          </a:xfrm>
        </p:grpSpPr>
        <p:grpSp>
          <p:nvGrpSpPr>
            <p:cNvPr id="49184" name="组合 85024"/>
            <p:cNvGrpSpPr>
              <a:grpSpLocks/>
            </p:cNvGrpSpPr>
            <p:nvPr/>
          </p:nvGrpSpPr>
          <p:grpSpPr bwMode="auto">
            <a:xfrm rot="-762668">
              <a:off x="1008" y="1200"/>
              <a:ext cx="1450" cy="272"/>
              <a:chOff x="1384" y="2659"/>
              <a:chExt cx="1450" cy="272"/>
            </a:xfrm>
          </p:grpSpPr>
          <p:sp>
            <p:nvSpPr>
              <p:cNvPr id="49185" name="直接连接符 85025"/>
              <p:cNvSpPr>
                <a:spLocks noChangeShapeType="1"/>
              </p:cNvSpPr>
              <p:nvPr/>
            </p:nvSpPr>
            <p:spPr bwMode="auto">
              <a:xfrm>
                <a:off x="1384"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6" name="直接连接符 85026"/>
              <p:cNvSpPr>
                <a:spLocks noChangeShapeType="1"/>
              </p:cNvSpPr>
              <p:nvPr/>
            </p:nvSpPr>
            <p:spPr bwMode="auto">
              <a:xfrm>
                <a:off x="1973"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7" name="直接连接符 85027"/>
              <p:cNvSpPr>
                <a:spLocks noChangeShapeType="1"/>
              </p:cNvSpPr>
              <p:nvPr/>
            </p:nvSpPr>
            <p:spPr bwMode="auto">
              <a:xfrm>
                <a:off x="2517" y="2659"/>
                <a:ext cx="317"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9188" name="文本框 85028"/>
            <p:cNvSpPr txBox="1">
              <a:spLocks noChangeArrowheads="1"/>
            </p:cNvSpPr>
            <p:nvPr/>
          </p:nvSpPr>
          <p:spPr bwMode="auto">
            <a:xfrm>
              <a:off x="2534" y="1031"/>
              <a:ext cx="1066" cy="2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t>1</a:t>
              </a:r>
              <a:r>
                <a:rPr lang="zh-CN" altLang="en-US" b="1" dirty="0"/>
                <a:t>月受</a:t>
              </a:r>
              <a:r>
                <a:rPr lang="zh-CN" altLang="en-US" b="1" dirty="0">
                  <a:solidFill>
                    <a:srgbClr val="FF0000"/>
                  </a:solidFill>
                  <a:hlinkClick r:id="rId3" action="ppaction://hlinksldjump"/>
                </a:rPr>
                <a:t>西北季风</a:t>
              </a:r>
              <a:endParaRPr lang="zh-CN" altLang="en-US" b="1" dirty="0">
                <a:solidFill>
                  <a:srgbClr val="FF0000"/>
                </a:solidFill>
              </a:endParaRPr>
            </a:p>
          </p:txBody>
        </p:sp>
      </p:grpSp>
      <p:grpSp>
        <p:nvGrpSpPr>
          <p:cNvPr id="49189" name="组合 85029"/>
          <p:cNvGrpSpPr>
            <a:grpSpLocks/>
          </p:cNvGrpSpPr>
          <p:nvPr/>
        </p:nvGrpSpPr>
        <p:grpSpPr bwMode="auto">
          <a:xfrm>
            <a:off x="3810000" y="3124200"/>
            <a:ext cx="2449513" cy="504825"/>
            <a:chOff x="1156" y="1570"/>
            <a:chExt cx="1543" cy="318"/>
          </a:xfrm>
        </p:grpSpPr>
        <p:sp>
          <p:nvSpPr>
            <p:cNvPr id="49190" name="直接连接符 85030"/>
            <p:cNvSpPr>
              <a:spLocks noChangeShapeType="1"/>
            </p:cNvSpPr>
            <p:nvPr/>
          </p:nvSpPr>
          <p:spPr bwMode="auto">
            <a:xfrm flipH="1" flipV="1">
              <a:off x="1791" y="1570"/>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91" name="直接连接符 85031"/>
            <p:cNvSpPr>
              <a:spLocks noChangeShapeType="1"/>
            </p:cNvSpPr>
            <p:nvPr/>
          </p:nvSpPr>
          <p:spPr bwMode="auto">
            <a:xfrm flipH="1" flipV="1">
              <a:off x="2427" y="1570"/>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92" name="直接连接符 85032"/>
            <p:cNvSpPr>
              <a:spLocks noChangeShapeType="1"/>
            </p:cNvSpPr>
            <p:nvPr/>
          </p:nvSpPr>
          <p:spPr bwMode="auto">
            <a:xfrm flipH="1" flipV="1">
              <a:off x="1156" y="1616"/>
              <a:ext cx="272" cy="27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9193" name="文本框 85033"/>
          <p:cNvSpPr txBox="1">
            <a:spLocks noChangeArrowheads="1"/>
          </p:cNvSpPr>
          <p:nvPr/>
        </p:nvSpPr>
        <p:spPr bwMode="auto">
          <a:xfrm>
            <a:off x="183937" y="659427"/>
            <a:ext cx="88265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ea typeface="黑体" panose="02010609060101010101" pitchFamily="49" charset="-122"/>
              </a:rPr>
              <a:t>（</a:t>
            </a:r>
            <a:r>
              <a:rPr lang="en-US" altLang="zh-CN" sz="2800" b="1" dirty="0" smtClean="0">
                <a:ea typeface="黑体" panose="02010609060101010101" pitchFamily="49" charset="-122"/>
              </a:rPr>
              <a:t>1</a:t>
            </a:r>
            <a:r>
              <a:rPr lang="zh-CN" altLang="en-US" sz="2800" b="1" dirty="0" smtClean="0">
                <a:ea typeface="黑体" panose="02010609060101010101" pitchFamily="49" charset="-122"/>
              </a:rPr>
              <a:t>）</a:t>
            </a:r>
            <a:r>
              <a:rPr lang="zh-CN" altLang="en-US" sz="2800" dirty="0" smtClean="0">
                <a:solidFill>
                  <a:srgbClr val="FF0000"/>
                </a:solidFill>
                <a:ea typeface="黑体" panose="02010609060101010101" pitchFamily="49" charset="-122"/>
              </a:rPr>
              <a:t>降水量</a:t>
            </a:r>
            <a:r>
              <a:rPr lang="zh-CN" altLang="en-US" sz="2800" dirty="0">
                <a:solidFill>
                  <a:srgbClr val="FF0000"/>
                </a:solidFill>
                <a:ea typeface="黑体" panose="02010609060101010101" pitchFamily="49" charset="-122"/>
              </a:rPr>
              <a:t>分布特点</a:t>
            </a:r>
            <a:r>
              <a:rPr lang="en-US" altLang="zh-CN" sz="2800" dirty="0">
                <a:solidFill>
                  <a:srgbClr val="FF0000"/>
                </a:solidFill>
                <a:ea typeface="黑体" panose="02010609060101010101" pitchFamily="49" charset="-122"/>
              </a:rPr>
              <a:t>---</a:t>
            </a:r>
            <a:r>
              <a:rPr lang="zh-CN" altLang="en-US" sz="2800" b="1" dirty="0"/>
              <a:t>  </a:t>
            </a:r>
            <a:r>
              <a:rPr lang="zh-CN" altLang="en-US" sz="2800" b="1" dirty="0">
                <a:ea typeface="黑体" panose="02010609060101010101" pitchFamily="49" charset="-122"/>
              </a:rPr>
              <a:t>由北、东、南沿海向内陆</a:t>
            </a:r>
            <a:r>
              <a:rPr lang="zh-CN" altLang="en-US" sz="2800" b="1" dirty="0">
                <a:solidFill>
                  <a:srgbClr val="FF0000"/>
                </a:solidFill>
                <a:ea typeface="黑体" panose="02010609060101010101" pitchFamily="49" charset="-122"/>
              </a:rPr>
              <a:t>呈半环状</a:t>
            </a:r>
            <a:r>
              <a:rPr lang="zh-CN" altLang="en-US" sz="2800" b="1" dirty="0">
                <a:ea typeface="黑体" panose="02010609060101010101" pitchFamily="49" charset="-122"/>
              </a:rPr>
              <a:t>递减。</a:t>
            </a:r>
          </a:p>
        </p:txBody>
      </p:sp>
      <p:sp>
        <p:nvSpPr>
          <p:cNvPr id="49194" name="文本框 85034"/>
          <p:cNvSpPr txBox="1">
            <a:spLocks noChangeArrowheads="1"/>
          </p:cNvSpPr>
          <p:nvPr/>
        </p:nvSpPr>
        <p:spPr bwMode="auto">
          <a:xfrm>
            <a:off x="2667000" y="38862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ea typeface="黑体" panose="02010609060101010101" pitchFamily="49" charset="-122"/>
              </a:rPr>
              <a:t>副         高</a:t>
            </a:r>
          </a:p>
        </p:txBody>
      </p:sp>
      <p:sp>
        <p:nvSpPr>
          <p:cNvPr id="49195" name="文本框 85035"/>
          <p:cNvSpPr txBox="1">
            <a:spLocks noChangeArrowheads="1"/>
          </p:cNvSpPr>
          <p:nvPr/>
        </p:nvSpPr>
        <p:spPr bwMode="auto">
          <a:xfrm>
            <a:off x="1981200" y="2870200"/>
            <a:ext cx="1587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t>东南信风</a:t>
            </a:r>
          </a:p>
        </p:txBody>
      </p:sp>
      <p:sp>
        <p:nvSpPr>
          <p:cNvPr id="49196" name="文本框 85036"/>
          <p:cNvSpPr txBox="1">
            <a:spLocks noChangeArrowheads="1"/>
          </p:cNvSpPr>
          <p:nvPr/>
        </p:nvSpPr>
        <p:spPr bwMode="auto">
          <a:xfrm>
            <a:off x="2133600" y="5257800"/>
            <a:ext cx="163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t>西风带</a:t>
            </a:r>
          </a:p>
        </p:txBody>
      </p:sp>
      <p:grpSp>
        <p:nvGrpSpPr>
          <p:cNvPr id="49197" name="组合 85037"/>
          <p:cNvGrpSpPr>
            <a:grpSpLocks/>
          </p:cNvGrpSpPr>
          <p:nvPr/>
        </p:nvGrpSpPr>
        <p:grpSpPr bwMode="auto">
          <a:xfrm rot="-291730">
            <a:off x="4191000" y="2743200"/>
            <a:ext cx="1066800" cy="2209800"/>
            <a:chOff x="2016" y="1536"/>
            <a:chExt cx="576" cy="1440"/>
          </a:xfrm>
        </p:grpSpPr>
        <p:grpSp>
          <p:nvGrpSpPr>
            <p:cNvPr id="49198" name="组合 85038"/>
            <p:cNvGrpSpPr>
              <a:grpSpLocks/>
            </p:cNvGrpSpPr>
            <p:nvPr/>
          </p:nvGrpSpPr>
          <p:grpSpPr bwMode="auto">
            <a:xfrm>
              <a:off x="2016" y="1536"/>
              <a:ext cx="336" cy="480"/>
              <a:chOff x="2016" y="1536"/>
              <a:chExt cx="336" cy="480"/>
            </a:xfrm>
          </p:grpSpPr>
          <p:sp>
            <p:nvSpPr>
              <p:cNvPr id="49199" name="等腰三角形 85039"/>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9200" name="等腰三角形 85040"/>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9201" name="等腰三角形 85041"/>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9202" name="等腰三角形 85042"/>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nvGrpSpPr>
            <p:cNvPr id="49203" name="组合 85043"/>
            <p:cNvGrpSpPr>
              <a:grpSpLocks/>
            </p:cNvGrpSpPr>
            <p:nvPr/>
          </p:nvGrpSpPr>
          <p:grpSpPr bwMode="auto">
            <a:xfrm>
              <a:off x="2208" y="1968"/>
              <a:ext cx="336" cy="432"/>
              <a:chOff x="2016" y="1536"/>
              <a:chExt cx="336" cy="480"/>
            </a:xfrm>
          </p:grpSpPr>
          <p:sp>
            <p:nvSpPr>
              <p:cNvPr id="49204" name="等腰三角形 85044"/>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9205" name="等腰三角形 85045"/>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9206" name="等腰三角形 85046"/>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9207" name="等腰三角形 85047"/>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nvGrpSpPr>
            <p:cNvPr id="49208" name="组合 85048"/>
            <p:cNvGrpSpPr>
              <a:grpSpLocks/>
            </p:cNvGrpSpPr>
            <p:nvPr/>
          </p:nvGrpSpPr>
          <p:grpSpPr bwMode="auto">
            <a:xfrm>
              <a:off x="2256" y="2304"/>
              <a:ext cx="336" cy="480"/>
              <a:chOff x="2016" y="1536"/>
              <a:chExt cx="336" cy="480"/>
            </a:xfrm>
          </p:grpSpPr>
          <p:sp>
            <p:nvSpPr>
              <p:cNvPr id="49209" name="等腰三角形 85049"/>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9210" name="等腰三角形 85050"/>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9211" name="等腰三角形 85051"/>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9212" name="等腰三角形 85052"/>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nvGrpSpPr>
            <p:cNvPr id="49213" name="组合 85053"/>
            <p:cNvGrpSpPr>
              <a:grpSpLocks/>
            </p:cNvGrpSpPr>
            <p:nvPr/>
          </p:nvGrpSpPr>
          <p:grpSpPr bwMode="auto">
            <a:xfrm>
              <a:off x="2208" y="2640"/>
              <a:ext cx="240" cy="336"/>
              <a:chOff x="2016" y="1536"/>
              <a:chExt cx="336" cy="480"/>
            </a:xfrm>
          </p:grpSpPr>
          <p:sp>
            <p:nvSpPr>
              <p:cNvPr id="49214" name="等腰三角形 85054"/>
              <p:cNvSpPr>
                <a:spLocks noChangeArrowheads="1"/>
              </p:cNvSpPr>
              <p:nvPr/>
            </p:nvSpPr>
            <p:spPr bwMode="auto">
              <a:xfrm>
                <a:off x="2160" y="1584"/>
                <a:ext cx="144" cy="192"/>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9215" name="等腰三角形 85055"/>
              <p:cNvSpPr>
                <a:spLocks noChangeArrowheads="1"/>
              </p:cNvSpPr>
              <p:nvPr/>
            </p:nvSpPr>
            <p:spPr bwMode="auto">
              <a:xfrm>
                <a:off x="2016" y="1536"/>
                <a:ext cx="240" cy="240"/>
              </a:xfrm>
              <a:prstGeom prst="triangle">
                <a:avLst>
                  <a:gd name="adj" fmla="val 55556"/>
                </a:avLst>
              </a:prstGeom>
              <a:solidFill>
                <a:srgbClr val="993300"/>
              </a:solidFill>
              <a:ln w="9525">
                <a:solidFill>
                  <a:schemeClr val="tx1"/>
                </a:solidFill>
                <a:miter lim="800000"/>
                <a:headEnd/>
                <a:tailEnd/>
              </a:ln>
            </p:spPr>
            <p:txBody>
              <a:bodyPr/>
              <a:lstStyle/>
              <a:p>
                <a:endParaRPr lang="zh-CN" altLang="en-US"/>
              </a:p>
            </p:txBody>
          </p:sp>
          <p:sp>
            <p:nvSpPr>
              <p:cNvPr id="49216" name="等腰三角形 85056"/>
              <p:cNvSpPr>
                <a:spLocks noChangeArrowheads="1"/>
              </p:cNvSpPr>
              <p:nvPr/>
            </p:nvSpPr>
            <p:spPr bwMode="auto">
              <a:xfrm>
                <a:off x="2064" y="1680"/>
                <a:ext cx="240" cy="240"/>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sp>
            <p:nvSpPr>
              <p:cNvPr id="49217" name="等腰三角形 85057"/>
              <p:cNvSpPr>
                <a:spLocks noChangeArrowheads="1"/>
              </p:cNvSpPr>
              <p:nvPr/>
            </p:nvSpPr>
            <p:spPr bwMode="auto">
              <a:xfrm>
                <a:off x="2208" y="1824"/>
                <a:ext cx="144" cy="192"/>
              </a:xfrm>
              <a:prstGeom prst="triangle">
                <a:avLst>
                  <a:gd name="adj" fmla="val 50000"/>
                </a:avLst>
              </a:prstGeom>
              <a:solidFill>
                <a:srgbClr val="993300"/>
              </a:solidFill>
              <a:ln w="9525">
                <a:solidFill>
                  <a:schemeClr val="tx1"/>
                </a:solidFill>
                <a:miter lim="800000"/>
                <a:headEnd/>
                <a:tailEnd/>
              </a:ln>
            </p:spPr>
            <p:txBody>
              <a:bodyPr/>
              <a:lstStyle/>
              <a:p>
                <a:endParaRPr lang="zh-CN" altLang="en-US"/>
              </a:p>
            </p:txBody>
          </p:sp>
        </p:grpSp>
      </p:grpSp>
      <p:sp>
        <p:nvSpPr>
          <p:cNvPr id="66" name="文本框 65"/>
          <p:cNvSpPr txBox="1"/>
          <p:nvPr/>
        </p:nvSpPr>
        <p:spPr>
          <a:xfrm>
            <a:off x="46196" y="53340"/>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、气候特征</a:t>
            </a:r>
            <a:endParaRPr lang="zh-CN" altLang="en-US" sz="2800">
              <a:solidFill>
                <a:srgbClr val="FF0000"/>
              </a:solidFill>
              <a:effectLst/>
              <a:latin typeface="+mn-ea"/>
              <a:ea typeface="楷体" panose="02010609060101010101" charset="-122"/>
              <a:cs typeface="+mn-ea"/>
            </a:endParaRPr>
          </a:p>
        </p:txBody>
      </p:sp>
    </p:spTree>
    <p:extLst>
      <p:ext uri="{BB962C8B-B14F-4D97-AF65-F5344CB8AC3E}">
        <p14:creationId xmlns:p14="http://schemas.microsoft.com/office/powerpoint/2010/main" val="21067800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图片 75777" descr="气候分布"/>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3340100"/>
            <a:ext cx="4248150" cy="3357563"/>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50179" name="图片 75778" descr="澳降水"/>
          <p:cNvPicPr>
            <a:picLocks noChangeAspect="1" noChangeArrowheads="1"/>
          </p:cNvPicPr>
          <p:nvPr/>
        </p:nvPicPr>
        <p:blipFill>
          <a:blip r:embed="rId3">
            <a:lum bright="-12000" contrast="24000"/>
            <a:extLst>
              <a:ext uri="{28A0092B-C50C-407E-A947-70E740481C1C}">
                <a14:useLocalDpi xmlns:a14="http://schemas.microsoft.com/office/drawing/2010/main" val="0"/>
              </a:ext>
            </a:extLst>
          </a:blip>
          <a:srcRect r="8000" b="6175"/>
          <a:stretch>
            <a:fillRect/>
          </a:stretch>
        </p:blipFill>
        <p:spPr bwMode="auto">
          <a:xfrm>
            <a:off x="179388" y="188913"/>
            <a:ext cx="4248150" cy="38496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5780" name="文本框 75779"/>
          <p:cNvSpPr txBox="1">
            <a:spLocks noChangeArrowheads="1"/>
          </p:cNvSpPr>
          <p:nvPr/>
        </p:nvSpPr>
        <p:spPr bwMode="auto">
          <a:xfrm>
            <a:off x="4211638" y="188913"/>
            <a:ext cx="5111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a:solidFill>
                  <a:srgbClr val="0000FF"/>
                </a:solidFill>
                <a:ea typeface="黑体" panose="02010609060101010101" pitchFamily="49" charset="-122"/>
              </a:rPr>
              <a:t>         </a:t>
            </a:r>
            <a:r>
              <a:rPr lang="zh-CN" altLang="en-US" sz="2400" b="1">
                <a:solidFill>
                  <a:srgbClr val="0000FF"/>
                </a:solidFill>
                <a:ea typeface="黑体" panose="02010609060101010101" pitchFamily="49" charset="-122"/>
              </a:rPr>
              <a:t>降水：半环状分布</a:t>
            </a:r>
          </a:p>
          <a:p>
            <a:r>
              <a:rPr lang="zh-CN" altLang="en-US" sz="2400" b="1">
                <a:ea typeface="楷体_GB2312" pitchFamily="49" charset="-122"/>
              </a:rPr>
              <a:t>（从北、东、南向中、西部减少）</a:t>
            </a:r>
          </a:p>
        </p:txBody>
      </p:sp>
      <p:sp>
        <p:nvSpPr>
          <p:cNvPr id="75781" name="下箭头 75780"/>
          <p:cNvSpPr>
            <a:spLocks noChangeArrowheads="1"/>
          </p:cNvSpPr>
          <p:nvPr/>
        </p:nvSpPr>
        <p:spPr bwMode="auto">
          <a:xfrm>
            <a:off x="5867400" y="981075"/>
            <a:ext cx="217488" cy="431800"/>
          </a:xfrm>
          <a:prstGeom prst="downArrow">
            <a:avLst>
              <a:gd name="adj1" fmla="val 50000"/>
              <a:gd name="adj2" fmla="val 49571"/>
            </a:avLst>
          </a:prstGeom>
          <a:solidFill>
            <a:schemeClr val="bg1"/>
          </a:solidFill>
          <a:ln w="28575">
            <a:solidFill>
              <a:srgbClr val="0000FF"/>
            </a:solidFill>
            <a:miter lim="800000"/>
            <a:headEnd/>
            <a:tailEnd/>
          </a:ln>
        </p:spPr>
        <p:txBody>
          <a:bodyPr/>
          <a:lstStyle/>
          <a:p>
            <a:endParaRPr lang="zh-CN" altLang="en-US"/>
          </a:p>
        </p:txBody>
      </p:sp>
      <p:sp>
        <p:nvSpPr>
          <p:cNvPr id="75782" name="文本框 75781"/>
          <p:cNvSpPr txBox="1">
            <a:spLocks noChangeArrowheads="1"/>
          </p:cNvSpPr>
          <p:nvPr/>
        </p:nvSpPr>
        <p:spPr bwMode="auto">
          <a:xfrm>
            <a:off x="4643438" y="1387475"/>
            <a:ext cx="263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D60093"/>
                </a:solidFill>
                <a:ea typeface="黑体" panose="02010609060101010101" pitchFamily="49" charset="-122"/>
              </a:rPr>
              <a:t>气候：半环状分布</a:t>
            </a:r>
          </a:p>
        </p:txBody>
      </p:sp>
      <p:sp>
        <p:nvSpPr>
          <p:cNvPr id="75783" name="下箭头 75782"/>
          <p:cNvSpPr>
            <a:spLocks noChangeArrowheads="1"/>
          </p:cNvSpPr>
          <p:nvPr/>
        </p:nvSpPr>
        <p:spPr bwMode="auto">
          <a:xfrm>
            <a:off x="5867400" y="1917700"/>
            <a:ext cx="217488" cy="431800"/>
          </a:xfrm>
          <a:prstGeom prst="downArrow">
            <a:avLst>
              <a:gd name="adj1" fmla="val 50000"/>
              <a:gd name="adj2" fmla="val 49571"/>
            </a:avLst>
          </a:prstGeom>
          <a:solidFill>
            <a:schemeClr val="bg1"/>
          </a:solidFill>
          <a:ln w="28575">
            <a:solidFill>
              <a:srgbClr val="0000FF"/>
            </a:solidFill>
            <a:miter lim="800000"/>
            <a:headEnd/>
            <a:tailEnd/>
          </a:ln>
        </p:spPr>
        <p:txBody>
          <a:bodyPr/>
          <a:lstStyle/>
          <a:p>
            <a:endParaRPr lang="zh-CN" altLang="en-US"/>
          </a:p>
        </p:txBody>
      </p:sp>
      <p:sp>
        <p:nvSpPr>
          <p:cNvPr id="75784" name="文本框 75783"/>
          <p:cNvSpPr txBox="1">
            <a:spLocks noChangeArrowheads="1"/>
          </p:cNvSpPr>
          <p:nvPr/>
        </p:nvSpPr>
        <p:spPr bwMode="auto">
          <a:xfrm>
            <a:off x="4643438" y="2324100"/>
            <a:ext cx="263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FF0000"/>
                </a:solidFill>
                <a:ea typeface="黑体" panose="02010609060101010101" pitchFamily="49" charset="-122"/>
              </a:rPr>
              <a:t>植被：半环状分布</a:t>
            </a:r>
          </a:p>
        </p:txBody>
      </p:sp>
    </p:spTree>
    <p:extLst>
      <p:ext uri="{BB962C8B-B14F-4D97-AF65-F5344CB8AC3E}">
        <p14:creationId xmlns:p14="http://schemas.microsoft.com/office/powerpoint/2010/main" val="1609549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animEffect transition="in" filter="blinds(horizontal)">
                                      <p:cBhvr>
                                        <p:cTn id="7" dur="500"/>
                                        <p:tgtEl>
                                          <p:spTgt spid="75780"/>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75778"/>
                                        </p:tgtEl>
                                        <p:attrNameLst>
                                          <p:attrName>style.visibility</p:attrName>
                                        </p:attrNameLst>
                                      </p:cBhvr>
                                      <p:to>
                                        <p:strVal val="visible"/>
                                      </p:to>
                                    </p:set>
                                    <p:animEffect transition="in" filter="blinds(horizontal)">
                                      <p:cBhvr>
                                        <p:cTn id="11" dur="500"/>
                                        <p:tgtEl>
                                          <p:spTgt spid="757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5781"/>
                                        </p:tgtEl>
                                        <p:attrNameLst>
                                          <p:attrName>style.visibility</p:attrName>
                                        </p:attrNameLst>
                                      </p:cBhvr>
                                      <p:to>
                                        <p:strVal val="visible"/>
                                      </p:to>
                                    </p:set>
                                    <p:animEffect transition="in" filter="wipe(up)">
                                      <p:cBhvr>
                                        <p:cTn id="16" dur="500"/>
                                        <p:tgtEl>
                                          <p:spTgt spid="75781"/>
                                        </p:tgtEl>
                                      </p:cBhvr>
                                    </p:animEffect>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75782"/>
                                        </p:tgtEl>
                                        <p:attrNameLst>
                                          <p:attrName>style.visibility</p:attrName>
                                        </p:attrNameLst>
                                      </p:cBhvr>
                                      <p:to>
                                        <p:strVal val="visible"/>
                                      </p:to>
                                    </p:set>
                                    <p:animEffect transition="in" filter="wipe(up)">
                                      <p:cBhvr>
                                        <p:cTn id="20" dur="500"/>
                                        <p:tgtEl>
                                          <p:spTgt spid="7578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75783"/>
                                        </p:tgtEl>
                                        <p:attrNameLst>
                                          <p:attrName>style.visibility</p:attrName>
                                        </p:attrNameLst>
                                      </p:cBhvr>
                                      <p:to>
                                        <p:strVal val="visible"/>
                                      </p:to>
                                    </p:set>
                                    <p:animEffect transition="in" filter="wipe(up)">
                                      <p:cBhvr>
                                        <p:cTn id="25" dur="500"/>
                                        <p:tgtEl>
                                          <p:spTgt spid="75783"/>
                                        </p:tgtEl>
                                      </p:cBhvr>
                                    </p:animEffec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75784"/>
                                        </p:tgtEl>
                                        <p:attrNameLst>
                                          <p:attrName>style.visibility</p:attrName>
                                        </p:attrNameLst>
                                      </p:cBhvr>
                                      <p:to>
                                        <p:strVal val="visible"/>
                                      </p:to>
                                    </p:set>
                                    <p:animEffect transition="in" filter="wipe(up)">
                                      <p:cBhvr>
                                        <p:cTn id="29" dur="500"/>
                                        <p:tgtEl>
                                          <p:spTgt spid="75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p:bldP spid="75782" grpId="0"/>
      <p:bldP spid="7578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ChangeArrowheads="1"/>
          </p:cNvSpPr>
          <p:nvPr/>
        </p:nvSpPr>
        <p:spPr bwMode="auto">
          <a:xfrm>
            <a:off x="76200" y="152400"/>
            <a:ext cx="4038600" cy="1981200"/>
          </a:xfrm>
          <a:prstGeom prst="irregularSeal2">
            <a:avLst/>
          </a:prstGeom>
          <a:gradFill rotWithShape="1">
            <a:gsLst>
              <a:gs pos="0">
                <a:srgbClr val="FFFF00">
                  <a:alpha val="53999"/>
                </a:srgbClr>
              </a:gs>
              <a:gs pos="100000">
                <a:srgbClr val="FF0000">
                  <a:alpha val="56000"/>
                </a:srgb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9" name="Text Box 3"/>
          <p:cNvSpPr txBox="1">
            <a:spLocks noChangeArrowheads="1"/>
          </p:cNvSpPr>
          <p:nvPr/>
        </p:nvSpPr>
        <p:spPr bwMode="auto">
          <a:xfrm rot="-1160059">
            <a:off x="568325" y="93980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t>库克船长的惊异</a:t>
            </a:r>
          </a:p>
        </p:txBody>
      </p:sp>
      <p:sp>
        <p:nvSpPr>
          <p:cNvPr id="14340" name="Text Box 4"/>
          <p:cNvSpPr txBox="1">
            <a:spLocks noChangeArrowheads="1"/>
          </p:cNvSpPr>
          <p:nvPr/>
        </p:nvSpPr>
        <p:spPr bwMode="auto">
          <a:xfrm>
            <a:off x="381000" y="2590800"/>
            <a:ext cx="7339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a:t>
            </a:r>
            <a:r>
              <a:rPr lang="zh-CN" altLang="en-US" sz="2000" b="1"/>
              <a:t>上帝啊，这里有那么多我们从没有见过的动植物，太神奇了。”</a:t>
            </a:r>
          </a:p>
        </p:txBody>
      </p:sp>
      <p:sp>
        <p:nvSpPr>
          <p:cNvPr id="14341" name="Text Box 5"/>
          <p:cNvSpPr txBox="1">
            <a:spLocks noChangeArrowheads="1"/>
          </p:cNvSpPr>
          <p:nvPr/>
        </p:nvSpPr>
        <p:spPr bwMode="auto">
          <a:xfrm>
            <a:off x="381000" y="3260725"/>
            <a:ext cx="472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t>库克船长都看到了哪些奇特的动物？</a:t>
            </a:r>
          </a:p>
        </p:txBody>
      </p:sp>
      <p:pic>
        <p:nvPicPr>
          <p:cNvPr id="1434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4013200"/>
            <a:ext cx="3657600" cy="231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descr="袋鼠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4013200"/>
            <a:ext cx="3733800" cy="229235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澳大利亚国徽"/>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9400" y="304800"/>
            <a:ext cx="2286000" cy="1758950"/>
          </a:xfrm>
          <a:prstGeom prst="rect">
            <a:avLst/>
          </a:prstGeom>
          <a:noFill/>
          <a:ln w="25400">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14345" name="Text Box 9"/>
          <p:cNvSpPr txBox="1">
            <a:spLocks noChangeArrowheads="1"/>
          </p:cNvSpPr>
          <p:nvPr/>
        </p:nvSpPr>
        <p:spPr bwMode="auto">
          <a:xfrm>
            <a:off x="4038600" y="1050925"/>
            <a:ext cx="2362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t>        </a:t>
            </a:r>
            <a:r>
              <a:rPr lang="zh-CN" altLang="en-US" sz="2000" b="1"/>
              <a:t>这是澳大利亚的国徽，你发现它有何特点？</a:t>
            </a:r>
          </a:p>
        </p:txBody>
      </p:sp>
    </p:spTree>
    <p:extLst>
      <p:ext uri="{BB962C8B-B14F-4D97-AF65-F5344CB8AC3E}">
        <p14:creationId xmlns:p14="http://schemas.microsoft.com/office/powerpoint/2010/main" val="1343887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343"/>
                                        </p:tgtEl>
                                        <p:attrNameLst>
                                          <p:attrName>style.visibility</p:attrName>
                                        </p:attrNameLst>
                                      </p:cBhvr>
                                      <p:to>
                                        <p:strVal val="visible"/>
                                      </p:to>
                                    </p:set>
                                    <p:animEffect transition="in" filter="fade">
                                      <p:cBhvr>
                                        <p:cTn id="7" dur="2000"/>
                                        <p:tgtEl>
                                          <p:spTgt spid="14343"/>
                                        </p:tgtEl>
                                      </p:cBhvr>
                                    </p:animEffect>
                                  </p:childTnLst>
                                </p:cTn>
                              </p:par>
                              <p:par>
                                <p:cTn id="8" presetID="10" presetClass="entr" presetSubtype="0" fill="hold" nodeType="withEffect">
                                  <p:stCondLst>
                                    <p:cond delay="0"/>
                                  </p:stCondLst>
                                  <p:childTnLst>
                                    <p:set>
                                      <p:cBhvr>
                                        <p:cTn id="9" dur="1" fill="hold">
                                          <p:stCondLst>
                                            <p:cond delay="0"/>
                                          </p:stCondLst>
                                        </p:cTn>
                                        <p:tgtEl>
                                          <p:spTgt spid="14342"/>
                                        </p:tgtEl>
                                        <p:attrNameLst>
                                          <p:attrName>style.visibility</p:attrName>
                                        </p:attrNameLst>
                                      </p:cBhvr>
                                      <p:to>
                                        <p:strVal val="visible"/>
                                      </p:to>
                                    </p:set>
                                    <p:animEffect transition="in" filter="fade">
                                      <p:cBhvr>
                                        <p:cTn id="10" dur="2000"/>
                                        <p:tgtEl>
                                          <p:spTgt spid="1434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345"/>
                                        </p:tgtEl>
                                        <p:attrNameLst>
                                          <p:attrName>style.visibility</p:attrName>
                                        </p:attrNameLst>
                                      </p:cBhvr>
                                      <p:to>
                                        <p:strVal val="visible"/>
                                      </p:to>
                                    </p:set>
                                    <p:animEffect transition="in" filter="fade">
                                      <p:cBhvr>
                                        <p:cTn id="15" dur="1000"/>
                                        <p:tgtEl>
                                          <p:spTgt spid="14345"/>
                                        </p:tgtEl>
                                      </p:cBhvr>
                                    </p:animEffect>
                                    <p:anim calcmode="lin" valueType="num">
                                      <p:cBhvr>
                                        <p:cTn id="16" dur="1000" fill="hold"/>
                                        <p:tgtEl>
                                          <p:spTgt spid="14345"/>
                                        </p:tgtEl>
                                        <p:attrNameLst>
                                          <p:attrName>ppt_x</p:attrName>
                                        </p:attrNameLst>
                                      </p:cBhvr>
                                      <p:tavLst>
                                        <p:tav tm="0">
                                          <p:val>
                                            <p:strVal val="#ppt_x"/>
                                          </p:val>
                                        </p:tav>
                                        <p:tav tm="100000">
                                          <p:val>
                                            <p:strVal val="#ppt_x"/>
                                          </p:val>
                                        </p:tav>
                                      </p:tavLst>
                                    </p:anim>
                                    <p:anim calcmode="lin" valueType="num">
                                      <p:cBhvr>
                                        <p:cTn id="17" dur="1000" fill="hold"/>
                                        <p:tgtEl>
                                          <p:spTgt spid="1434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4344"/>
                                        </p:tgtEl>
                                        <p:attrNameLst>
                                          <p:attrName>style.visibility</p:attrName>
                                        </p:attrNameLst>
                                      </p:cBhvr>
                                      <p:to>
                                        <p:strVal val="visible"/>
                                      </p:to>
                                    </p:set>
                                    <p:animEffect transition="in" filter="fade">
                                      <p:cBhvr>
                                        <p:cTn id="20" dur="1000"/>
                                        <p:tgtEl>
                                          <p:spTgt spid="14344"/>
                                        </p:tgtEl>
                                      </p:cBhvr>
                                    </p:animEffect>
                                    <p:anim calcmode="lin" valueType="num">
                                      <p:cBhvr>
                                        <p:cTn id="21" dur="1000" fill="hold"/>
                                        <p:tgtEl>
                                          <p:spTgt spid="14344"/>
                                        </p:tgtEl>
                                        <p:attrNameLst>
                                          <p:attrName>ppt_x</p:attrName>
                                        </p:attrNameLst>
                                      </p:cBhvr>
                                      <p:tavLst>
                                        <p:tav tm="0">
                                          <p:val>
                                            <p:strVal val="#ppt_x"/>
                                          </p:val>
                                        </p:tav>
                                        <p:tav tm="100000">
                                          <p:val>
                                            <p:strVal val="#ppt_x"/>
                                          </p:val>
                                        </p:tav>
                                      </p:tavLst>
                                    </p:anim>
                                    <p:anim calcmode="lin" valueType="num">
                                      <p:cBhvr>
                                        <p:cTn id="22" dur="1000" fill="hold"/>
                                        <p:tgtEl>
                                          <p:spTgt spid="14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澳大利亚气候_副本"/>
          <p:cNvPicPr>
            <a:picLocks noChangeAspect="1"/>
          </p:cNvPicPr>
          <p:nvPr/>
        </p:nvPicPr>
        <p:blipFill>
          <a:blip r:embed="rId2" cstate="print"/>
          <a:stretch>
            <a:fillRect/>
          </a:stretch>
        </p:blipFill>
        <p:spPr>
          <a:xfrm>
            <a:off x="142399" y="1287998"/>
            <a:ext cx="5119370" cy="4695190"/>
          </a:xfrm>
          <a:prstGeom prst="rect">
            <a:avLst/>
          </a:prstGeom>
          <a:ln>
            <a:solidFill>
              <a:schemeClr val="tx1">
                <a:lumMod val="95000"/>
                <a:lumOff val="5000"/>
              </a:schemeClr>
            </a:solidFill>
          </a:ln>
        </p:spPr>
      </p:pic>
      <p:sp>
        <p:nvSpPr>
          <p:cNvPr id="86018" name="文本框 86017"/>
          <p:cNvSpPr txBox="1">
            <a:spLocks noChangeArrowheads="1"/>
          </p:cNvSpPr>
          <p:nvPr/>
        </p:nvSpPr>
        <p:spPr bwMode="auto">
          <a:xfrm>
            <a:off x="5861050" y="550863"/>
            <a:ext cx="2684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rgbClr val="FF0000"/>
                </a:solidFill>
                <a:ea typeface="黑体" panose="02010609060101010101" pitchFamily="49" charset="-122"/>
              </a:rPr>
              <a:t>半环状的核心：</a:t>
            </a:r>
          </a:p>
        </p:txBody>
      </p:sp>
      <p:sp>
        <p:nvSpPr>
          <p:cNvPr id="86019" name="文本框 86018"/>
          <p:cNvSpPr txBox="1">
            <a:spLocks noChangeArrowheads="1"/>
          </p:cNvSpPr>
          <p:nvPr/>
        </p:nvSpPr>
        <p:spPr bwMode="auto">
          <a:xfrm>
            <a:off x="5859463" y="1154113"/>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ea typeface="黑体" panose="02010609060101010101" pitchFamily="49" charset="-122"/>
              </a:rPr>
              <a:t>热带沙漠气候</a:t>
            </a:r>
          </a:p>
        </p:txBody>
      </p:sp>
      <p:sp>
        <p:nvSpPr>
          <p:cNvPr id="86020" name="文本框 86019"/>
          <p:cNvSpPr txBox="1">
            <a:spLocks noChangeArrowheads="1"/>
          </p:cNvSpPr>
          <p:nvPr/>
        </p:nvSpPr>
        <p:spPr bwMode="auto">
          <a:xfrm>
            <a:off x="5334000" y="2324100"/>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rgbClr val="FF0000"/>
                </a:solidFill>
                <a:ea typeface="黑体" panose="02010609060101010101" pitchFamily="49" charset="-122"/>
              </a:rPr>
              <a:t>外环：</a:t>
            </a:r>
          </a:p>
        </p:txBody>
      </p:sp>
      <p:sp>
        <p:nvSpPr>
          <p:cNvPr id="86021" name="文本框 86020"/>
          <p:cNvSpPr txBox="1">
            <a:spLocks noChangeArrowheads="1"/>
          </p:cNvSpPr>
          <p:nvPr/>
        </p:nvSpPr>
        <p:spPr bwMode="auto">
          <a:xfrm>
            <a:off x="5478463" y="2686050"/>
            <a:ext cx="335597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华文中宋" panose="02010600040101010101" pitchFamily="2" charset="-122"/>
                <a:ea typeface="黑体" panose="02010609060101010101" pitchFamily="49" charset="-122"/>
              </a:rPr>
              <a:t>自北向南分布着：热带雨林、亚热带季风性湿润气候、温带海洋气候、地中海气候</a:t>
            </a:r>
          </a:p>
        </p:txBody>
      </p:sp>
      <p:sp>
        <p:nvSpPr>
          <p:cNvPr id="86022" name="文本框 86021"/>
          <p:cNvSpPr txBox="1">
            <a:spLocks noChangeArrowheads="1"/>
          </p:cNvSpPr>
          <p:nvPr/>
        </p:nvSpPr>
        <p:spPr bwMode="auto">
          <a:xfrm>
            <a:off x="5478463" y="1804988"/>
            <a:ext cx="125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rgbClr val="FF0000"/>
                </a:solidFill>
                <a:ea typeface="黑体" panose="02010609060101010101" pitchFamily="49" charset="-122"/>
              </a:rPr>
              <a:t>中环：</a:t>
            </a:r>
          </a:p>
        </p:txBody>
      </p:sp>
      <p:sp>
        <p:nvSpPr>
          <p:cNvPr id="86023" name="文本框 86022"/>
          <p:cNvSpPr txBox="1">
            <a:spLocks noChangeArrowheads="1"/>
          </p:cNvSpPr>
          <p:nvPr/>
        </p:nvSpPr>
        <p:spPr bwMode="auto">
          <a:xfrm>
            <a:off x="6530975" y="1804988"/>
            <a:ext cx="2828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ea typeface="黑体" panose="02010609060101010101" pitchFamily="49" charset="-122"/>
              </a:rPr>
              <a:t>热带草原气候</a:t>
            </a:r>
          </a:p>
        </p:txBody>
      </p:sp>
      <p:sp>
        <p:nvSpPr>
          <p:cNvPr id="51208" name="矩形 86024"/>
          <p:cNvSpPr>
            <a:spLocks noChangeArrowheads="1"/>
          </p:cNvSpPr>
          <p:nvPr/>
        </p:nvSpPr>
        <p:spPr bwMode="auto">
          <a:xfrm>
            <a:off x="0" y="281195"/>
            <a:ext cx="56557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smtClean="0">
                <a:latin typeface="Garamond" panose="02020404030301010803" pitchFamily="18" charset="0"/>
                <a:ea typeface="黑体" panose="02010609060101010101" pitchFamily="49" charset="-122"/>
              </a:rPr>
              <a:t>（</a:t>
            </a:r>
            <a:r>
              <a:rPr lang="en-US" altLang="zh-CN" sz="3600" b="1" dirty="0" smtClean="0">
                <a:latin typeface="Garamond" panose="02020404030301010803" pitchFamily="18" charset="0"/>
                <a:ea typeface="黑体" panose="02010609060101010101" pitchFamily="49" charset="-122"/>
              </a:rPr>
              <a:t>2</a:t>
            </a:r>
            <a:r>
              <a:rPr lang="zh-CN" altLang="en-US" sz="3600" b="1" dirty="0" smtClean="0">
                <a:latin typeface="Garamond" panose="02020404030301010803" pitchFamily="18" charset="0"/>
                <a:ea typeface="黑体" panose="02010609060101010101" pitchFamily="49" charset="-122"/>
              </a:rPr>
              <a:t>）</a:t>
            </a:r>
            <a:r>
              <a:rPr lang="zh-CN" altLang="en-US" sz="2800" b="1" dirty="0" smtClean="0">
                <a:latin typeface="Garamond" panose="02020404030301010803" pitchFamily="18" charset="0"/>
                <a:ea typeface="黑体" panose="02010609060101010101" pitchFamily="49" charset="-122"/>
              </a:rPr>
              <a:t>气候</a:t>
            </a:r>
            <a:r>
              <a:rPr lang="zh-CN" altLang="en-US" sz="2800" b="1" dirty="0">
                <a:latin typeface="Garamond" panose="02020404030301010803" pitchFamily="18" charset="0"/>
                <a:ea typeface="黑体" panose="02010609060101010101" pitchFamily="49" charset="-122"/>
              </a:rPr>
              <a:t>分布特点：半环状分布</a:t>
            </a:r>
          </a:p>
        </p:txBody>
      </p:sp>
      <p:sp>
        <p:nvSpPr>
          <p:cNvPr id="86027" name="文本框 86026"/>
          <p:cNvSpPr txBox="1">
            <a:spLocks noChangeArrowheads="1"/>
          </p:cNvSpPr>
          <p:nvPr/>
        </p:nvSpPr>
        <p:spPr bwMode="auto">
          <a:xfrm rot="-798331">
            <a:off x="4154488" y="2365375"/>
            <a:ext cx="458787" cy="847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b="1"/>
              <a:t>森林</a:t>
            </a:r>
          </a:p>
        </p:txBody>
      </p:sp>
      <p:sp>
        <p:nvSpPr>
          <p:cNvPr id="86028" name="文本框 86027"/>
          <p:cNvSpPr txBox="1">
            <a:spLocks noChangeArrowheads="1"/>
          </p:cNvSpPr>
          <p:nvPr/>
        </p:nvSpPr>
        <p:spPr bwMode="auto">
          <a:xfrm rot="-798331">
            <a:off x="3070225" y="1757363"/>
            <a:ext cx="458788" cy="1000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b="1"/>
              <a:t>草原</a:t>
            </a:r>
          </a:p>
        </p:txBody>
      </p:sp>
      <p:sp>
        <p:nvSpPr>
          <p:cNvPr id="86029" name="文本框 86028"/>
          <p:cNvSpPr txBox="1">
            <a:spLocks noChangeArrowheads="1"/>
          </p:cNvSpPr>
          <p:nvPr/>
        </p:nvSpPr>
        <p:spPr bwMode="auto">
          <a:xfrm rot="-798331">
            <a:off x="2254847" y="2831675"/>
            <a:ext cx="458787" cy="7715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r>
              <a:rPr lang="zh-CN" altLang="en-US" b="1" dirty="0"/>
              <a:t>荒漠</a:t>
            </a:r>
          </a:p>
        </p:txBody>
      </p:sp>
      <p:sp>
        <p:nvSpPr>
          <p:cNvPr id="2" name="矩形 1"/>
          <p:cNvSpPr>
            <a:spLocks noChangeArrowheads="1"/>
          </p:cNvSpPr>
          <p:nvPr/>
        </p:nvSpPr>
        <p:spPr bwMode="auto">
          <a:xfrm>
            <a:off x="5397500" y="4913313"/>
            <a:ext cx="3962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rgbClr val="FF0000"/>
                </a:solidFill>
                <a:latin typeface="Garamond" panose="02020404030301010803" pitchFamily="18" charset="0"/>
                <a:ea typeface="黑体" panose="02010609060101010101" pitchFamily="49" charset="-122"/>
              </a:rPr>
              <a:t>植被分布：</a:t>
            </a:r>
          </a:p>
          <a:p>
            <a:r>
              <a:rPr lang="zh-CN" altLang="en-US" sz="2800" b="1">
                <a:latin typeface="Garamond" panose="02020404030301010803" pitchFamily="18" charset="0"/>
                <a:ea typeface="黑体" panose="02010609060101010101" pitchFamily="49" charset="-122"/>
              </a:rPr>
              <a:t> 由东南沿海向西部</a:t>
            </a:r>
          </a:p>
          <a:p>
            <a:r>
              <a:rPr lang="zh-CN" altLang="en-US" sz="2800" b="1">
                <a:latin typeface="Garamond" panose="02020404030301010803" pitchFamily="18" charset="0"/>
                <a:ea typeface="黑体" panose="02010609060101010101" pitchFamily="49" charset="-122"/>
              </a:rPr>
              <a:t>内陆依次为：      </a:t>
            </a:r>
          </a:p>
          <a:p>
            <a:r>
              <a:rPr lang="zh-CN" altLang="en-US" sz="2800" b="1">
                <a:latin typeface="Garamond" panose="02020404030301010803" pitchFamily="18" charset="0"/>
                <a:ea typeface="黑体" panose="02010609060101010101" pitchFamily="49" charset="-122"/>
              </a:rPr>
              <a:t> 森林  草原   荒漠</a:t>
            </a:r>
          </a:p>
        </p:txBody>
      </p:sp>
    </p:spTree>
    <p:extLst>
      <p:ext uri="{BB962C8B-B14F-4D97-AF65-F5344CB8AC3E}">
        <p14:creationId xmlns:p14="http://schemas.microsoft.com/office/powerpoint/2010/main" val="4627136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slide(fromBottom)">
                                      <p:cBhvr>
                                        <p:cTn id="7" dur="500"/>
                                        <p:tgtEl>
                                          <p:spTgt spid="860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6023"/>
                                        </p:tgtEl>
                                        <p:attrNameLst>
                                          <p:attrName>style.visibility</p:attrName>
                                        </p:attrNameLst>
                                      </p:cBhvr>
                                      <p:to>
                                        <p:strVal val="visible"/>
                                      </p:to>
                                    </p:set>
                                    <p:animEffect transition="in" filter="slide(fromBottom)">
                                      <p:cBhvr>
                                        <p:cTn id="12" dur="500"/>
                                        <p:tgtEl>
                                          <p:spTgt spid="860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6021"/>
                                        </p:tgtEl>
                                        <p:attrNameLst>
                                          <p:attrName>style.visibility</p:attrName>
                                        </p:attrNameLst>
                                      </p:cBhvr>
                                      <p:to>
                                        <p:strVal val="visible"/>
                                      </p:to>
                                    </p:set>
                                    <p:animEffect transition="in" filter="slide(fromBottom)">
                                      <p:cBhvr>
                                        <p:cTn id="17" dur="500"/>
                                        <p:tgtEl>
                                          <p:spTgt spid="860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6027"/>
                                        </p:tgtEl>
                                        <p:attrNameLst>
                                          <p:attrName>style.visibility</p:attrName>
                                        </p:attrNameLst>
                                      </p:cBhvr>
                                      <p:to>
                                        <p:strVal val="visible"/>
                                      </p:to>
                                    </p:set>
                                    <p:animEffect transition="in" filter="box(in)">
                                      <p:cBhvr>
                                        <p:cTn id="22" dur="500"/>
                                        <p:tgtEl>
                                          <p:spTgt spid="860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6028"/>
                                        </p:tgtEl>
                                        <p:attrNameLst>
                                          <p:attrName>style.visibility</p:attrName>
                                        </p:attrNameLst>
                                      </p:cBhvr>
                                      <p:to>
                                        <p:strVal val="visible"/>
                                      </p:to>
                                    </p:set>
                                    <p:animEffect transition="in" filter="blinds(horizontal)">
                                      <p:cBhvr>
                                        <p:cTn id="27" dur="500"/>
                                        <p:tgtEl>
                                          <p:spTgt spid="860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6029"/>
                                        </p:tgtEl>
                                        <p:attrNameLst>
                                          <p:attrName>style.visibility</p:attrName>
                                        </p:attrNameLst>
                                      </p:cBhvr>
                                      <p:to>
                                        <p:strVal val="visible"/>
                                      </p:to>
                                    </p:set>
                                    <p:animEffect transition="in" filter="blinds(horizontal)">
                                      <p:cBhvr>
                                        <p:cTn id="32" dur="500"/>
                                        <p:tgtEl>
                                          <p:spTgt spid="860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0" nodeType="clickEffect">
                                  <p:stCondLst>
                                    <p:cond delay="0"/>
                                  </p:stCondLst>
                                  <p:childTnLst>
                                    <p:animEffect transition="out" filter="blinds(horizontal)">
                                      <p:cBhvr>
                                        <p:cTn id="36" dur="500"/>
                                        <p:tgtEl>
                                          <p:spTgt spid="86018"/>
                                        </p:tgtEl>
                                      </p:cBhvr>
                                    </p:animEffect>
                                    <p:set>
                                      <p:cBhvr>
                                        <p:cTn id="37" dur="1" fill="hold">
                                          <p:stCondLst>
                                            <p:cond delay="499"/>
                                          </p:stCondLst>
                                        </p:cTn>
                                        <p:tgtEl>
                                          <p:spTgt spid="86018"/>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86019"/>
                                        </p:tgtEl>
                                      </p:cBhvr>
                                    </p:animEffect>
                                    <p:set>
                                      <p:cBhvr>
                                        <p:cTn id="40" dur="1" fill="hold">
                                          <p:stCondLst>
                                            <p:cond delay="499"/>
                                          </p:stCondLst>
                                        </p:cTn>
                                        <p:tgtEl>
                                          <p:spTgt spid="86019"/>
                                        </p:tgtEl>
                                        <p:attrNameLst>
                                          <p:attrName>style.visibility</p:attrName>
                                        </p:attrNameLst>
                                      </p:cBhvr>
                                      <p:to>
                                        <p:strVal val="hidden"/>
                                      </p:to>
                                    </p:set>
                                  </p:childTnLst>
                                </p:cTn>
                              </p:par>
                              <p:par>
                                <p:cTn id="41" presetID="3" presetClass="exit" presetSubtype="10" fill="hold" nodeType="withEffect">
                                  <p:stCondLst>
                                    <p:cond delay="0"/>
                                  </p:stCondLst>
                                  <p:childTnLst>
                                    <p:animEffect transition="out" filter="blinds(horizontal)">
                                      <p:cBhvr>
                                        <p:cTn id="42" dur="500"/>
                                        <p:tgtEl>
                                          <p:spTgt spid="86022"/>
                                        </p:tgtEl>
                                      </p:cBhvr>
                                    </p:animEffect>
                                    <p:set>
                                      <p:cBhvr>
                                        <p:cTn id="43" dur="1" fill="hold">
                                          <p:stCondLst>
                                            <p:cond delay="499"/>
                                          </p:stCondLst>
                                        </p:cTn>
                                        <p:tgtEl>
                                          <p:spTgt spid="86022"/>
                                        </p:tgtEl>
                                        <p:attrNameLst>
                                          <p:attrName>style.visibility</p:attrName>
                                        </p:attrNameLst>
                                      </p:cBhvr>
                                      <p:to>
                                        <p:strVal val="hidden"/>
                                      </p:to>
                                    </p:set>
                                  </p:childTnLst>
                                </p:cTn>
                              </p:par>
                              <p:par>
                                <p:cTn id="44" presetID="3" presetClass="exit" presetSubtype="10" fill="hold" nodeType="withEffect">
                                  <p:stCondLst>
                                    <p:cond delay="0"/>
                                  </p:stCondLst>
                                  <p:childTnLst>
                                    <p:animEffect transition="out" filter="blinds(horizontal)">
                                      <p:cBhvr>
                                        <p:cTn id="45" dur="500"/>
                                        <p:tgtEl>
                                          <p:spTgt spid="86023"/>
                                        </p:tgtEl>
                                      </p:cBhvr>
                                    </p:animEffect>
                                    <p:set>
                                      <p:cBhvr>
                                        <p:cTn id="46" dur="1" fill="hold">
                                          <p:stCondLst>
                                            <p:cond delay="499"/>
                                          </p:stCondLst>
                                        </p:cTn>
                                        <p:tgtEl>
                                          <p:spTgt spid="86023"/>
                                        </p:tgtEl>
                                        <p:attrNameLst>
                                          <p:attrName>style.visibility</p:attrName>
                                        </p:attrNameLst>
                                      </p:cBhvr>
                                      <p:to>
                                        <p:strVal val="hidden"/>
                                      </p:to>
                                    </p:set>
                                  </p:childTnLst>
                                </p:cTn>
                              </p:par>
                              <p:par>
                                <p:cTn id="47" presetID="3" presetClass="exit" presetSubtype="10" fill="hold" nodeType="withEffect">
                                  <p:stCondLst>
                                    <p:cond delay="0"/>
                                  </p:stCondLst>
                                  <p:childTnLst>
                                    <p:animEffect transition="out" filter="blinds(horizontal)">
                                      <p:cBhvr>
                                        <p:cTn id="48" dur="500"/>
                                        <p:tgtEl>
                                          <p:spTgt spid="86020"/>
                                        </p:tgtEl>
                                      </p:cBhvr>
                                    </p:animEffect>
                                    <p:set>
                                      <p:cBhvr>
                                        <p:cTn id="49" dur="1" fill="hold">
                                          <p:stCondLst>
                                            <p:cond delay="499"/>
                                          </p:stCondLst>
                                        </p:cTn>
                                        <p:tgtEl>
                                          <p:spTgt spid="86020"/>
                                        </p:tgtEl>
                                        <p:attrNameLst>
                                          <p:attrName>style.visibility</p:attrName>
                                        </p:attrNameLst>
                                      </p:cBhvr>
                                      <p:to>
                                        <p:strVal val="hidden"/>
                                      </p:to>
                                    </p:set>
                                  </p:childTnLst>
                                </p:cTn>
                              </p:par>
                              <p:par>
                                <p:cTn id="50" presetID="3" presetClass="exit" presetSubtype="10" fill="hold" nodeType="withEffect">
                                  <p:stCondLst>
                                    <p:cond delay="0"/>
                                  </p:stCondLst>
                                  <p:childTnLst>
                                    <p:animEffect transition="out" filter="blinds(horizontal)">
                                      <p:cBhvr>
                                        <p:cTn id="51" dur="500"/>
                                        <p:tgtEl>
                                          <p:spTgt spid="86021"/>
                                        </p:tgtEl>
                                      </p:cBhvr>
                                    </p:animEffect>
                                    <p:set>
                                      <p:cBhvr>
                                        <p:cTn id="52" dur="1" fill="hold">
                                          <p:stCondLst>
                                            <p:cond delay="499"/>
                                          </p:stCondLst>
                                        </p:cTn>
                                        <p:tgtEl>
                                          <p:spTgt spid="86021"/>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box(i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p:bldP spid="86019" grpId="0"/>
      <p:bldP spid="86021" grpId="0"/>
      <p:bldP spid="86023" grpId="0"/>
      <p:bldP spid="86027" grpId="0" animBg="1"/>
      <p:bldP spid="86028" grpId="0" animBg="1"/>
      <p:bldP spid="86029"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澳大利亚气候_副本"/>
          <p:cNvPicPr>
            <a:picLocks noChangeAspect="1"/>
          </p:cNvPicPr>
          <p:nvPr/>
        </p:nvPicPr>
        <p:blipFill>
          <a:blip r:embed="rId3" cstate="print"/>
          <a:stretch>
            <a:fillRect/>
          </a:stretch>
        </p:blipFill>
        <p:spPr>
          <a:xfrm>
            <a:off x="3954145" y="1727835"/>
            <a:ext cx="5119370" cy="4695190"/>
          </a:xfrm>
          <a:prstGeom prst="rect">
            <a:avLst/>
          </a:prstGeom>
          <a:ln>
            <a:solidFill>
              <a:schemeClr val="tx1">
                <a:lumMod val="95000"/>
                <a:lumOff val="5000"/>
              </a:schemeClr>
            </a:solidFill>
          </a:ln>
        </p:spPr>
      </p:pic>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908050"/>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、气候特征</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2" name="文本框 11"/>
          <p:cNvSpPr txBox="1"/>
          <p:nvPr/>
        </p:nvSpPr>
        <p:spPr>
          <a:xfrm>
            <a:off x="180340" y="1727835"/>
            <a:ext cx="3236595" cy="566309"/>
          </a:xfrm>
          <a:prstGeom prst="rect">
            <a:avLst/>
          </a:prstGeom>
          <a:solidFill>
            <a:schemeClr val="accent2">
              <a:lumMod val="20000"/>
              <a:lumOff val="80000"/>
            </a:schemeClr>
          </a:solidFill>
          <a:ln>
            <a:solidFill>
              <a:schemeClr val="accent1"/>
            </a:solidFill>
          </a:ln>
          <a:effectLst>
            <a:outerShdw blurRad="63500" sx="101000" sy="101000" algn="ctr" rotWithShape="0">
              <a:prstClr val="black">
                <a:alpha val="20000"/>
              </a:prstClr>
            </a:outerShdw>
          </a:effectLst>
        </p:spPr>
        <p:txBody>
          <a:bodyPr wrap="square" rtlCol="0">
            <a:spAutoFit/>
          </a:bodyPr>
          <a:lstStyle/>
          <a:p>
            <a:pPr>
              <a:lnSpc>
                <a:spcPct val="110000"/>
              </a:lnSpc>
            </a:pPr>
            <a:r>
              <a:rPr lang="en-US" sz="2800" b="1" dirty="0" smtClean="0">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dirty="0">
                <a:solidFill>
                  <a:schemeClr val="tx1"/>
                </a:solidFill>
                <a:latin typeface="+mn-ea"/>
              </a:rPr>
              <a:t>主要气候类型：</a:t>
            </a:r>
          </a:p>
        </p:txBody>
      </p:sp>
      <p:sp>
        <p:nvSpPr>
          <p:cNvPr id="11" name="文本框 10"/>
          <p:cNvSpPr txBox="1"/>
          <p:nvPr/>
        </p:nvSpPr>
        <p:spPr>
          <a:xfrm>
            <a:off x="95250" y="2432685"/>
            <a:ext cx="3802380" cy="4502386"/>
          </a:xfrm>
          <a:prstGeom prst="rect">
            <a:avLst/>
          </a:prstGeom>
          <a:pattFill prst="openDmnd">
            <a:fgClr>
              <a:schemeClr val="accent2">
                <a:lumMod val="20000"/>
                <a:lumOff val="80000"/>
              </a:schemeClr>
            </a:fgClr>
            <a:bgClr>
              <a:schemeClr val="bg1"/>
            </a:bgClr>
          </a:pattFill>
          <a:ln>
            <a:solidFill>
              <a:schemeClr val="accent1"/>
            </a:solidFill>
          </a:ln>
          <a:effectLst>
            <a:outerShdw blurRad="12700" algn="ctr" rotWithShape="0">
              <a:prstClr val="black">
                <a:alpha val="40000"/>
              </a:prstClr>
            </a:outerShdw>
          </a:effectLst>
        </p:spPr>
        <p:txBody>
          <a:bodyPr wrap="square" rtlCol="0">
            <a:spAutoFit/>
          </a:bodyPr>
          <a:lstStyle/>
          <a:p>
            <a:pPr>
              <a:lnSpc>
                <a:spcPct val="120000"/>
              </a:lnSpc>
            </a:pPr>
            <a:r>
              <a:rPr lang="zh-CN" altLang="en-US" sz="3200" b="1" dirty="0">
                <a:solidFill>
                  <a:srgbClr val="0221DE"/>
                </a:solidFill>
                <a:latin typeface="微软雅黑" panose="020B0503020204020204" charset="-122"/>
                <a:ea typeface="微软雅黑" panose="020B0503020204020204" charset="-122"/>
                <a:cs typeface="楷体" panose="02010609060101010101" charset="-122"/>
              </a:rPr>
              <a:t>大陆东部</a:t>
            </a:r>
            <a:r>
              <a:rPr lang="zh-CN" altLang="en-US" sz="3200" b="1" dirty="0">
                <a:solidFill>
                  <a:srgbClr val="0221DE"/>
                </a:solidFill>
                <a:latin typeface="宋体" panose="02010600030101010101" pitchFamily="2" charset="-122"/>
                <a:ea typeface="宋体" panose="02010600030101010101" pitchFamily="2" charset="-122"/>
                <a:cs typeface="楷体" panose="02010609060101010101" charset="-122"/>
              </a:rPr>
              <a:t>：</a:t>
            </a:r>
            <a:endParaRPr lang="zh-CN" altLang="en-US" sz="2400" b="1" dirty="0">
              <a:solidFill>
                <a:srgbClr val="0221DE"/>
              </a:solidFill>
              <a:latin typeface="楷体" panose="02010609060101010101" charset="-122"/>
              <a:ea typeface="楷体" panose="02010609060101010101" charset="-122"/>
              <a:cs typeface="楷体" panose="02010609060101010101" charset="-122"/>
            </a:endParaRPr>
          </a:p>
          <a:p>
            <a:pPr>
              <a:lnSpc>
                <a:spcPct val="110000"/>
              </a:lnSpc>
            </a:pPr>
            <a:r>
              <a:rPr lang="zh-CN" altLang="en-US" sz="2400" b="1" dirty="0">
                <a:solidFill>
                  <a:srgbClr val="0221DE"/>
                </a:solidFill>
                <a:latin typeface="楷体" panose="02010609060101010101" charset="-122"/>
                <a:ea typeface="楷体" panose="02010609060101010101" charset="-122"/>
                <a:cs typeface="楷体" panose="02010609060101010101" charset="-122"/>
              </a:rPr>
              <a:t> </a:t>
            </a:r>
            <a:r>
              <a:rPr lang="zh-CN" altLang="en-US" sz="2800" b="1" u="sng" dirty="0">
                <a:solidFill>
                  <a:srgbClr val="FF0000"/>
                </a:solidFill>
                <a:latin typeface="宋体" panose="02010600030101010101" pitchFamily="2" charset="-122"/>
                <a:ea typeface="宋体" panose="02010600030101010101" pitchFamily="2" charset="-122"/>
                <a:cs typeface="楷体" panose="02010609060101010101" charset="-122"/>
              </a:rPr>
              <a:t>热带雨林气候</a:t>
            </a:r>
            <a:r>
              <a:rPr lang="zh-CN" altLang="en-US" sz="2400" b="1" u="sng" dirty="0">
                <a:solidFill>
                  <a:srgbClr val="FF0000"/>
                </a:solidFill>
                <a:latin typeface="宋体" panose="02010600030101010101" pitchFamily="2" charset="-122"/>
                <a:ea typeface="宋体" panose="02010600030101010101" pitchFamily="2" charset="-122"/>
                <a:cs typeface="楷体" panose="02010609060101010101" charset="-122"/>
              </a:rPr>
              <a:t>（成因</a:t>
            </a:r>
            <a:r>
              <a:rPr lang="zh-CN" altLang="en-US" sz="2400" b="1" dirty="0">
                <a:solidFill>
                  <a:srgbClr val="FF0000"/>
                </a:solidFill>
                <a:latin typeface="宋体" panose="02010600030101010101" pitchFamily="2" charset="-122"/>
                <a:ea typeface="宋体" panose="02010600030101010101" pitchFamily="2" charset="-122"/>
                <a:cs typeface="楷体" panose="02010609060101010101" charset="-122"/>
              </a:rPr>
              <a:t>）</a:t>
            </a: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7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110000"/>
              </a:lnSpc>
            </a:pPr>
            <a:r>
              <a:rPr lang="zh-CN" altLang="en-US" sz="2800" b="1" dirty="0">
                <a:solidFill>
                  <a:srgbClr val="FF0000"/>
                </a:solidFill>
                <a:latin typeface="楷体" panose="02010609060101010101" charset="-122"/>
                <a:ea typeface="楷体" panose="02010609060101010101" charset="-122"/>
                <a:cs typeface="楷体" panose="02010609060101010101" charset="-122"/>
              </a:rPr>
              <a:t> </a:t>
            </a:r>
            <a:r>
              <a:rPr lang="zh-CN" altLang="en-US" sz="2800" b="1" u="sng" dirty="0">
                <a:solidFill>
                  <a:srgbClr val="FF0000"/>
                </a:solidFill>
                <a:latin typeface="宋体" panose="02010600030101010101" pitchFamily="2" charset="-122"/>
                <a:ea typeface="宋体" panose="02010600030101010101" pitchFamily="2" charset="-122"/>
                <a:cs typeface="楷体" panose="02010609060101010101" charset="-122"/>
              </a:rPr>
              <a:t>亚热带湿润气候</a:t>
            </a:r>
            <a:r>
              <a:rPr lang="zh-CN" altLang="en-US" sz="2800" b="1" dirty="0" smtClean="0">
                <a:solidFill>
                  <a:srgbClr val="FF0000"/>
                </a:solidFill>
                <a:latin typeface="宋体" panose="02010600030101010101" pitchFamily="2" charset="-122"/>
                <a:ea typeface="宋体" panose="02010600030101010101" pitchFamily="2" charset="-122"/>
                <a:cs typeface="楷体" panose="02010609060101010101" charset="-122"/>
              </a:rPr>
              <a:t>：</a:t>
            </a:r>
            <a:endParaRPr lang="en-US" altLang="zh-CN" sz="2800" b="1" dirty="0" smtClean="0">
              <a:solidFill>
                <a:srgbClr val="FF0000"/>
              </a:solidFill>
              <a:latin typeface="宋体" panose="02010600030101010101" pitchFamily="2" charset="-122"/>
              <a:ea typeface="宋体" panose="02010600030101010101" pitchFamily="2" charset="-122"/>
              <a:cs typeface="楷体" panose="02010609060101010101" charset="-122"/>
            </a:endParaRPr>
          </a:p>
          <a:p>
            <a:pPr>
              <a:lnSpc>
                <a:spcPct val="110000"/>
              </a:lnSpc>
            </a:pPr>
            <a:endParaRPr lang="zh-CN" altLang="en-US" sz="2800" b="1" dirty="0">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2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p:txBody>
      </p:sp>
      <p:sp>
        <p:nvSpPr>
          <p:cNvPr id="3" name="任意多边形 2"/>
          <p:cNvSpPr/>
          <p:nvPr/>
        </p:nvSpPr>
        <p:spPr>
          <a:xfrm>
            <a:off x="3959860" y="3528026"/>
            <a:ext cx="5107940" cy="192405"/>
          </a:xfrm>
          <a:custGeom>
            <a:avLst/>
            <a:gdLst>
              <a:gd name="connisteX0" fmla="*/ 0 w 5107940"/>
              <a:gd name="connsiteY0" fmla="*/ 192506 h 192506"/>
              <a:gd name="connisteX1" fmla="*/ 2433320 w 5107940"/>
              <a:gd name="connsiteY1" fmla="*/ 7721 h 192506"/>
              <a:gd name="connisteX2" fmla="*/ 5107940 w 5107940"/>
              <a:gd name="connsiteY2" fmla="*/ 50266 h 192506"/>
            </a:gdLst>
            <a:ahLst/>
            <a:cxnLst>
              <a:cxn ang="0">
                <a:pos x="connisteX0" y="connsiteY0"/>
              </a:cxn>
              <a:cxn ang="0">
                <a:pos x="connisteX1" y="connsiteY1"/>
              </a:cxn>
              <a:cxn ang="0">
                <a:pos x="connisteX2" y="connsiteY2"/>
              </a:cxn>
            </a:cxnLst>
            <a:rect l="l" t="t" r="r" b="b"/>
            <a:pathLst>
              <a:path w="5107940" h="192506">
                <a:moveTo>
                  <a:pt x="0" y="192506"/>
                </a:moveTo>
                <a:cubicBezTo>
                  <a:pt x="433070" y="154406"/>
                  <a:pt x="1411605" y="36296"/>
                  <a:pt x="2433320" y="7721"/>
                </a:cubicBezTo>
                <a:cubicBezTo>
                  <a:pt x="3455035" y="-20854"/>
                  <a:pt x="4621530" y="38201"/>
                  <a:pt x="5107940" y="50266"/>
                </a:cubicBezTo>
              </a:path>
            </a:pathLst>
          </a:cu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3965575" y="4373245"/>
            <a:ext cx="5107940" cy="192405"/>
          </a:xfrm>
          <a:custGeom>
            <a:avLst/>
            <a:gdLst>
              <a:gd name="connisteX0" fmla="*/ 0 w 5107940"/>
              <a:gd name="connsiteY0" fmla="*/ 192506 h 192506"/>
              <a:gd name="connisteX1" fmla="*/ 2433320 w 5107940"/>
              <a:gd name="connsiteY1" fmla="*/ 7721 h 192506"/>
              <a:gd name="connisteX2" fmla="*/ 5107940 w 5107940"/>
              <a:gd name="connsiteY2" fmla="*/ 50266 h 192506"/>
            </a:gdLst>
            <a:ahLst/>
            <a:cxnLst>
              <a:cxn ang="0">
                <a:pos x="connisteX0" y="connsiteY0"/>
              </a:cxn>
              <a:cxn ang="0">
                <a:pos x="connisteX1" y="connsiteY1"/>
              </a:cxn>
              <a:cxn ang="0">
                <a:pos x="connisteX2" y="connsiteY2"/>
              </a:cxn>
            </a:cxnLst>
            <a:rect l="l" t="t" r="r" b="b"/>
            <a:pathLst>
              <a:path w="5107940" h="192506">
                <a:moveTo>
                  <a:pt x="0" y="192506"/>
                </a:moveTo>
                <a:cubicBezTo>
                  <a:pt x="433070" y="154406"/>
                  <a:pt x="1411605" y="36296"/>
                  <a:pt x="2433320" y="7721"/>
                </a:cubicBezTo>
                <a:cubicBezTo>
                  <a:pt x="3455035" y="-20854"/>
                  <a:pt x="4621530" y="38201"/>
                  <a:pt x="5107940" y="50266"/>
                </a:cubicBezTo>
              </a:path>
            </a:pathLst>
          </a:cu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604063" y="4176031"/>
            <a:ext cx="695960" cy="429895"/>
          </a:xfrm>
          <a:prstGeom prst="rect">
            <a:avLst/>
          </a:prstGeom>
          <a:noFill/>
        </p:spPr>
        <p:txBody>
          <a:bodyPr wrap="none" rtlCol="0">
            <a:spAutoFit/>
          </a:bodyPr>
          <a:lstStyle/>
          <a:p>
            <a:pPr>
              <a:lnSpc>
                <a:spcPct val="110000"/>
              </a:lnSpc>
            </a:pPr>
            <a:r>
              <a:rPr lang="en-US" altLang="zh-CN" sz="2000" b="1"/>
              <a:t>30</a:t>
            </a:r>
            <a:r>
              <a:rPr lang="zh-CN" altLang="en-US" sz="2000" b="1"/>
              <a:t>°</a:t>
            </a:r>
            <a:endParaRPr lang="en-US" altLang="zh-CN" sz="2000" b="1"/>
          </a:p>
        </p:txBody>
      </p:sp>
      <p:sp>
        <p:nvSpPr>
          <p:cNvPr id="25" name="任意多边形 24"/>
          <p:cNvSpPr/>
          <p:nvPr/>
        </p:nvSpPr>
        <p:spPr>
          <a:xfrm>
            <a:off x="7560056" y="2404110"/>
            <a:ext cx="648335" cy="2703195"/>
          </a:xfrm>
          <a:custGeom>
            <a:avLst/>
            <a:gdLst>
              <a:gd name="connisteX0" fmla="*/ 0 w 648331"/>
              <a:gd name="connsiteY0" fmla="*/ 0 h 2703195"/>
              <a:gd name="connisteX1" fmla="*/ 582930 w 648331"/>
              <a:gd name="connsiteY1" fmla="*/ 1351280 h 2703195"/>
              <a:gd name="connisteX2" fmla="*/ 611505 w 648331"/>
              <a:gd name="connsiteY2" fmla="*/ 1835150 h 2703195"/>
              <a:gd name="connisteX3" fmla="*/ 540385 w 648331"/>
              <a:gd name="connsiteY3" fmla="*/ 2219325 h 2703195"/>
              <a:gd name="connisteX4" fmla="*/ 284480 w 648331"/>
              <a:gd name="connsiteY4" fmla="*/ 2703195 h 270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48332" h="2703195">
                <a:moveTo>
                  <a:pt x="0" y="0"/>
                </a:moveTo>
                <a:cubicBezTo>
                  <a:pt x="116205" y="260350"/>
                  <a:pt x="460375" y="984250"/>
                  <a:pt x="582930" y="1351280"/>
                </a:cubicBezTo>
                <a:cubicBezTo>
                  <a:pt x="705485" y="1718310"/>
                  <a:pt x="619760" y="1661795"/>
                  <a:pt x="611505" y="1835150"/>
                </a:cubicBezTo>
                <a:cubicBezTo>
                  <a:pt x="603250" y="2008505"/>
                  <a:pt x="605790" y="2045970"/>
                  <a:pt x="540385" y="2219325"/>
                </a:cubicBezTo>
                <a:cubicBezTo>
                  <a:pt x="474980" y="2392680"/>
                  <a:pt x="334010" y="2614295"/>
                  <a:pt x="284480" y="2703195"/>
                </a:cubicBezTo>
              </a:path>
            </a:pathLst>
          </a:custGeom>
          <a:noFill/>
          <a:ln w="825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08915" y="3564026"/>
            <a:ext cx="3575685" cy="1308735"/>
          </a:xfrm>
          <a:prstGeom prst="rect">
            <a:avLst/>
          </a:prstGeom>
          <a:solidFill>
            <a:schemeClr val="bg1"/>
          </a:solidFill>
          <a:ln w="9525">
            <a:solidFill>
              <a:schemeClr val="accent1"/>
            </a:solidFill>
          </a:ln>
        </p:spPr>
        <p:txBody>
          <a:bodyPr wrap="square" rtlCol="0">
            <a:spAutoFit/>
          </a:bodyPr>
          <a:lstStyle/>
          <a:p>
            <a:pPr>
              <a:lnSpc>
                <a:spcPct val="110000"/>
              </a:lnSpc>
            </a:pPr>
            <a:r>
              <a:rPr lang="zh-CN" altLang="en-US" sz="2400" dirty="0">
                <a:solidFill>
                  <a:schemeClr val="tx1"/>
                </a:solidFill>
                <a:latin typeface="楷体" panose="02010609060101010101" charset="-122"/>
                <a:ea typeface="楷体" panose="02010609060101010101" charset="-122"/>
              </a:rPr>
              <a:t>纬度低，气温高</a:t>
            </a:r>
          </a:p>
          <a:p>
            <a:pPr>
              <a:lnSpc>
                <a:spcPct val="110000"/>
              </a:lnSpc>
            </a:pPr>
            <a:r>
              <a:rPr lang="zh-CN" altLang="en-US" sz="2400" b="1" dirty="0">
                <a:solidFill>
                  <a:schemeClr val="tx1"/>
                </a:solidFill>
                <a:latin typeface="楷体" panose="02010609060101010101" charset="-122"/>
                <a:ea typeface="楷体" panose="02010609060101010101" charset="-122"/>
              </a:rPr>
              <a:t>东南信风迎风坡，降水多</a:t>
            </a:r>
            <a:endParaRPr lang="zh-CN" altLang="en-US" sz="2400" dirty="0">
              <a:solidFill>
                <a:schemeClr val="tx1"/>
              </a:solidFill>
              <a:latin typeface="楷体" panose="02010609060101010101" charset="-122"/>
              <a:ea typeface="楷体" panose="02010609060101010101" charset="-122"/>
            </a:endParaRPr>
          </a:p>
          <a:p>
            <a:pPr>
              <a:lnSpc>
                <a:spcPct val="110000"/>
              </a:lnSpc>
            </a:pPr>
            <a:r>
              <a:rPr lang="zh-CN" altLang="en-US" sz="2400" b="1" dirty="0">
                <a:solidFill>
                  <a:schemeClr val="tx1"/>
                </a:solidFill>
                <a:latin typeface="楷体" panose="02010609060101010101" charset="-122"/>
                <a:ea typeface="楷体" panose="02010609060101010101" charset="-122"/>
              </a:rPr>
              <a:t>东澳大利亚暖流增温增湿</a:t>
            </a:r>
          </a:p>
        </p:txBody>
      </p:sp>
      <p:sp>
        <p:nvSpPr>
          <p:cNvPr id="27" name="文本框 26"/>
          <p:cNvSpPr txBox="1"/>
          <p:nvPr/>
        </p:nvSpPr>
        <p:spPr>
          <a:xfrm>
            <a:off x="209550" y="5520055"/>
            <a:ext cx="3574415" cy="1311128"/>
          </a:xfrm>
          <a:prstGeom prst="rect">
            <a:avLst/>
          </a:prstGeom>
          <a:solidFill>
            <a:schemeClr val="bg1"/>
          </a:solidFill>
          <a:ln w="9525">
            <a:solidFill>
              <a:schemeClr val="accent1"/>
            </a:solidFill>
          </a:ln>
        </p:spPr>
        <p:txBody>
          <a:bodyPr wrap="square" rtlCol="0">
            <a:spAutoFit/>
          </a:bodyPr>
          <a:lstStyle/>
          <a:p>
            <a:pPr algn="ctr">
              <a:lnSpc>
                <a:spcPct val="110000"/>
              </a:lnSpc>
            </a:pPr>
            <a:r>
              <a:rPr lang="zh-CN" altLang="en-US" sz="2400" b="1" dirty="0" smtClean="0">
                <a:solidFill>
                  <a:schemeClr val="tx1"/>
                </a:solidFill>
                <a:latin typeface="楷体" panose="02010609060101010101" charset="-122"/>
                <a:ea typeface="楷体" panose="02010609060101010101" charset="-122"/>
              </a:rPr>
              <a:t>夏季海洋东南信风</a:t>
            </a:r>
            <a:endParaRPr lang="zh-CN" altLang="en-US" sz="2400" dirty="0">
              <a:solidFill>
                <a:schemeClr val="tx1"/>
              </a:solidFill>
              <a:latin typeface="楷体" panose="02010609060101010101" charset="-122"/>
              <a:ea typeface="楷体" panose="02010609060101010101" charset="-122"/>
            </a:endParaRPr>
          </a:p>
          <a:p>
            <a:pPr algn="ctr">
              <a:lnSpc>
                <a:spcPct val="110000"/>
              </a:lnSpc>
            </a:pPr>
            <a:r>
              <a:rPr lang="zh-CN" altLang="en-US" sz="2400" b="1" dirty="0">
                <a:solidFill>
                  <a:schemeClr val="tx1"/>
                </a:solidFill>
                <a:latin typeface="楷体" panose="02010609060101010101" charset="-122"/>
                <a:ea typeface="楷体" panose="02010609060101010101" charset="-122"/>
              </a:rPr>
              <a:t>冬季内陆</a:t>
            </a:r>
            <a:r>
              <a:rPr lang="zh-CN" altLang="en-US" sz="2400" b="1" dirty="0" smtClean="0">
                <a:solidFill>
                  <a:schemeClr val="tx1"/>
                </a:solidFill>
                <a:latin typeface="楷体" panose="02010609060101010101" charset="-122"/>
                <a:ea typeface="楷体" panose="02010609060101010101" charset="-122"/>
              </a:rPr>
              <a:t>西北风</a:t>
            </a:r>
            <a:r>
              <a:rPr lang="zh-CN" altLang="en-US" sz="2400" dirty="0" smtClean="0">
                <a:solidFill>
                  <a:schemeClr val="tx1"/>
                </a:solidFill>
                <a:latin typeface="楷体" panose="02010609060101010101" charset="-122"/>
                <a:ea typeface="楷体" panose="02010609060101010101" charset="-122"/>
              </a:rPr>
              <a:t>；</a:t>
            </a:r>
            <a:endParaRPr lang="en-US" altLang="zh-CN" sz="2400" dirty="0" smtClean="0">
              <a:solidFill>
                <a:schemeClr val="tx1"/>
              </a:solidFill>
              <a:latin typeface="楷体" panose="02010609060101010101" charset="-122"/>
              <a:ea typeface="楷体" panose="02010609060101010101" charset="-122"/>
            </a:endParaRPr>
          </a:p>
          <a:p>
            <a:pPr>
              <a:lnSpc>
                <a:spcPct val="110000"/>
              </a:lnSpc>
            </a:pPr>
            <a:r>
              <a:rPr lang="zh-CN" altLang="en-US" sz="2400" b="1" dirty="0" smtClean="0">
                <a:latin typeface="楷体" panose="02010609060101010101" charset="-122"/>
                <a:ea typeface="楷体" panose="02010609060101010101" charset="-122"/>
              </a:rPr>
              <a:t>东澳大利亚暖流增温增湿</a:t>
            </a:r>
            <a:endParaRPr lang="zh-CN" altLang="en-US" sz="2400" b="1" dirty="0">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1" grpId="0" bldLvl="0" animBg="1"/>
      <p:bldP spid="25" grpId="0" animBg="1"/>
      <p:bldP spid="26" grpId="0" bldLvl="0" animBg="1"/>
      <p:bldP spid="27"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澳大利亚气候_副本"/>
          <p:cNvPicPr>
            <a:picLocks noChangeAspect="1"/>
          </p:cNvPicPr>
          <p:nvPr/>
        </p:nvPicPr>
        <p:blipFill>
          <a:blip r:embed="rId3" cstate="print"/>
          <a:stretch>
            <a:fillRect/>
          </a:stretch>
        </p:blipFill>
        <p:spPr>
          <a:xfrm>
            <a:off x="3954145" y="1727835"/>
            <a:ext cx="5119370" cy="4701540"/>
          </a:xfrm>
          <a:prstGeom prst="rect">
            <a:avLst/>
          </a:prstGeom>
          <a:ln>
            <a:solidFill>
              <a:schemeClr val="tx1">
                <a:lumMod val="95000"/>
                <a:lumOff val="5000"/>
              </a:schemeClr>
            </a:solidFill>
          </a:ln>
        </p:spPr>
      </p:pic>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908050"/>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、气候特征</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2" name="文本框 11"/>
          <p:cNvSpPr txBox="1"/>
          <p:nvPr/>
        </p:nvSpPr>
        <p:spPr>
          <a:xfrm>
            <a:off x="180340" y="1727835"/>
            <a:ext cx="3236595" cy="565150"/>
          </a:xfrm>
          <a:prstGeom prst="rect">
            <a:avLst/>
          </a:prstGeom>
          <a:solidFill>
            <a:schemeClr val="accent2">
              <a:lumMod val="20000"/>
              <a:lumOff val="80000"/>
            </a:schemeClr>
          </a:solidFill>
          <a:ln>
            <a:solidFill>
              <a:schemeClr val="accent1"/>
            </a:solidFill>
          </a:ln>
          <a:effectLst>
            <a:outerShdw blurRad="63500" sx="101000" sy="101000" algn="ctr" rotWithShape="0">
              <a:prstClr val="black">
                <a:alpha val="20000"/>
              </a:prstClr>
            </a:outerShdw>
          </a:effectLst>
        </p:spPr>
        <p:txBody>
          <a:bodyPr wrap="square" rtlCol="0">
            <a:spAutoFit/>
          </a:bodyPr>
          <a:lstStyle/>
          <a:p>
            <a:pPr>
              <a:lnSpc>
                <a:spcPct val="110000"/>
              </a:lnSpc>
            </a:pPr>
            <a:r>
              <a:rPr lang="en-US" sz="2800" b="1" dirty="0" smtClean="0">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dirty="0">
                <a:solidFill>
                  <a:schemeClr val="tx1"/>
                </a:solidFill>
                <a:latin typeface="+mn-ea"/>
              </a:rPr>
              <a:t>主要气候类型：</a:t>
            </a:r>
          </a:p>
        </p:txBody>
      </p:sp>
      <p:sp>
        <p:nvSpPr>
          <p:cNvPr id="11" name="文本框 10"/>
          <p:cNvSpPr txBox="1"/>
          <p:nvPr/>
        </p:nvSpPr>
        <p:spPr>
          <a:xfrm>
            <a:off x="95250" y="2432685"/>
            <a:ext cx="3802380" cy="3996690"/>
          </a:xfrm>
          <a:prstGeom prst="rect">
            <a:avLst/>
          </a:prstGeom>
          <a:pattFill prst="openDmnd">
            <a:fgClr>
              <a:schemeClr val="accent2">
                <a:lumMod val="20000"/>
                <a:lumOff val="80000"/>
              </a:schemeClr>
            </a:fgClr>
            <a:bgClr>
              <a:schemeClr val="bg1"/>
            </a:bgClr>
          </a:pattFill>
          <a:ln>
            <a:solidFill>
              <a:schemeClr val="accent1"/>
            </a:solidFill>
          </a:ln>
          <a:effectLst>
            <a:outerShdw blurRad="12700" algn="ctr" rotWithShape="0">
              <a:prstClr val="black">
                <a:alpha val="40000"/>
              </a:prstClr>
            </a:outerShdw>
          </a:effectLst>
        </p:spPr>
        <p:txBody>
          <a:bodyPr wrap="square" rtlCol="0">
            <a:spAutoFit/>
          </a:bodyPr>
          <a:lstStyle/>
          <a:p>
            <a:pPr>
              <a:lnSpc>
                <a:spcPct val="180000"/>
              </a:lnSpc>
            </a:pPr>
            <a:r>
              <a:rPr lang="zh-CN" altLang="en-US" sz="3200" b="1">
                <a:solidFill>
                  <a:srgbClr val="0221DE"/>
                </a:solidFill>
                <a:latin typeface="微软雅黑" panose="020B0503020204020204" charset="-122"/>
                <a:ea typeface="微软雅黑" panose="020B0503020204020204" charset="-122"/>
                <a:cs typeface="楷体" panose="02010609060101010101" charset="-122"/>
              </a:rPr>
              <a:t>大陆北部</a:t>
            </a:r>
            <a:r>
              <a:rPr lang="zh-CN" altLang="en-US" sz="3200" b="1">
                <a:solidFill>
                  <a:srgbClr val="0221DE"/>
                </a:solidFill>
                <a:latin typeface="宋体" panose="02010600030101010101" pitchFamily="2" charset="-122"/>
                <a:ea typeface="宋体" panose="02010600030101010101" pitchFamily="2" charset="-122"/>
                <a:cs typeface="楷体" panose="02010609060101010101" charset="-122"/>
              </a:rPr>
              <a:t>：</a:t>
            </a:r>
          </a:p>
          <a:p>
            <a:pPr>
              <a:lnSpc>
                <a:spcPct val="10000"/>
              </a:lnSpc>
            </a:pPr>
            <a:endParaRPr lang="zh-CN" altLang="en-US" sz="2400" b="1">
              <a:solidFill>
                <a:srgbClr val="0221DE"/>
              </a:solidFill>
              <a:latin typeface="楷体" panose="02010609060101010101" charset="-122"/>
              <a:ea typeface="楷体" panose="02010609060101010101" charset="-122"/>
              <a:cs typeface="楷体" panose="02010609060101010101" charset="-122"/>
            </a:endParaRPr>
          </a:p>
          <a:p>
            <a:pPr>
              <a:lnSpc>
                <a:spcPct val="20000"/>
              </a:lnSpc>
            </a:pPr>
            <a:r>
              <a:rPr lang="zh-CN" altLang="en-US" sz="2400" b="1">
                <a:solidFill>
                  <a:srgbClr val="0221DE"/>
                </a:solidFill>
                <a:latin typeface="楷体" panose="02010609060101010101" charset="-122"/>
                <a:ea typeface="楷体" panose="02010609060101010101" charset="-122"/>
                <a:cs typeface="楷体" panose="02010609060101010101" charset="-122"/>
              </a:rPr>
              <a:t> </a:t>
            </a:r>
          </a:p>
          <a:p>
            <a:pPr>
              <a:lnSpc>
                <a:spcPct val="110000"/>
              </a:lnSpc>
            </a:pPr>
            <a:r>
              <a:rPr lang="zh-CN" altLang="en-US" sz="2400" b="1">
                <a:solidFill>
                  <a:srgbClr val="0221DE"/>
                </a:solidFill>
                <a:latin typeface="楷体" panose="02010609060101010101" charset="-122"/>
                <a:ea typeface="楷体" panose="02010609060101010101" charset="-122"/>
                <a:cs typeface="楷体" panose="02010609060101010101" charset="-122"/>
              </a:rPr>
              <a:t> </a:t>
            </a:r>
            <a:r>
              <a:rPr lang="zh-CN" altLang="en-US" sz="2800" b="1" u="sng">
                <a:solidFill>
                  <a:srgbClr val="FF0000"/>
                </a:solidFill>
                <a:latin typeface="宋体" panose="02010600030101010101" pitchFamily="2" charset="-122"/>
                <a:ea typeface="宋体" panose="02010600030101010101" pitchFamily="2" charset="-122"/>
                <a:cs typeface="楷体" panose="02010609060101010101" charset="-122"/>
              </a:rPr>
              <a:t>热带草原气候</a:t>
            </a:r>
            <a:r>
              <a:rPr lang="zh-CN" altLang="en-US" sz="2400" b="1" u="sng">
                <a:solidFill>
                  <a:srgbClr val="FF0000"/>
                </a:solidFill>
                <a:latin typeface="宋体" panose="02010600030101010101" pitchFamily="2" charset="-122"/>
                <a:ea typeface="宋体" panose="02010600030101010101" pitchFamily="2" charset="-122"/>
                <a:cs typeface="楷体" panose="02010609060101010101" charset="-122"/>
              </a:rPr>
              <a:t>（成因</a:t>
            </a:r>
            <a:r>
              <a:rPr lang="zh-CN" altLang="en-US" sz="2400" b="1">
                <a:solidFill>
                  <a:srgbClr val="FF0000"/>
                </a:solidFill>
                <a:latin typeface="宋体" panose="02010600030101010101" pitchFamily="2" charset="-122"/>
                <a:ea typeface="宋体" panose="02010600030101010101" pitchFamily="2" charset="-122"/>
                <a:cs typeface="楷体" panose="02010609060101010101" charset="-122"/>
              </a:rPr>
              <a:t>）</a:t>
            </a: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9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9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2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2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p:txBody>
      </p:sp>
      <p:sp>
        <p:nvSpPr>
          <p:cNvPr id="3" name="任意多边形 2"/>
          <p:cNvSpPr/>
          <p:nvPr/>
        </p:nvSpPr>
        <p:spPr>
          <a:xfrm>
            <a:off x="3959860" y="3528026"/>
            <a:ext cx="5107940" cy="192405"/>
          </a:xfrm>
          <a:custGeom>
            <a:avLst/>
            <a:gdLst>
              <a:gd name="connisteX0" fmla="*/ 0 w 5107940"/>
              <a:gd name="connsiteY0" fmla="*/ 192506 h 192506"/>
              <a:gd name="connisteX1" fmla="*/ 2433320 w 5107940"/>
              <a:gd name="connsiteY1" fmla="*/ 7721 h 192506"/>
              <a:gd name="connisteX2" fmla="*/ 5107940 w 5107940"/>
              <a:gd name="connsiteY2" fmla="*/ 50266 h 192506"/>
            </a:gdLst>
            <a:ahLst/>
            <a:cxnLst>
              <a:cxn ang="0">
                <a:pos x="connisteX0" y="connsiteY0"/>
              </a:cxn>
              <a:cxn ang="0">
                <a:pos x="connisteX1" y="connsiteY1"/>
              </a:cxn>
              <a:cxn ang="0">
                <a:pos x="connisteX2" y="connsiteY2"/>
              </a:cxn>
            </a:cxnLst>
            <a:rect l="l" t="t" r="r" b="b"/>
            <a:pathLst>
              <a:path w="5107940" h="192506">
                <a:moveTo>
                  <a:pt x="0" y="192506"/>
                </a:moveTo>
                <a:cubicBezTo>
                  <a:pt x="433070" y="154406"/>
                  <a:pt x="1411605" y="36296"/>
                  <a:pt x="2433320" y="7721"/>
                </a:cubicBezTo>
                <a:cubicBezTo>
                  <a:pt x="3455035" y="-20854"/>
                  <a:pt x="4621530" y="38201"/>
                  <a:pt x="5107940" y="50266"/>
                </a:cubicBezTo>
              </a:path>
            </a:pathLst>
          </a:cu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3965575" y="4373245"/>
            <a:ext cx="5107940" cy="192405"/>
          </a:xfrm>
          <a:custGeom>
            <a:avLst/>
            <a:gdLst>
              <a:gd name="connisteX0" fmla="*/ 0 w 5107940"/>
              <a:gd name="connsiteY0" fmla="*/ 192506 h 192506"/>
              <a:gd name="connisteX1" fmla="*/ 2433320 w 5107940"/>
              <a:gd name="connsiteY1" fmla="*/ 7721 h 192506"/>
              <a:gd name="connisteX2" fmla="*/ 5107940 w 5107940"/>
              <a:gd name="connsiteY2" fmla="*/ 50266 h 192506"/>
            </a:gdLst>
            <a:ahLst/>
            <a:cxnLst>
              <a:cxn ang="0">
                <a:pos x="connisteX0" y="connsiteY0"/>
              </a:cxn>
              <a:cxn ang="0">
                <a:pos x="connisteX1" y="connsiteY1"/>
              </a:cxn>
              <a:cxn ang="0">
                <a:pos x="connisteX2" y="connsiteY2"/>
              </a:cxn>
            </a:cxnLst>
            <a:rect l="l" t="t" r="r" b="b"/>
            <a:pathLst>
              <a:path w="5107940" h="192506">
                <a:moveTo>
                  <a:pt x="0" y="192506"/>
                </a:moveTo>
                <a:cubicBezTo>
                  <a:pt x="433070" y="154406"/>
                  <a:pt x="1411605" y="36296"/>
                  <a:pt x="2433320" y="7721"/>
                </a:cubicBezTo>
                <a:cubicBezTo>
                  <a:pt x="3455035" y="-20854"/>
                  <a:pt x="4621530" y="38201"/>
                  <a:pt x="5107940" y="50266"/>
                </a:cubicBezTo>
              </a:path>
            </a:pathLst>
          </a:cu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604063" y="4176031"/>
            <a:ext cx="695960" cy="429895"/>
          </a:xfrm>
          <a:prstGeom prst="rect">
            <a:avLst/>
          </a:prstGeom>
          <a:noFill/>
        </p:spPr>
        <p:txBody>
          <a:bodyPr wrap="none" rtlCol="0">
            <a:spAutoFit/>
          </a:bodyPr>
          <a:lstStyle/>
          <a:p>
            <a:pPr>
              <a:lnSpc>
                <a:spcPct val="110000"/>
              </a:lnSpc>
            </a:pPr>
            <a:r>
              <a:rPr lang="en-US" altLang="zh-CN" sz="2000" b="1"/>
              <a:t>30</a:t>
            </a:r>
            <a:r>
              <a:rPr lang="zh-CN" altLang="en-US" sz="2000" b="1"/>
              <a:t>°</a:t>
            </a:r>
            <a:endParaRPr lang="en-US" altLang="zh-CN" sz="2000" b="1"/>
          </a:p>
        </p:txBody>
      </p:sp>
      <p:sp>
        <p:nvSpPr>
          <p:cNvPr id="25" name="任意多边形 24"/>
          <p:cNvSpPr/>
          <p:nvPr/>
        </p:nvSpPr>
        <p:spPr>
          <a:xfrm>
            <a:off x="7560056" y="2404110"/>
            <a:ext cx="648335" cy="2703195"/>
          </a:xfrm>
          <a:custGeom>
            <a:avLst/>
            <a:gdLst>
              <a:gd name="connisteX0" fmla="*/ 0 w 648331"/>
              <a:gd name="connsiteY0" fmla="*/ 0 h 2703195"/>
              <a:gd name="connisteX1" fmla="*/ 582930 w 648331"/>
              <a:gd name="connsiteY1" fmla="*/ 1351280 h 2703195"/>
              <a:gd name="connisteX2" fmla="*/ 611505 w 648331"/>
              <a:gd name="connsiteY2" fmla="*/ 1835150 h 2703195"/>
              <a:gd name="connisteX3" fmla="*/ 540385 w 648331"/>
              <a:gd name="connsiteY3" fmla="*/ 2219325 h 2703195"/>
              <a:gd name="connisteX4" fmla="*/ 284480 w 648331"/>
              <a:gd name="connsiteY4" fmla="*/ 2703195 h 270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48332" h="2703195">
                <a:moveTo>
                  <a:pt x="0" y="0"/>
                </a:moveTo>
                <a:cubicBezTo>
                  <a:pt x="116205" y="260350"/>
                  <a:pt x="460375" y="984250"/>
                  <a:pt x="582930" y="1351280"/>
                </a:cubicBezTo>
                <a:cubicBezTo>
                  <a:pt x="705485" y="1718310"/>
                  <a:pt x="619760" y="1661795"/>
                  <a:pt x="611505" y="1835150"/>
                </a:cubicBezTo>
                <a:cubicBezTo>
                  <a:pt x="603250" y="2008505"/>
                  <a:pt x="605790" y="2045970"/>
                  <a:pt x="540385" y="2219325"/>
                </a:cubicBezTo>
                <a:cubicBezTo>
                  <a:pt x="474980" y="2392680"/>
                  <a:pt x="334010" y="2614295"/>
                  <a:pt x="284480" y="2703195"/>
                </a:cubicBezTo>
              </a:path>
            </a:pathLst>
          </a:custGeom>
          <a:noFill/>
          <a:ln w="825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50215" y="4565650"/>
            <a:ext cx="3091815" cy="1050290"/>
          </a:xfrm>
          <a:prstGeom prst="rect">
            <a:avLst/>
          </a:prstGeom>
          <a:solidFill>
            <a:schemeClr val="bg1"/>
          </a:solidFill>
          <a:ln w="9525">
            <a:solidFill>
              <a:schemeClr val="accent1"/>
            </a:solidFill>
          </a:ln>
        </p:spPr>
        <p:txBody>
          <a:bodyPr wrap="square" rtlCol="0">
            <a:spAutoFit/>
          </a:bodyPr>
          <a:lstStyle/>
          <a:p>
            <a:pPr>
              <a:lnSpc>
                <a:spcPct val="130000"/>
              </a:lnSpc>
            </a:pPr>
            <a:r>
              <a:rPr lang="zh-CN" altLang="en-US" sz="2400" b="1">
                <a:solidFill>
                  <a:schemeClr val="tx1"/>
                </a:solidFill>
                <a:latin typeface="楷体" panose="02010609060101010101" charset="-122"/>
                <a:ea typeface="楷体" panose="02010609060101010101" charset="-122"/>
              </a:rPr>
              <a:t>夏季：</a:t>
            </a:r>
            <a:r>
              <a:rPr lang="zh-CN" altLang="en-US" sz="2400" b="1">
                <a:solidFill>
                  <a:srgbClr val="FF0000"/>
                </a:solidFill>
                <a:latin typeface="楷体" panose="02010609060101010101" charset="-122"/>
                <a:ea typeface="楷体" panose="02010609060101010101" charset="-122"/>
              </a:rPr>
              <a:t>西北季风（湿）</a:t>
            </a:r>
          </a:p>
          <a:p>
            <a:pPr>
              <a:lnSpc>
                <a:spcPct val="130000"/>
              </a:lnSpc>
            </a:pPr>
            <a:r>
              <a:rPr lang="zh-CN" altLang="en-US" sz="2400" b="1">
                <a:solidFill>
                  <a:schemeClr val="tx1"/>
                </a:solidFill>
                <a:latin typeface="楷体" panose="02010609060101010101" charset="-122"/>
                <a:ea typeface="楷体" panose="02010609060101010101" charset="-122"/>
              </a:rPr>
              <a:t>冬季：</a:t>
            </a:r>
            <a:r>
              <a:rPr lang="zh-CN" altLang="en-US" sz="2400" b="1">
                <a:solidFill>
                  <a:srgbClr val="FF0000"/>
                </a:solidFill>
                <a:latin typeface="楷体" panose="02010609060101010101" charset="-122"/>
                <a:ea typeface="楷体" panose="02010609060101010101" charset="-122"/>
              </a:rPr>
              <a:t>东南信风（干）</a:t>
            </a:r>
          </a:p>
        </p:txBody>
      </p:sp>
      <p:pic>
        <p:nvPicPr>
          <p:cNvPr id="6" name="图片 5" descr="澳大利亚风向_副本"/>
          <p:cNvPicPr>
            <a:picLocks noChangeAspect="1"/>
          </p:cNvPicPr>
          <p:nvPr/>
        </p:nvPicPr>
        <p:blipFill>
          <a:blip r:embed="rId4" cstate="print"/>
          <a:stretch>
            <a:fillRect/>
          </a:stretch>
        </p:blipFill>
        <p:spPr>
          <a:xfrm>
            <a:off x="628650" y="2920137"/>
            <a:ext cx="8515350" cy="3637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澳大利亚气候_副本"/>
          <p:cNvPicPr>
            <a:picLocks noChangeAspect="1"/>
          </p:cNvPicPr>
          <p:nvPr/>
        </p:nvPicPr>
        <p:blipFill>
          <a:blip r:embed="rId2" cstate="print"/>
          <a:stretch>
            <a:fillRect/>
          </a:stretch>
        </p:blipFill>
        <p:spPr>
          <a:xfrm>
            <a:off x="3954145" y="1727835"/>
            <a:ext cx="5119370" cy="4714875"/>
          </a:xfrm>
          <a:prstGeom prst="rect">
            <a:avLst/>
          </a:prstGeom>
          <a:ln>
            <a:solidFill>
              <a:schemeClr val="tx1">
                <a:lumMod val="95000"/>
                <a:lumOff val="5000"/>
              </a:schemeClr>
            </a:solidFill>
          </a:ln>
        </p:spPr>
      </p:pic>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908050"/>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、气候特征</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1" name="文本框 10"/>
          <p:cNvSpPr txBox="1"/>
          <p:nvPr/>
        </p:nvSpPr>
        <p:spPr>
          <a:xfrm>
            <a:off x="91186" y="2399539"/>
            <a:ext cx="3802380" cy="4653582"/>
          </a:xfrm>
          <a:prstGeom prst="rect">
            <a:avLst/>
          </a:prstGeom>
          <a:pattFill prst="openDmnd">
            <a:fgClr>
              <a:schemeClr val="accent2">
                <a:lumMod val="20000"/>
                <a:lumOff val="80000"/>
              </a:schemeClr>
            </a:fgClr>
            <a:bgClr>
              <a:schemeClr val="bg1"/>
            </a:bgClr>
          </a:pattFill>
          <a:ln>
            <a:solidFill>
              <a:schemeClr val="accent1"/>
            </a:solidFill>
          </a:ln>
          <a:effectLst>
            <a:outerShdw blurRad="12700" algn="ctr" rotWithShape="0">
              <a:prstClr val="black">
                <a:alpha val="40000"/>
              </a:prstClr>
            </a:outerShdw>
          </a:effectLst>
        </p:spPr>
        <p:txBody>
          <a:bodyPr wrap="square" rtlCol="0">
            <a:spAutoFit/>
          </a:bodyPr>
          <a:lstStyle/>
          <a:p>
            <a:pPr>
              <a:lnSpc>
                <a:spcPct val="10000"/>
              </a:lnSpc>
            </a:pPr>
            <a:endParaRPr lang="zh-CN" altLang="en-US" sz="2400" b="1" dirty="0">
              <a:solidFill>
                <a:srgbClr val="0221DE"/>
              </a:solidFill>
              <a:latin typeface="楷体" panose="02010609060101010101" charset="-122"/>
              <a:ea typeface="楷体" panose="02010609060101010101" charset="-122"/>
              <a:cs typeface="楷体" panose="02010609060101010101" charset="-122"/>
            </a:endParaRPr>
          </a:p>
          <a:p>
            <a:pPr>
              <a:lnSpc>
                <a:spcPct val="20000"/>
              </a:lnSpc>
            </a:pPr>
            <a:r>
              <a:rPr lang="zh-CN" altLang="en-US" sz="2400" b="1" dirty="0">
                <a:solidFill>
                  <a:srgbClr val="0221DE"/>
                </a:solidFill>
                <a:latin typeface="楷体" panose="02010609060101010101" charset="-122"/>
                <a:ea typeface="楷体" panose="02010609060101010101" charset="-122"/>
                <a:cs typeface="楷体" panose="02010609060101010101" charset="-122"/>
              </a:rPr>
              <a:t> </a:t>
            </a:r>
          </a:p>
          <a:p>
            <a:pPr>
              <a:lnSpc>
                <a:spcPct val="110000"/>
              </a:lnSpc>
            </a:pPr>
            <a:r>
              <a:rPr lang="zh-CN" altLang="en-US" sz="2400" b="1" dirty="0">
                <a:solidFill>
                  <a:srgbClr val="0221DE"/>
                </a:solidFill>
                <a:latin typeface="楷体" panose="02010609060101010101" charset="-122"/>
                <a:ea typeface="楷体" panose="02010609060101010101" charset="-122"/>
                <a:cs typeface="楷体" panose="02010609060101010101" charset="-122"/>
              </a:rPr>
              <a:t> </a:t>
            </a:r>
            <a:r>
              <a:rPr lang="zh-CN" altLang="en-US" sz="2800" b="1" u="sng" dirty="0">
                <a:solidFill>
                  <a:srgbClr val="FF0000"/>
                </a:solidFill>
                <a:latin typeface="宋体" panose="02010600030101010101" pitchFamily="2" charset="-122"/>
                <a:ea typeface="宋体" panose="02010600030101010101" pitchFamily="2" charset="-122"/>
                <a:cs typeface="楷体" panose="02010609060101010101" charset="-122"/>
              </a:rPr>
              <a:t>热带草原气候</a:t>
            </a:r>
            <a:r>
              <a:rPr lang="zh-CN" altLang="en-US" sz="2800" b="1" dirty="0" smtClean="0">
                <a:solidFill>
                  <a:srgbClr val="FF0000"/>
                </a:solidFill>
                <a:latin typeface="宋体" panose="02010600030101010101" pitchFamily="2" charset="-122"/>
                <a:ea typeface="宋体" panose="02010600030101010101" pitchFamily="2" charset="-122"/>
                <a:cs typeface="楷体" panose="02010609060101010101" charset="-122"/>
              </a:rPr>
              <a:t>：</a:t>
            </a:r>
            <a:endParaRPr lang="en-US" altLang="zh-CN" sz="2800" b="1" dirty="0" smtClean="0">
              <a:solidFill>
                <a:srgbClr val="FF0000"/>
              </a:solidFill>
              <a:latin typeface="宋体" panose="02010600030101010101" pitchFamily="2" charset="-122"/>
              <a:ea typeface="宋体" panose="02010600030101010101" pitchFamily="2" charset="-122"/>
              <a:cs typeface="楷体" panose="02010609060101010101" charset="-122"/>
            </a:endParaRPr>
          </a:p>
          <a:p>
            <a:pPr>
              <a:lnSpc>
                <a:spcPct val="110000"/>
              </a:lnSpc>
            </a:pPr>
            <a:endParaRPr lang="en-US" altLang="zh-CN" sz="2800" b="1" dirty="0" smtClean="0">
              <a:solidFill>
                <a:srgbClr val="FF0000"/>
              </a:solidFill>
              <a:latin typeface="宋体" panose="02010600030101010101" pitchFamily="2" charset="-122"/>
              <a:ea typeface="宋体" panose="02010600030101010101" pitchFamily="2" charset="-122"/>
              <a:cs typeface="楷体" panose="02010609060101010101" charset="-122"/>
            </a:endParaRPr>
          </a:p>
          <a:p>
            <a:pPr>
              <a:lnSpc>
                <a:spcPct val="110000"/>
              </a:lnSpc>
            </a:pPr>
            <a:endParaRPr lang="en-US" altLang="zh-CN" sz="2800" b="1" dirty="0" smtClean="0">
              <a:solidFill>
                <a:srgbClr val="FF0000"/>
              </a:solidFill>
              <a:latin typeface="宋体" panose="02010600030101010101" pitchFamily="2" charset="-122"/>
              <a:ea typeface="宋体" panose="02010600030101010101" pitchFamily="2" charset="-122"/>
              <a:cs typeface="楷体" panose="02010609060101010101" charset="-122"/>
            </a:endParaRPr>
          </a:p>
          <a:p>
            <a:pPr>
              <a:lnSpc>
                <a:spcPct val="11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12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10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14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a:p>
            <a:pPr>
              <a:lnSpc>
                <a:spcPct val="20000"/>
              </a:lnSpc>
            </a:pP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p:txBody>
      </p:sp>
      <p:sp>
        <p:nvSpPr>
          <p:cNvPr id="3" name="任意多边形 2"/>
          <p:cNvSpPr/>
          <p:nvPr/>
        </p:nvSpPr>
        <p:spPr>
          <a:xfrm>
            <a:off x="3959860" y="3528026"/>
            <a:ext cx="5107940" cy="192405"/>
          </a:xfrm>
          <a:custGeom>
            <a:avLst/>
            <a:gdLst>
              <a:gd name="connisteX0" fmla="*/ 0 w 5107940"/>
              <a:gd name="connsiteY0" fmla="*/ 192506 h 192506"/>
              <a:gd name="connisteX1" fmla="*/ 2433320 w 5107940"/>
              <a:gd name="connsiteY1" fmla="*/ 7721 h 192506"/>
              <a:gd name="connisteX2" fmla="*/ 5107940 w 5107940"/>
              <a:gd name="connsiteY2" fmla="*/ 50266 h 192506"/>
            </a:gdLst>
            <a:ahLst/>
            <a:cxnLst>
              <a:cxn ang="0">
                <a:pos x="connisteX0" y="connsiteY0"/>
              </a:cxn>
              <a:cxn ang="0">
                <a:pos x="connisteX1" y="connsiteY1"/>
              </a:cxn>
              <a:cxn ang="0">
                <a:pos x="connisteX2" y="connsiteY2"/>
              </a:cxn>
            </a:cxnLst>
            <a:rect l="l" t="t" r="r" b="b"/>
            <a:pathLst>
              <a:path w="5107940" h="192506">
                <a:moveTo>
                  <a:pt x="0" y="192506"/>
                </a:moveTo>
                <a:cubicBezTo>
                  <a:pt x="433070" y="154406"/>
                  <a:pt x="1411605" y="36296"/>
                  <a:pt x="2433320" y="7721"/>
                </a:cubicBezTo>
                <a:cubicBezTo>
                  <a:pt x="3455035" y="-20854"/>
                  <a:pt x="4621530" y="38201"/>
                  <a:pt x="5107940" y="50266"/>
                </a:cubicBezTo>
              </a:path>
            </a:pathLst>
          </a:cu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3965575" y="4373245"/>
            <a:ext cx="5107940" cy="192405"/>
          </a:xfrm>
          <a:custGeom>
            <a:avLst/>
            <a:gdLst>
              <a:gd name="connisteX0" fmla="*/ 0 w 5107940"/>
              <a:gd name="connsiteY0" fmla="*/ 192506 h 192506"/>
              <a:gd name="connisteX1" fmla="*/ 2433320 w 5107940"/>
              <a:gd name="connsiteY1" fmla="*/ 7721 h 192506"/>
              <a:gd name="connisteX2" fmla="*/ 5107940 w 5107940"/>
              <a:gd name="connsiteY2" fmla="*/ 50266 h 192506"/>
            </a:gdLst>
            <a:ahLst/>
            <a:cxnLst>
              <a:cxn ang="0">
                <a:pos x="connisteX0" y="connsiteY0"/>
              </a:cxn>
              <a:cxn ang="0">
                <a:pos x="connisteX1" y="connsiteY1"/>
              </a:cxn>
              <a:cxn ang="0">
                <a:pos x="connisteX2" y="connsiteY2"/>
              </a:cxn>
            </a:cxnLst>
            <a:rect l="l" t="t" r="r" b="b"/>
            <a:pathLst>
              <a:path w="5107940" h="192506">
                <a:moveTo>
                  <a:pt x="0" y="192506"/>
                </a:moveTo>
                <a:cubicBezTo>
                  <a:pt x="433070" y="154406"/>
                  <a:pt x="1411605" y="36296"/>
                  <a:pt x="2433320" y="7721"/>
                </a:cubicBezTo>
                <a:cubicBezTo>
                  <a:pt x="3455035" y="-20854"/>
                  <a:pt x="4621530" y="38201"/>
                  <a:pt x="5107940" y="50266"/>
                </a:cubicBezTo>
              </a:path>
            </a:pathLst>
          </a:cu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604063" y="4176031"/>
            <a:ext cx="695960" cy="429895"/>
          </a:xfrm>
          <a:prstGeom prst="rect">
            <a:avLst/>
          </a:prstGeom>
          <a:noFill/>
        </p:spPr>
        <p:txBody>
          <a:bodyPr wrap="none" rtlCol="0">
            <a:spAutoFit/>
          </a:bodyPr>
          <a:lstStyle/>
          <a:p>
            <a:pPr>
              <a:lnSpc>
                <a:spcPct val="110000"/>
              </a:lnSpc>
            </a:pPr>
            <a:r>
              <a:rPr lang="en-US" altLang="zh-CN" sz="2000" b="1"/>
              <a:t>30</a:t>
            </a:r>
            <a:r>
              <a:rPr lang="zh-CN" altLang="en-US" sz="2000" b="1"/>
              <a:t>°</a:t>
            </a:r>
            <a:endParaRPr lang="en-US" altLang="zh-CN" sz="2000" b="1"/>
          </a:p>
        </p:txBody>
      </p:sp>
      <p:sp>
        <p:nvSpPr>
          <p:cNvPr id="25" name="任意多边形 24"/>
          <p:cNvSpPr/>
          <p:nvPr/>
        </p:nvSpPr>
        <p:spPr>
          <a:xfrm>
            <a:off x="7560056" y="2404110"/>
            <a:ext cx="648335" cy="2703195"/>
          </a:xfrm>
          <a:custGeom>
            <a:avLst/>
            <a:gdLst>
              <a:gd name="connisteX0" fmla="*/ 0 w 648331"/>
              <a:gd name="connsiteY0" fmla="*/ 0 h 2703195"/>
              <a:gd name="connisteX1" fmla="*/ 582930 w 648331"/>
              <a:gd name="connsiteY1" fmla="*/ 1351280 h 2703195"/>
              <a:gd name="connisteX2" fmla="*/ 611505 w 648331"/>
              <a:gd name="connsiteY2" fmla="*/ 1835150 h 2703195"/>
              <a:gd name="connisteX3" fmla="*/ 540385 w 648331"/>
              <a:gd name="connsiteY3" fmla="*/ 2219325 h 2703195"/>
              <a:gd name="connisteX4" fmla="*/ 284480 w 648331"/>
              <a:gd name="connsiteY4" fmla="*/ 2703195 h 270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48332" h="2703195">
                <a:moveTo>
                  <a:pt x="0" y="0"/>
                </a:moveTo>
                <a:cubicBezTo>
                  <a:pt x="116205" y="260350"/>
                  <a:pt x="460375" y="984250"/>
                  <a:pt x="582930" y="1351280"/>
                </a:cubicBezTo>
                <a:cubicBezTo>
                  <a:pt x="705485" y="1718310"/>
                  <a:pt x="619760" y="1661795"/>
                  <a:pt x="611505" y="1835150"/>
                </a:cubicBezTo>
                <a:cubicBezTo>
                  <a:pt x="603250" y="2008505"/>
                  <a:pt x="605790" y="2045970"/>
                  <a:pt x="540385" y="2219325"/>
                </a:cubicBezTo>
                <a:cubicBezTo>
                  <a:pt x="474980" y="2392680"/>
                  <a:pt x="334010" y="2614295"/>
                  <a:pt x="284480" y="2703195"/>
                </a:cubicBezTo>
              </a:path>
            </a:pathLst>
          </a:custGeom>
          <a:noFill/>
          <a:ln w="825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2786063" y="2823846"/>
            <a:ext cx="2966402" cy="33654"/>
          </a:xfrm>
          <a:prstGeom prst="line">
            <a:avLst/>
          </a:prstGeom>
          <a:ln w="38100">
            <a:solidFill>
              <a:schemeClr val="tx1">
                <a:lumMod val="95000"/>
                <a:lumOff val="5000"/>
              </a:schemeClr>
            </a:solidFill>
            <a:tailEnd type="stealth" w="lg" len="lg"/>
          </a:ln>
          <a:effectLst>
            <a:outerShdw blurRad="381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800350" y="3028950"/>
            <a:ext cx="5085715" cy="826135"/>
          </a:xfrm>
          <a:prstGeom prst="line">
            <a:avLst/>
          </a:prstGeom>
          <a:ln w="38100">
            <a:solidFill>
              <a:schemeClr val="tx1">
                <a:lumMod val="95000"/>
                <a:lumOff val="5000"/>
              </a:schemeClr>
            </a:solidFill>
            <a:tailEnd type="stealth" w="lg" len="lg"/>
          </a:ln>
          <a:effectLst>
            <a:outerShdw blurRad="381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4" idx="1"/>
          </p:cNvCxnSpPr>
          <p:nvPr/>
        </p:nvCxnSpPr>
        <p:spPr>
          <a:xfrm>
            <a:off x="2857500" y="3186113"/>
            <a:ext cx="3541395" cy="1194849"/>
          </a:xfrm>
          <a:prstGeom prst="line">
            <a:avLst/>
          </a:prstGeom>
          <a:ln w="38100">
            <a:solidFill>
              <a:schemeClr val="tx1">
                <a:lumMod val="95000"/>
                <a:lumOff val="5000"/>
              </a:schemeClr>
            </a:solidFill>
            <a:tailEnd type="stealth" w="lg" len="lg"/>
          </a:ln>
          <a:effectLst>
            <a:outerShdw blurRad="381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54940" y="3361079"/>
            <a:ext cx="3261995" cy="2899255"/>
          </a:xfrm>
          <a:prstGeom prst="rect">
            <a:avLst/>
          </a:prstGeom>
          <a:solidFill>
            <a:schemeClr val="bg1"/>
          </a:solidFill>
          <a:ln w="9525">
            <a:solidFill>
              <a:schemeClr val="accent1"/>
            </a:solidFill>
          </a:ln>
        </p:spPr>
        <p:txBody>
          <a:bodyPr wrap="square" rtlCol="0">
            <a:spAutoFit/>
          </a:bodyPr>
          <a:lstStyle/>
          <a:p>
            <a:pPr>
              <a:lnSpc>
                <a:spcPct val="120000"/>
              </a:lnSpc>
            </a:pPr>
            <a:r>
              <a:rPr lang="zh-CN" altLang="en-US" sz="2400" b="1" dirty="0">
                <a:solidFill>
                  <a:schemeClr val="tx1"/>
                </a:solidFill>
                <a:latin typeface="楷体" panose="02010609060101010101" charset="-122"/>
                <a:ea typeface="楷体" panose="02010609060101010101" charset="-122"/>
              </a:rPr>
              <a:t>北部：冬夏季风交替</a:t>
            </a:r>
          </a:p>
          <a:p>
            <a:pPr>
              <a:lnSpc>
                <a:spcPct val="120000"/>
              </a:lnSpc>
            </a:pPr>
            <a:r>
              <a:rPr lang="zh-CN" altLang="en-US" sz="2400" b="1" dirty="0">
                <a:solidFill>
                  <a:schemeClr val="tx1"/>
                </a:solidFill>
                <a:latin typeface="楷体" panose="02010609060101010101" charset="-122"/>
                <a:ea typeface="楷体" panose="02010609060101010101" charset="-122"/>
              </a:rPr>
              <a:t>东部</a:t>
            </a:r>
            <a:r>
              <a:rPr lang="zh-CN" altLang="en-US" sz="2400" b="1" dirty="0" smtClean="0">
                <a:solidFill>
                  <a:schemeClr val="tx1"/>
                </a:solidFill>
                <a:latin typeface="楷体" panose="02010609060101010101" charset="-122"/>
                <a:ea typeface="楷体" panose="02010609060101010101" charset="-122"/>
              </a:rPr>
              <a:t>：东南信风背风</a:t>
            </a:r>
            <a:r>
              <a:rPr lang="zh-CN" altLang="en-US" sz="2400" b="1" dirty="0">
                <a:solidFill>
                  <a:schemeClr val="tx1"/>
                </a:solidFill>
                <a:latin typeface="楷体" panose="02010609060101010101" charset="-122"/>
                <a:ea typeface="楷体" panose="02010609060101010101" charset="-122"/>
              </a:rPr>
              <a:t>坡降水减少</a:t>
            </a:r>
            <a:endParaRPr lang="zh-CN" altLang="en-US" sz="2400" b="1" dirty="0">
              <a:solidFill>
                <a:srgbClr val="FF0000"/>
              </a:solidFill>
              <a:latin typeface="楷体" panose="02010609060101010101" charset="-122"/>
              <a:ea typeface="楷体" panose="02010609060101010101" charset="-122"/>
            </a:endParaRPr>
          </a:p>
          <a:p>
            <a:r>
              <a:rPr lang="zh-CN" altLang="en-US" sz="2400" b="1" dirty="0">
                <a:solidFill>
                  <a:schemeClr val="tx1"/>
                </a:solidFill>
                <a:latin typeface="楷体" panose="02010609060101010101" charset="-122"/>
                <a:ea typeface="楷体" panose="02010609060101010101" charset="-122"/>
              </a:rPr>
              <a:t>南部</a:t>
            </a:r>
            <a:r>
              <a:rPr lang="zh-CN" altLang="en-US" sz="2400" b="1" dirty="0" smtClean="0">
                <a:solidFill>
                  <a:schemeClr val="tx1"/>
                </a:solidFill>
                <a:latin typeface="楷体" panose="02010609060101010101" charset="-122"/>
                <a:ea typeface="楷体" panose="02010609060101010101" charset="-122"/>
              </a:rPr>
              <a:t>：</a:t>
            </a:r>
            <a:r>
              <a:rPr lang="zh-CN" altLang="en-US" sz="2400" b="1" dirty="0">
                <a:latin typeface="楷体" panose="02010609060101010101" charset="-122"/>
                <a:ea typeface="楷体" panose="02010609060101010101" charset="-122"/>
              </a:rPr>
              <a:t>夏季受来自海洋的</a:t>
            </a:r>
            <a:r>
              <a:rPr lang="zh-CN" altLang="en-US" sz="2400" b="1" dirty="0">
                <a:solidFill>
                  <a:srgbClr val="FF0000"/>
                </a:solidFill>
                <a:latin typeface="楷体" panose="02010609060101010101" charset="-122"/>
                <a:ea typeface="楷体" panose="02010609060101010101" charset="-122"/>
              </a:rPr>
              <a:t>东南信风</a:t>
            </a:r>
            <a:r>
              <a:rPr lang="zh-CN" altLang="en-US" sz="2400" b="1" dirty="0">
                <a:latin typeface="楷体" panose="02010609060101010101" charset="-122"/>
                <a:ea typeface="楷体" panose="02010609060101010101" charset="-122"/>
              </a:rPr>
              <a:t>控制形成湿季</a:t>
            </a:r>
            <a:r>
              <a:rPr lang="zh-CN" altLang="en-US" sz="2400" b="1" dirty="0" smtClean="0">
                <a:latin typeface="楷体" panose="02010609060101010101" charset="-122"/>
                <a:ea typeface="楷体" panose="02010609060101010101" charset="-122"/>
              </a:rPr>
              <a:t>；冬季</a:t>
            </a:r>
            <a:r>
              <a:rPr lang="zh-CN" altLang="en-US" sz="2400" b="1" dirty="0">
                <a:latin typeface="楷体" panose="02010609060101010101" charset="-122"/>
                <a:ea typeface="楷体" panose="02010609060101010101" charset="-122"/>
              </a:rPr>
              <a:t>受</a:t>
            </a:r>
            <a:r>
              <a:rPr lang="zh-CN" altLang="en-US" sz="2400" b="1" dirty="0">
                <a:solidFill>
                  <a:srgbClr val="FF0000"/>
                </a:solidFill>
                <a:latin typeface="楷体" panose="02010609060101010101" charset="-122"/>
                <a:ea typeface="楷体" panose="02010609060101010101" charset="-122"/>
              </a:rPr>
              <a:t>副热带高压</a:t>
            </a:r>
            <a:r>
              <a:rPr lang="zh-CN" altLang="en-US" sz="2400" b="1" dirty="0">
                <a:latin typeface="楷体" panose="02010609060101010101" charset="-122"/>
                <a:ea typeface="楷体" panose="02010609060101010101" charset="-122"/>
              </a:rPr>
              <a:t>控制形成干季。</a:t>
            </a:r>
          </a:p>
        </p:txBody>
      </p:sp>
      <p:sp>
        <p:nvSpPr>
          <p:cNvPr id="18" name="文本框 11"/>
          <p:cNvSpPr txBox="1"/>
          <p:nvPr/>
        </p:nvSpPr>
        <p:spPr>
          <a:xfrm>
            <a:off x="180340" y="1608139"/>
            <a:ext cx="3236595" cy="565150"/>
          </a:xfrm>
          <a:prstGeom prst="rect">
            <a:avLst/>
          </a:prstGeom>
          <a:solidFill>
            <a:schemeClr val="accent2">
              <a:lumMod val="20000"/>
              <a:lumOff val="80000"/>
            </a:schemeClr>
          </a:solidFill>
          <a:ln>
            <a:solidFill>
              <a:schemeClr val="accent1"/>
            </a:solidFill>
          </a:ln>
          <a:effectLst>
            <a:outerShdw blurRad="63500" sx="101000" sy="101000" algn="ctr" rotWithShape="0">
              <a:prstClr val="black">
                <a:alpha val="20000"/>
              </a:prstClr>
            </a:outerShdw>
          </a:effectLst>
        </p:spPr>
        <p:txBody>
          <a:bodyPr wrap="square" rtlCol="0">
            <a:spAutoFit/>
          </a:bodyPr>
          <a:lstStyle/>
          <a:p>
            <a:pPr>
              <a:lnSpc>
                <a:spcPct val="110000"/>
              </a:lnSpc>
            </a:pPr>
            <a:r>
              <a:rPr lang="en-US" sz="2800" b="1" dirty="0" smtClean="0">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dirty="0">
                <a:solidFill>
                  <a:schemeClr val="tx1"/>
                </a:solidFill>
                <a:latin typeface="+mn-ea"/>
              </a:rPr>
              <a:t>主要气候类型：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澳大利亚气候_副本"/>
          <p:cNvPicPr>
            <a:picLocks noChangeAspect="1"/>
          </p:cNvPicPr>
          <p:nvPr/>
        </p:nvPicPr>
        <p:blipFill>
          <a:blip r:embed="rId2" cstate="print"/>
          <a:stretch>
            <a:fillRect/>
          </a:stretch>
        </p:blipFill>
        <p:spPr>
          <a:xfrm>
            <a:off x="3954145" y="1727835"/>
            <a:ext cx="5119370" cy="4701540"/>
          </a:xfrm>
          <a:prstGeom prst="rect">
            <a:avLst/>
          </a:prstGeom>
          <a:ln>
            <a:solidFill>
              <a:schemeClr val="tx1">
                <a:lumMod val="95000"/>
                <a:lumOff val="5000"/>
              </a:schemeClr>
            </a:solidFill>
          </a:ln>
        </p:spPr>
      </p:pic>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908050"/>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、气候特征</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2" name="文本框 11"/>
          <p:cNvSpPr txBox="1"/>
          <p:nvPr/>
        </p:nvSpPr>
        <p:spPr>
          <a:xfrm>
            <a:off x="180340" y="1727835"/>
            <a:ext cx="3236595" cy="508409"/>
          </a:xfrm>
          <a:prstGeom prst="rect">
            <a:avLst/>
          </a:prstGeom>
          <a:solidFill>
            <a:schemeClr val="accent2">
              <a:lumMod val="20000"/>
              <a:lumOff val="80000"/>
            </a:schemeClr>
          </a:solidFill>
          <a:ln>
            <a:solidFill>
              <a:schemeClr val="accent1"/>
            </a:solidFill>
          </a:ln>
          <a:effectLst>
            <a:outerShdw blurRad="63500" sx="101000" sy="101000" algn="ctr" rotWithShape="0">
              <a:prstClr val="black">
                <a:alpha val="20000"/>
              </a:prstClr>
            </a:outerShdw>
          </a:effectLst>
        </p:spPr>
        <p:txBody>
          <a:bodyPr wrap="square" rtlCol="0">
            <a:spAutoFit/>
          </a:bodyPr>
          <a:lstStyle/>
          <a:p>
            <a:pPr>
              <a:lnSpc>
                <a:spcPct val="110000"/>
              </a:lnSpc>
            </a:pPr>
            <a:r>
              <a:rPr lang="en-US" sz="2800" b="1" dirty="0" smtClean="0">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dirty="0">
                <a:solidFill>
                  <a:schemeClr val="tx1"/>
                </a:solidFill>
                <a:latin typeface="+mn-ea"/>
              </a:rPr>
              <a:t>主要气候类型：</a:t>
            </a:r>
          </a:p>
        </p:txBody>
      </p:sp>
      <p:sp>
        <p:nvSpPr>
          <p:cNvPr id="11" name="文本框 10"/>
          <p:cNvSpPr txBox="1"/>
          <p:nvPr/>
        </p:nvSpPr>
        <p:spPr>
          <a:xfrm>
            <a:off x="95250" y="2432685"/>
            <a:ext cx="3802380" cy="3996690"/>
          </a:xfrm>
          <a:prstGeom prst="rect">
            <a:avLst/>
          </a:prstGeom>
          <a:pattFill prst="openDmnd">
            <a:fgClr>
              <a:schemeClr val="accent2">
                <a:lumMod val="20000"/>
                <a:lumOff val="80000"/>
              </a:schemeClr>
            </a:fgClr>
            <a:bgClr>
              <a:schemeClr val="bg1"/>
            </a:bgClr>
          </a:pattFill>
          <a:ln>
            <a:solidFill>
              <a:schemeClr val="accent1"/>
            </a:solidFill>
          </a:ln>
          <a:effectLst>
            <a:outerShdw blurRad="12700" algn="ctr" rotWithShape="0">
              <a:prstClr val="black">
                <a:alpha val="40000"/>
              </a:prstClr>
            </a:outerShdw>
          </a:effectLst>
        </p:spPr>
        <p:txBody>
          <a:bodyPr wrap="square" rtlCol="0">
            <a:spAutoFit/>
          </a:bodyPr>
          <a:lstStyle/>
          <a:p>
            <a:pPr>
              <a:lnSpc>
                <a:spcPct val="180000"/>
              </a:lnSpc>
            </a:pPr>
            <a:r>
              <a:rPr lang="zh-CN" altLang="en-US" sz="3200" b="1">
                <a:solidFill>
                  <a:srgbClr val="0221DE"/>
                </a:solidFill>
                <a:latin typeface="微软雅黑" panose="020B0503020204020204" charset="-122"/>
                <a:ea typeface="微软雅黑" panose="020B0503020204020204" charset="-122"/>
                <a:cs typeface="楷体" panose="02010609060101010101" charset="-122"/>
              </a:rPr>
              <a:t>大陆中西部</a:t>
            </a:r>
            <a:r>
              <a:rPr lang="zh-CN" altLang="en-US" sz="3200" b="1">
                <a:solidFill>
                  <a:srgbClr val="0221DE"/>
                </a:solidFill>
                <a:latin typeface="宋体" panose="02010600030101010101" pitchFamily="2" charset="-122"/>
                <a:ea typeface="宋体" panose="02010600030101010101" pitchFamily="2" charset="-122"/>
                <a:cs typeface="楷体" panose="02010609060101010101" charset="-122"/>
              </a:rPr>
              <a:t>：</a:t>
            </a:r>
          </a:p>
          <a:p>
            <a:pPr>
              <a:lnSpc>
                <a:spcPct val="10000"/>
              </a:lnSpc>
            </a:pPr>
            <a:endParaRPr lang="zh-CN" altLang="en-US" sz="2400" b="1">
              <a:solidFill>
                <a:srgbClr val="0221DE"/>
              </a:solidFill>
              <a:latin typeface="楷体" panose="02010609060101010101" charset="-122"/>
              <a:ea typeface="楷体" panose="02010609060101010101" charset="-122"/>
              <a:cs typeface="楷体" panose="02010609060101010101" charset="-122"/>
            </a:endParaRPr>
          </a:p>
          <a:p>
            <a:pPr>
              <a:lnSpc>
                <a:spcPct val="20000"/>
              </a:lnSpc>
            </a:pPr>
            <a:r>
              <a:rPr lang="zh-CN" altLang="en-US" sz="2400" b="1">
                <a:solidFill>
                  <a:srgbClr val="0221DE"/>
                </a:solidFill>
                <a:latin typeface="楷体" panose="02010609060101010101" charset="-122"/>
                <a:ea typeface="楷体" panose="02010609060101010101" charset="-122"/>
                <a:cs typeface="楷体" panose="02010609060101010101" charset="-122"/>
              </a:rPr>
              <a:t> </a:t>
            </a:r>
          </a:p>
          <a:p>
            <a:pPr>
              <a:lnSpc>
                <a:spcPct val="110000"/>
              </a:lnSpc>
            </a:pPr>
            <a:r>
              <a:rPr lang="zh-CN" altLang="en-US" sz="2400" b="1">
                <a:solidFill>
                  <a:srgbClr val="0221DE"/>
                </a:solidFill>
                <a:latin typeface="楷体" panose="02010609060101010101" charset="-122"/>
                <a:ea typeface="楷体" panose="02010609060101010101" charset="-122"/>
                <a:cs typeface="楷体" panose="02010609060101010101" charset="-122"/>
              </a:rPr>
              <a:t> </a:t>
            </a:r>
            <a:r>
              <a:rPr lang="zh-CN" altLang="en-US" sz="2800" b="1" u="sng">
                <a:solidFill>
                  <a:srgbClr val="FF0000"/>
                </a:solidFill>
                <a:latin typeface="宋体" panose="02010600030101010101" pitchFamily="2" charset="-122"/>
                <a:ea typeface="宋体" panose="02010600030101010101" pitchFamily="2" charset="-122"/>
                <a:cs typeface="楷体" panose="02010609060101010101" charset="-122"/>
              </a:rPr>
              <a:t>热带沙漠气候</a:t>
            </a:r>
            <a:r>
              <a:rPr lang="zh-CN" altLang="en-US" sz="2400" b="1" u="sng">
                <a:solidFill>
                  <a:srgbClr val="FF0000"/>
                </a:solidFill>
                <a:latin typeface="宋体" panose="02010600030101010101" pitchFamily="2" charset="-122"/>
                <a:ea typeface="宋体" panose="02010600030101010101" pitchFamily="2" charset="-122"/>
                <a:cs typeface="楷体" panose="02010609060101010101" charset="-122"/>
              </a:rPr>
              <a:t>（成因</a:t>
            </a:r>
            <a:r>
              <a:rPr lang="zh-CN" altLang="en-US" sz="2400" b="1">
                <a:solidFill>
                  <a:srgbClr val="FF0000"/>
                </a:solidFill>
                <a:latin typeface="宋体" panose="02010600030101010101" pitchFamily="2" charset="-122"/>
                <a:ea typeface="宋体" panose="02010600030101010101" pitchFamily="2" charset="-122"/>
                <a:cs typeface="楷体" panose="02010609060101010101" charset="-122"/>
              </a:rPr>
              <a:t>）</a:t>
            </a: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9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9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2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2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p:txBody>
      </p:sp>
      <p:sp>
        <p:nvSpPr>
          <p:cNvPr id="3" name="任意多边形 2"/>
          <p:cNvSpPr/>
          <p:nvPr/>
        </p:nvSpPr>
        <p:spPr>
          <a:xfrm>
            <a:off x="3959860" y="3528026"/>
            <a:ext cx="5107940" cy="192405"/>
          </a:xfrm>
          <a:custGeom>
            <a:avLst/>
            <a:gdLst>
              <a:gd name="connisteX0" fmla="*/ 0 w 5107940"/>
              <a:gd name="connsiteY0" fmla="*/ 192506 h 192506"/>
              <a:gd name="connisteX1" fmla="*/ 2433320 w 5107940"/>
              <a:gd name="connsiteY1" fmla="*/ 7721 h 192506"/>
              <a:gd name="connisteX2" fmla="*/ 5107940 w 5107940"/>
              <a:gd name="connsiteY2" fmla="*/ 50266 h 192506"/>
            </a:gdLst>
            <a:ahLst/>
            <a:cxnLst>
              <a:cxn ang="0">
                <a:pos x="connisteX0" y="connsiteY0"/>
              </a:cxn>
              <a:cxn ang="0">
                <a:pos x="connisteX1" y="connsiteY1"/>
              </a:cxn>
              <a:cxn ang="0">
                <a:pos x="connisteX2" y="connsiteY2"/>
              </a:cxn>
            </a:cxnLst>
            <a:rect l="l" t="t" r="r" b="b"/>
            <a:pathLst>
              <a:path w="5107940" h="192506">
                <a:moveTo>
                  <a:pt x="0" y="192506"/>
                </a:moveTo>
                <a:cubicBezTo>
                  <a:pt x="433070" y="154406"/>
                  <a:pt x="1411605" y="36296"/>
                  <a:pt x="2433320" y="7721"/>
                </a:cubicBezTo>
                <a:cubicBezTo>
                  <a:pt x="3455035" y="-20854"/>
                  <a:pt x="4621530" y="38201"/>
                  <a:pt x="5107940" y="50266"/>
                </a:cubicBezTo>
              </a:path>
            </a:pathLst>
          </a:cu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3965575" y="4373245"/>
            <a:ext cx="5107940" cy="192405"/>
          </a:xfrm>
          <a:custGeom>
            <a:avLst/>
            <a:gdLst>
              <a:gd name="connisteX0" fmla="*/ 0 w 5107940"/>
              <a:gd name="connsiteY0" fmla="*/ 192506 h 192506"/>
              <a:gd name="connisteX1" fmla="*/ 2433320 w 5107940"/>
              <a:gd name="connsiteY1" fmla="*/ 7721 h 192506"/>
              <a:gd name="connisteX2" fmla="*/ 5107940 w 5107940"/>
              <a:gd name="connsiteY2" fmla="*/ 50266 h 192506"/>
            </a:gdLst>
            <a:ahLst/>
            <a:cxnLst>
              <a:cxn ang="0">
                <a:pos x="connisteX0" y="connsiteY0"/>
              </a:cxn>
              <a:cxn ang="0">
                <a:pos x="connisteX1" y="connsiteY1"/>
              </a:cxn>
              <a:cxn ang="0">
                <a:pos x="connisteX2" y="connsiteY2"/>
              </a:cxn>
            </a:cxnLst>
            <a:rect l="l" t="t" r="r" b="b"/>
            <a:pathLst>
              <a:path w="5107940" h="192506">
                <a:moveTo>
                  <a:pt x="0" y="192506"/>
                </a:moveTo>
                <a:cubicBezTo>
                  <a:pt x="433070" y="154406"/>
                  <a:pt x="1411605" y="36296"/>
                  <a:pt x="2433320" y="7721"/>
                </a:cubicBezTo>
                <a:cubicBezTo>
                  <a:pt x="3455035" y="-20854"/>
                  <a:pt x="4621530" y="38201"/>
                  <a:pt x="5107940" y="50266"/>
                </a:cubicBezTo>
              </a:path>
            </a:pathLst>
          </a:cu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604063" y="4176031"/>
            <a:ext cx="695960" cy="429895"/>
          </a:xfrm>
          <a:prstGeom prst="rect">
            <a:avLst/>
          </a:prstGeom>
          <a:noFill/>
        </p:spPr>
        <p:txBody>
          <a:bodyPr wrap="none" rtlCol="0">
            <a:spAutoFit/>
          </a:bodyPr>
          <a:lstStyle/>
          <a:p>
            <a:pPr>
              <a:lnSpc>
                <a:spcPct val="110000"/>
              </a:lnSpc>
            </a:pPr>
            <a:r>
              <a:rPr lang="en-US" altLang="zh-CN" sz="2000" b="1"/>
              <a:t>30</a:t>
            </a:r>
            <a:r>
              <a:rPr lang="zh-CN" altLang="en-US" sz="2000" b="1"/>
              <a:t>°</a:t>
            </a:r>
            <a:endParaRPr lang="en-US" altLang="zh-CN" sz="2000" b="1"/>
          </a:p>
        </p:txBody>
      </p:sp>
      <p:sp>
        <p:nvSpPr>
          <p:cNvPr id="25" name="任意多边形 24"/>
          <p:cNvSpPr/>
          <p:nvPr/>
        </p:nvSpPr>
        <p:spPr>
          <a:xfrm>
            <a:off x="7560056" y="2404110"/>
            <a:ext cx="648335" cy="2703195"/>
          </a:xfrm>
          <a:custGeom>
            <a:avLst/>
            <a:gdLst>
              <a:gd name="connisteX0" fmla="*/ 0 w 648331"/>
              <a:gd name="connsiteY0" fmla="*/ 0 h 2703195"/>
              <a:gd name="connisteX1" fmla="*/ 582930 w 648331"/>
              <a:gd name="connsiteY1" fmla="*/ 1351280 h 2703195"/>
              <a:gd name="connisteX2" fmla="*/ 611505 w 648331"/>
              <a:gd name="connsiteY2" fmla="*/ 1835150 h 2703195"/>
              <a:gd name="connisteX3" fmla="*/ 540385 w 648331"/>
              <a:gd name="connsiteY3" fmla="*/ 2219325 h 2703195"/>
              <a:gd name="connisteX4" fmla="*/ 284480 w 648331"/>
              <a:gd name="connsiteY4" fmla="*/ 2703195 h 270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48332" h="2703195">
                <a:moveTo>
                  <a:pt x="0" y="0"/>
                </a:moveTo>
                <a:cubicBezTo>
                  <a:pt x="116205" y="260350"/>
                  <a:pt x="460375" y="984250"/>
                  <a:pt x="582930" y="1351280"/>
                </a:cubicBezTo>
                <a:cubicBezTo>
                  <a:pt x="705485" y="1718310"/>
                  <a:pt x="619760" y="1661795"/>
                  <a:pt x="611505" y="1835150"/>
                </a:cubicBezTo>
                <a:cubicBezTo>
                  <a:pt x="603250" y="2008505"/>
                  <a:pt x="605790" y="2045970"/>
                  <a:pt x="540385" y="2219325"/>
                </a:cubicBezTo>
                <a:cubicBezTo>
                  <a:pt x="474980" y="2392680"/>
                  <a:pt x="334010" y="2614295"/>
                  <a:pt x="284480" y="2703195"/>
                </a:cubicBezTo>
              </a:path>
            </a:pathLst>
          </a:custGeom>
          <a:noFill/>
          <a:ln w="825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22580" y="4288155"/>
            <a:ext cx="3347720" cy="1643527"/>
          </a:xfrm>
          <a:prstGeom prst="rect">
            <a:avLst/>
          </a:prstGeom>
          <a:solidFill>
            <a:schemeClr val="bg1"/>
          </a:solidFill>
          <a:ln w="9525">
            <a:solidFill>
              <a:schemeClr val="accent1"/>
            </a:solidFill>
          </a:ln>
        </p:spPr>
        <p:txBody>
          <a:bodyPr wrap="square" rtlCol="0">
            <a:spAutoFit/>
          </a:bodyPr>
          <a:lstStyle/>
          <a:p>
            <a:pPr>
              <a:lnSpc>
                <a:spcPct val="140000"/>
              </a:lnSpc>
            </a:pPr>
            <a:r>
              <a:rPr lang="zh-CN" altLang="en-US" sz="2400" b="1" dirty="0" smtClean="0">
                <a:solidFill>
                  <a:schemeClr val="tx1"/>
                </a:solidFill>
                <a:latin typeface="楷体" panose="02010609060101010101" charset="-122"/>
                <a:ea typeface="楷体" panose="02010609060101010101" charset="-122"/>
              </a:rPr>
              <a:t>副热带高气压</a:t>
            </a:r>
            <a:r>
              <a:rPr lang="zh-CN" altLang="en-US" sz="2400" b="1" dirty="0">
                <a:solidFill>
                  <a:schemeClr val="tx1"/>
                </a:solidFill>
                <a:latin typeface="楷体" panose="02010609060101010101" charset="-122"/>
                <a:ea typeface="楷体" panose="02010609060101010101" charset="-122"/>
              </a:rPr>
              <a:t>控制</a:t>
            </a:r>
          </a:p>
          <a:p>
            <a:pPr>
              <a:lnSpc>
                <a:spcPct val="140000"/>
              </a:lnSpc>
            </a:pPr>
            <a:r>
              <a:rPr lang="zh-CN" altLang="en-US" sz="2400" b="1" dirty="0">
                <a:solidFill>
                  <a:schemeClr val="tx1"/>
                </a:solidFill>
                <a:latin typeface="楷体" panose="02010609060101010101" charset="-122"/>
                <a:ea typeface="楷体" panose="02010609060101010101" charset="-122"/>
              </a:rPr>
              <a:t>大分水岭阻挡水汽进入</a:t>
            </a:r>
            <a:endParaRPr lang="zh-CN" altLang="en-US" sz="2400" b="1" dirty="0">
              <a:solidFill>
                <a:srgbClr val="FF0000"/>
              </a:solidFill>
              <a:latin typeface="楷体" panose="02010609060101010101" charset="-122"/>
              <a:ea typeface="楷体" panose="02010609060101010101" charset="-122"/>
            </a:endParaRPr>
          </a:p>
          <a:p>
            <a:pPr>
              <a:lnSpc>
                <a:spcPct val="140000"/>
              </a:lnSpc>
            </a:pPr>
            <a:r>
              <a:rPr lang="zh-CN" altLang="en-US" sz="2400" b="1" dirty="0">
                <a:solidFill>
                  <a:schemeClr val="tx1"/>
                </a:solidFill>
                <a:latin typeface="楷体" panose="02010609060101010101" charset="-122"/>
                <a:ea typeface="楷体" panose="02010609060101010101" charset="-122"/>
              </a:rPr>
              <a:t>西岸寒流减湿作用</a:t>
            </a:r>
            <a:endParaRPr lang="zh-CN" altLang="en-US" sz="2400" b="1" dirty="0">
              <a:solidFill>
                <a:srgbClr val="FF0000"/>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澳大利亚气候_副本"/>
          <p:cNvPicPr>
            <a:picLocks noChangeAspect="1"/>
          </p:cNvPicPr>
          <p:nvPr/>
        </p:nvPicPr>
        <p:blipFill>
          <a:blip r:embed="rId2" cstate="print"/>
          <a:stretch>
            <a:fillRect/>
          </a:stretch>
        </p:blipFill>
        <p:spPr>
          <a:xfrm>
            <a:off x="3954145" y="1727835"/>
            <a:ext cx="5119370" cy="4701540"/>
          </a:xfrm>
          <a:prstGeom prst="rect">
            <a:avLst/>
          </a:prstGeom>
          <a:ln>
            <a:solidFill>
              <a:schemeClr val="tx1">
                <a:lumMod val="95000"/>
                <a:lumOff val="5000"/>
              </a:schemeClr>
            </a:solidFill>
          </a:ln>
        </p:spPr>
      </p:pic>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908050"/>
            <a:ext cx="30714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、气候特征</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2" name="文本框 11"/>
          <p:cNvSpPr txBox="1"/>
          <p:nvPr/>
        </p:nvSpPr>
        <p:spPr>
          <a:xfrm>
            <a:off x="180340" y="1727835"/>
            <a:ext cx="3236595" cy="508409"/>
          </a:xfrm>
          <a:prstGeom prst="rect">
            <a:avLst/>
          </a:prstGeom>
          <a:solidFill>
            <a:schemeClr val="accent2">
              <a:lumMod val="20000"/>
              <a:lumOff val="80000"/>
            </a:schemeClr>
          </a:solidFill>
          <a:ln>
            <a:solidFill>
              <a:schemeClr val="accent1"/>
            </a:solidFill>
          </a:ln>
          <a:effectLst>
            <a:outerShdw blurRad="63500" sx="101000" sy="101000" algn="ctr" rotWithShape="0">
              <a:prstClr val="black">
                <a:alpha val="20000"/>
              </a:prstClr>
            </a:outerShdw>
          </a:effectLst>
        </p:spPr>
        <p:txBody>
          <a:bodyPr wrap="square" rtlCol="0">
            <a:spAutoFit/>
          </a:bodyPr>
          <a:lstStyle/>
          <a:p>
            <a:pPr>
              <a:lnSpc>
                <a:spcPct val="110000"/>
              </a:lnSpc>
            </a:pPr>
            <a:r>
              <a:rPr lang="en-US" sz="2800" b="1" dirty="0" smtClean="0">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dirty="0">
                <a:solidFill>
                  <a:schemeClr val="tx1"/>
                </a:solidFill>
                <a:latin typeface="+mn-ea"/>
              </a:rPr>
              <a:t>主要气候类型：</a:t>
            </a:r>
          </a:p>
        </p:txBody>
      </p:sp>
      <p:sp>
        <p:nvSpPr>
          <p:cNvPr id="11" name="文本框 10"/>
          <p:cNvSpPr txBox="1"/>
          <p:nvPr/>
        </p:nvSpPr>
        <p:spPr>
          <a:xfrm>
            <a:off x="95250" y="2432685"/>
            <a:ext cx="3802380" cy="3991610"/>
          </a:xfrm>
          <a:prstGeom prst="rect">
            <a:avLst/>
          </a:prstGeom>
          <a:pattFill prst="openDmnd">
            <a:fgClr>
              <a:schemeClr val="accent2">
                <a:lumMod val="20000"/>
                <a:lumOff val="80000"/>
              </a:schemeClr>
            </a:fgClr>
            <a:bgClr>
              <a:schemeClr val="bg1"/>
            </a:bgClr>
          </a:pattFill>
          <a:ln>
            <a:solidFill>
              <a:schemeClr val="accent1"/>
            </a:solidFill>
          </a:ln>
          <a:effectLst>
            <a:outerShdw blurRad="12700" algn="ctr" rotWithShape="0">
              <a:prstClr val="black">
                <a:alpha val="40000"/>
              </a:prstClr>
            </a:outerShdw>
          </a:effectLst>
        </p:spPr>
        <p:txBody>
          <a:bodyPr wrap="square" rtlCol="0">
            <a:spAutoFit/>
          </a:bodyPr>
          <a:lstStyle/>
          <a:p>
            <a:pPr>
              <a:lnSpc>
                <a:spcPct val="180000"/>
              </a:lnSpc>
            </a:pPr>
            <a:r>
              <a:rPr lang="zh-CN" altLang="en-US" sz="3200" b="1">
                <a:solidFill>
                  <a:srgbClr val="0221DE"/>
                </a:solidFill>
                <a:latin typeface="微软雅黑" panose="020B0503020204020204" charset="-122"/>
                <a:ea typeface="微软雅黑" panose="020B0503020204020204" charset="-122"/>
                <a:cs typeface="楷体" panose="02010609060101010101" charset="-122"/>
              </a:rPr>
              <a:t>大陆南部</a:t>
            </a:r>
            <a:r>
              <a:rPr lang="zh-CN" altLang="en-US" sz="3200" b="1">
                <a:solidFill>
                  <a:srgbClr val="0221DE"/>
                </a:solidFill>
                <a:latin typeface="宋体" panose="02010600030101010101" pitchFamily="2" charset="-122"/>
                <a:ea typeface="宋体" panose="02010600030101010101" pitchFamily="2" charset="-122"/>
                <a:cs typeface="楷体" panose="02010609060101010101" charset="-122"/>
              </a:rPr>
              <a:t>：</a:t>
            </a:r>
          </a:p>
          <a:p>
            <a:pPr>
              <a:lnSpc>
                <a:spcPct val="10000"/>
              </a:lnSpc>
            </a:pPr>
            <a:endParaRPr lang="zh-CN" altLang="en-US" sz="2400" b="1">
              <a:solidFill>
                <a:srgbClr val="0221DE"/>
              </a:solidFill>
              <a:latin typeface="楷体" panose="02010609060101010101" charset="-122"/>
              <a:ea typeface="楷体" panose="02010609060101010101" charset="-122"/>
              <a:cs typeface="楷体" panose="02010609060101010101" charset="-122"/>
            </a:endParaRPr>
          </a:p>
          <a:p>
            <a:pPr>
              <a:lnSpc>
                <a:spcPct val="20000"/>
              </a:lnSpc>
            </a:pPr>
            <a:r>
              <a:rPr lang="zh-CN" altLang="en-US" sz="2400" b="1">
                <a:solidFill>
                  <a:srgbClr val="0221DE"/>
                </a:solidFill>
                <a:latin typeface="楷体" panose="02010609060101010101" charset="-122"/>
                <a:ea typeface="楷体" panose="02010609060101010101" charset="-122"/>
                <a:cs typeface="楷体" panose="02010609060101010101" charset="-122"/>
              </a:rPr>
              <a:t> </a:t>
            </a:r>
          </a:p>
          <a:p>
            <a:pPr>
              <a:lnSpc>
                <a:spcPct val="110000"/>
              </a:lnSpc>
            </a:pPr>
            <a:r>
              <a:rPr lang="zh-CN" altLang="en-US" sz="2400" b="1">
                <a:solidFill>
                  <a:srgbClr val="0221DE"/>
                </a:solidFill>
                <a:latin typeface="楷体" panose="02010609060101010101" charset="-122"/>
                <a:ea typeface="楷体" panose="02010609060101010101" charset="-122"/>
                <a:cs typeface="楷体" panose="02010609060101010101" charset="-122"/>
              </a:rPr>
              <a:t> </a:t>
            </a:r>
            <a:r>
              <a:rPr lang="zh-CN" altLang="en-US" sz="2800" b="1" u="sng">
                <a:solidFill>
                  <a:srgbClr val="FF0000"/>
                </a:solidFill>
                <a:latin typeface="宋体" panose="02010600030101010101" pitchFamily="2" charset="-122"/>
                <a:ea typeface="宋体" panose="02010600030101010101" pitchFamily="2" charset="-122"/>
                <a:cs typeface="楷体" panose="02010609060101010101" charset="-122"/>
              </a:rPr>
              <a:t>地中海气候</a:t>
            </a:r>
            <a:r>
              <a:rPr lang="zh-CN" altLang="en-US" sz="2400" b="1" u="sng">
                <a:solidFill>
                  <a:srgbClr val="FF0000"/>
                </a:solidFill>
                <a:latin typeface="宋体" panose="02010600030101010101" pitchFamily="2" charset="-122"/>
                <a:ea typeface="宋体" panose="02010600030101010101" pitchFamily="2" charset="-122"/>
                <a:cs typeface="楷体" panose="02010609060101010101" charset="-122"/>
              </a:rPr>
              <a:t>（成因</a:t>
            </a:r>
            <a:r>
              <a:rPr lang="zh-CN" altLang="en-US" sz="2400" b="1">
                <a:solidFill>
                  <a:srgbClr val="FF0000"/>
                </a:solidFill>
                <a:latin typeface="宋体" panose="02010600030101010101" pitchFamily="2" charset="-122"/>
                <a:ea typeface="宋体" panose="02010600030101010101" pitchFamily="2" charset="-122"/>
                <a:cs typeface="楷体" panose="02010609060101010101" charset="-122"/>
              </a:rPr>
              <a:t>）</a:t>
            </a: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1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0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gn="l">
              <a:lnSpc>
                <a:spcPct val="110000"/>
              </a:lnSpc>
            </a:pPr>
            <a:r>
              <a:rPr lang="zh-CN" altLang="en-US" sz="2800" b="1">
                <a:solidFill>
                  <a:srgbClr val="FF0000"/>
                </a:solidFill>
                <a:latin typeface="宋体" panose="02010600030101010101" pitchFamily="2" charset="-122"/>
                <a:ea typeface="宋体" panose="02010600030101010101" pitchFamily="2" charset="-122"/>
                <a:cs typeface="楷体" panose="02010609060101010101" charset="-122"/>
                <a:sym typeface="+mn-ea"/>
              </a:rPr>
              <a:t> </a:t>
            </a:r>
            <a:r>
              <a:rPr lang="zh-CN" altLang="en-US" sz="2800" b="1" u="sng">
                <a:solidFill>
                  <a:srgbClr val="FF0000"/>
                </a:solidFill>
                <a:latin typeface="宋体" panose="02010600030101010101" pitchFamily="2" charset="-122"/>
                <a:ea typeface="宋体" panose="02010600030101010101" pitchFamily="2" charset="-122"/>
                <a:cs typeface="楷体" panose="02010609060101010101" charset="-122"/>
                <a:sym typeface="+mn-ea"/>
              </a:rPr>
              <a:t>温带海洋气候</a:t>
            </a:r>
            <a:r>
              <a:rPr lang="zh-CN" altLang="en-US" sz="2400" b="1" u="sng">
                <a:solidFill>
                  <a:srgbClr val="FF0000"/>
                </a:solidFill>
                <a:latin typeface="宋体" panose="02010600030101010101" pitchFamily="2" charset="-122"/>
                <a:ea typeface="宋体" panose="02010600030101010101" pitchFamily="2" charset="-122"/>
                <a:cs typeface="楷体" panose="02010609060101010101" charset="-122"/>
                <a:sym typeface="+mn-ea"/>
              </a:rPr>
              <a:t>（成因</a:t>
            </a:r>
            <a:r>
              <a:rPr lang="zh-CN" altLang="en-US" sz="2400" b="1">
                <a:solidFill>
                  <a:srgbClr val="FF0000"/>
                </a:solidFill>
                <a:latin typeface="宋体" panose="02010600030101010101" pitchFamily="2" charset="-122"/>
                <a:ea typeface="宋体" panose="02010600030101010101" pitchFamily="2" charset="-122"/>
                <a:cs typeface="楷体" panose="02010609060101010101" charset="-122"/>
                <a:sym typeface="+mn-ea"/>
              </a:rPr>
              <a:t>）</a:t>
            </a: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17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2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a:p>
            <a:pPr>
              <a:lnSpc>
                <a:spcPct val="20000"/>
              </a:lnSpc>
            </a:pPr>
            <a:endParaRPr lang="zh-CN" altLang="en-US" sz="2400" b="1">
              <a:solidFill>
                <a:srgbClr val="FF0000"/>
              </a:solidFill>
              <a:latin typeface="楷体" panose="02010609060101010101" charset="-122"/>
              <a:ea typeface="楷体" panose="02010609060101010101" charset="-122"/>
              <a:cs typeface="楷体" panose="02010609060101010101" charset="-122"/>
            </a:endParaRPr>
          </a:p>
        </p:txBody>
      </p:sp>
      <p:sp>
        <p:nvSpPr>
          <p:cNvPr id="3" name="任意多边形 2"/>
          <p:cNvSpPr/>
          <p:nvPr/>
        </p:nvSpPr>
        <p:spPr>
          <a:xfrm>
            <a:off x="3959860" y="3528026"/>
            <a:ext cx="5107940" cy="192405"/>
          </a:xfrm>
          <a:custGeom>
            <a:avLst/>
            <a:gdLst>
              <a:gd name="connisteX0" fmla="*/ 0 w 5107940"/>
              <a:gd name="connsiteY0" fmla="*/ 192506 h 192506"/>
              <a:gd name="connisteX1" fmla="*/ 2433320 w 5107940"/>
              <a:gd name="connsiteY1" fmla="*/ 7721 h 192506"/>
              <a:gd name="connisteX2" fmla="*/ 5107940 w 5107940"/>
              <a:gd name="connsiteY2" fmla="*/ 50266 h 192506"/>
            </a:gdLst>
            <a:ahLst/>
            <a:cxnLst>
              <a:cxn ang="0">
                <a:pos x="connisteX0" y="connsiteY0"/>
              </a:cxn>
              <a:cxn ang="0">
                <a:pos x="connisteX1" y="connsiteY1"/>
              </a:cxn>
              <a:cxn ang="0">
                <a:pos x="connisteX2" y="connsiteY2"/>
              </a:cxn>
            </a:cxnLst>
            <a:rect l="l" t="t" r="r" b="b"/>
            <a:pathLst>
              <a:path w="5107940" h="192506">
                <a:moveTo>
                  <a:pt x="0" y="192506"/>
                </a:moveTo>
                <a:cubicBezTo>
                  <a:pt x="433070" y="154406"/>
                  <a:pt x="1411605" y="36296"/>
                  <a:pt x="2433320" y="7721"/>
                </a:cubicBezTo>
                <a:cubicBezTo>
                  <a:pt x="3455035" y="-20854"/>
                  <a:pt x="4621530" y="38201"/>
                  <a:pt x="5107940" y="50266"/>
                </a:cubicBezTo>
              </a:path>
            </a:pathLst>
          </a:cu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3965575" y="4373245"/>
            <a:ext cx="5107940" cy="192405"/>
          </a:xfrm>
          <a:custGeom>
            <a:avLst/>
            <a:gdLst>
              <a:gd name="connisteX0" fmla="*/ 0 w 5107940"/>
              <a:gd name="connsiteY0" fmla="*/ 192506 h 192506"/>
              <a:gd name="connisteX1" fmla="*/ 2433320 w 5107940"/>
              <a:gd name="connsiteY1" fmla="*/ 7721 h 192506"/>
              <a:gd name="connisteX2" fmla="*/ 5107940 w 5107940"/>
              <a:gd name="connsiteY2" fmla="*/ 50266 h 192506"/>
            </a:gdLst>
            <a:ahLst/>
            <a:cxnLst>
              <a:cxn ang="0">
                <a:pos x="connisteX0" y="connsiteY0"/>
              </a:cxn>
              <a:cxn ang="0">
                <a:pos x="connisteX1" y="connsiteY1"/>
              </a:cxn>
              <a:cxn ang="0">
                <a:pos x="connisteX2" y="connsiteY2"/>
              </a:cxn>
            </a:cxnLst>
            <a:rect l="l" t="t" r="r" b="b"/>
            <a:pathLst>
              <a:path w="5107940" h="192506">
                <a:moveTo>
                  <a:pt x="0" y="192506"/>
                </a:moveTo>
                <a:cubicBezTo>
                  <a:pt x="433070" y="154406"/>
                  <a:pt x="1411605" y="36296"/>
                  <a:pt x="2433320" y="7721"/>
                </a:cubicBezTo>
                <a:cubicBezTo>
                  <a:pt x="3455035" y="-20854"/>
                  <a:pt x="4621530" y="38201"/>
                  <a:pt x="5107940" y="50266"/>
                </a:cubicBezTo>
              </a:path>
            </a:pathLst>
          </a:cu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604063" y="4176031"/>
            <a:ext cx="695960" cy="429895"/>
          </a:xfrm>
          <a:prstGeom prst="rect">
            <a:avLst/>
          </a:prstGeom>
          <a:noFill/>
        </p:spPr>
        <p:txBody>
          <a:bodyPr wrap="none" rtlCol="0">
            <a:spAutoFit/>
          </a:bodyPr>
          <a:lstStyle/>
          <a:p>
            <a:pPr>
              <a:lnSpc>
                <a:spcPct val="110000"/>
              </a:lnSpc>
            </a:pPr>
            <a:r>
              <a:rPr lang="en-US" altLang="zh-CN" sz="2000" b="1"/>
              <a:t>30</a:t>
            </a:r>
            <a:r>
              <a:rPr lang="zh-CN" altLang="en-US" sz="2000" b="1"/>
              <a:t>°</a:t>
            </a:r>
            <a:endParaRPr lang="en-US" altLang="zh-CN" sz="2000" b="1"/>
          </a:p>
        </p:txBody>
      </p:sp>
      <p:sp>
        <p:nvSpPr>
          <p:cNvPr id="25" name="任意多边形 24"/>
          <p:cNvSpPr/>
          <p:nvPr/>
        </p:nvSpPr>
        <p:spPr>
          <a:xfrm>
            <a:off x="7560056" y="2404110"/>
            <a:ext cx="648335" cy="2703195"/>
          </a:xfrm>
          <a:custGeom>
            <a:avLst/>
            <a:gdLst>
              <a:gd name="connisteX0" fmla="*/ 0 w 648331"/>
              <a:gd name="connsiteY0" fmla="*/ 0 h 2703195"/>
              <a:gd name="connisteX1" fmla="*/ 582930 w 648331"/>
              <a:gd name="connsiteY1" fmla="*/ 1351280 h 2703195"/>
              <a:gd name="connisteX2" fmla="*/ 611505 w 648331"/>
              <a:gd name="connsiteY2" fmla="*/ 1835150 h 2703195"/>
              <a:gd name="connisteX3" fmla="*/ 540385 w 648331"/>
              <a:gd name="connsiteY3" fmla="*/ 2219325 h 2703195"/>
              <a:gd name="connisteX4" fmla="*/ 284480 w 648331"/>
              <a:gd name="connsiteY4" fmla="*/ 2703195 h 270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48332" h="2703195">
                <a:moveTo>
                  <a:pt x="0" y="0"/>
                </a:moveTo>
                <a:cubicBezTo>
                  <a:pt x="116205" y="260350"/>
                  <a:pt x="460375" y="984250"/>
                  <a:pt x="582930" y="1351280"/>
                </a:cubicBezTo>
                <a:cubicBezTo>
                  <a:pt x="705485" y="1718310"/>
                  <a:pt x="619760" y="1661795"/>
                  <a:pt x="611505" y="1835150"/>
                </a:cubicBezTo>
                <a:cubicBezTo>
                  <a:pt x="603250" y="2008505"/>
                  <a:pt x="605790" y="2045970"/>
                  <a:pt x="540385" y="2219325"/>
                </a:cubicBezTo>
                <a:cubicBezTo>
                  <a:pt x="474980" y="2392680"/>
                  <a:pt x="334010" y="2614295"/>
                  <a:pt x="284480" y="2703195"/>
                </a:cubicBezTo>
              </a:path>
            </a:pathLst>
          </a:custGeom>
          <a:noFill/>
          <a:ln w="825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48945" y="4105275"/>
            <a:ext cx="3222943" cy="570865"/>
          </a:xfrm>
          <a:prstGeom prst="rect">
            <a:avLst/>
          </a:prstGeom>
          <a:solidFill>
            <a:schemeClr val="bg1"/>
          </a:solidFill>
          <a:ln w="9525">
            <a:solidFill>
              <a:schemeClr val="accent1"/>
            </a:solidFill>
          </a:ln>
        </p:spPr>
        <p:txBody>
          <a:bodyPr wrap="square" rtlCol="0">
            <a:spAutoFit/>
          </a:bodyPr>
          <a:lstStyle/>
          <a:p>
            <a:pPr>
              <a:lnSpc>
                <a:spcPct val="130000"/>
              </a:lnSpc>
            </a:pPr>
            <a:r>
              <a:rPr lang="zh-CN" altLang="en-US" sz="2400" b="1">
                <a:solidFill>
                  <a:schemeClr val="tx1">
                    <a:lumMod val="95000"/>
                    <a:lumOff val="5000"/>
                  </a:schemeClr>
                </a:solidFill>
                <a:latin typeface="楷体" panose="02010609060101010101" charset="-122"/>
                <a:ea typeface="楷体" panose="02010609060101010101" charset="-122"/>
              </a:rPr>
              <a:t>副高 </a:t>
            </a:r>
            <a:r>
              <a:rPr lang="en-US" altLang="zh-CN" sz="2400" b="1">
                <a:solidFill>
                  <a:schemeClr val="tx1">
                    <a:lumMod val="95000"/>
                    <a:lumOff val="5000"/>
                  </a:schemeClr>
                </a:solidFill>
                <a:latin typeface="楷体" panose="02010609060101010101" charset="-122"/>
                <a:ea typeface="楷体" panose="02010609060101010101" charset="-122"/>
              </a:rPr>
              <a:t>+ </a:t>
            </a:r>
            <a:r>
              <a:rPr lang="zh-CN" altLang="en-US" sz="2400" b="1">
                <a:solidFill>
                  <a:schemeClr val="tx1">
                    <a:lumMod val="95000"/>
                    <a:lumOff val="5000"/>
                  </a:schemeClr>
                </a:solidFill>
                <a:latin typeface="楷体" panose="02010609060101010101" charset="-122"/>
                <a:ea typeface="楷体" panose="02010609060101010101" charset="-122"/>
              </a:rPr>
              <a:t>西风交替控制</a:t>
            </a:r>
          </a:p>
        </p:txBody>
      </p:sp>
      <p:sp>
        <p:nvSpPr>
          <p:cNvPr id="5" name="文本框 4"/>
          <p:cNvSpPr txBox="1"/>
          <p:nvPr/>
        </p:nvSpPr>
        <p:spPr>
          <a:xfrm>
            <a:off x="449580" y="5711825"/>
            <a:ext cx="3094355" cy="570865"/>
          </a:xfrm>
          <a:prstGeom prst="rect">
            <a:avLst/>
          </a:prstGeom>
          <a:solidFill>
            <a:schemeClr val="bg1"/>
          </a:solidFill>
          <a:ln w="9525">
            <a:solidFill>
              <a:schemeClr val="accent1"/>
            </a:solidFill>
          </a:ln>
        </p:spPr>
        <p:txBody>
          <a:bodyPr wrap="square" rtlCol="0">
            <a:spAutoFit/>
          </a:bodyPr>
          <a:lstStyle/>
          <a:p>
            <a:pPr algn="ctr">
              <a:lnSpc>
                <a:spcPct val="130000"/>
              </a:lnSpc>
            </a:pPr>
            <a:r>
              <a:rPr lang="zh-CN" sz="2400" b="1">
                <a:solidFill>
                  <a:schemeClr val="tx1">
                    <a:lumMod val="95000"/>
                    <a:lumOff val="5000"/>
                  </a:schemeClr>
                </a:solidFill>
                <a:latin typeface="楷体" panose="02010609060101010101" charset="-122"/>
                <a:ea typeface="楷体" panose="02010609060101010101" charset="-122"/>
              </a:rPr>
              <a:t>常年受西风控制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5"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1"/>
          <p:cNvSpPr>
            <a:spLocks noChangeArrowheads="1"/>
          </p:cNvSpPr>
          <p:nvPr/>
        </p:nvSpPr>
        <p:spPr bwMode="auto">
          <a:xfrm>
            <a:off x="457200" y="3860800"/>
            <a:ext cx="8382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rgbClr val="FF0000"/>
                </a:solidFill>
                <a:latin typeface="仿宋" panose="02010609060101010101" pitchFamily="49" charset="-122"/>
                <a:ea typeface="仿宋" panose="02010609060101010101" pitchFamily="49" charset="-122"/>
              </a:rPr>
              <a:t>卡卡杜位于澳大利亚的西北部，雨季，来自海洋的西北风带来大量水汽，并在地形的抬升下，形成大量降水，雨季降水集中，暴雨大暴雨连连；旱季，受来自内陆的干热信风的影响，降水少；地处热带，气温高，蒸发旺盛，土地和空气干燥，森林自燃，易发森林火灾。</a:t>
            </a:r>
          </a:p>
        </p:txBody>
      </p:sp>
      <p:pic>
        <p:nvPicPr>
          <p:cNvPr id="634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789" y="1189098"/>
            <a:ext cx="36004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矩形 2"/>
          <p:cNvSpPr>
            <a:spLocks noChangeArrowheads="1"/>
          </p:cNvSpPr>
          <p:nvPr/>
        </p:nvSpPr>
        <p:spPr bwMode="auto">
          <a:xfrm>
            <a:off x="236978" y="160821"/>
            <a:ext cx="869867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n-ea"/>
              </a:rPr>
              <a:t>卡卡杜在旱季的火灾和雨季的洪水中接受着</a:t>
            </a:r>
            <a:r>
              <a:rPr lang="zh-CN" altLang="en-US" sz="2400" b="1" dirty="0" smtClean="0">
                <a:latin typeface="+mn-ea"/>
              </a:rPr>
              <a:t>洗礼，</a:t>
            </a:r>
            <a:r>
              <a:rPr lang="zh-CN" altLang="en-US" sz="2400" b="1" dirty="0">
                <a:latin typeface="+mn-ea"/>
              </a:rPr>
              <a:t>试指出卡卡杜的气候类型并从气候的角度分析卡卡杜旱季火灾和雨季洪水的形成原因。</a:t>
            </a:r>
            <a:endParaRPr lang="zh-CN" altLang="en-US" sz="2400" b="1" dirty="0">
              <a:latin typeface="+mn-ea"/>
            </a:endParaRPr>
          </a:p>
        </p:txBody>
      </p:sp>
    </p:spTree>
    <p:extLst>
      <p:ext uri="{BB962C8B-B14F-4D97-AF65-F5344CB8AC3E}">
        <p14:creationId xmlns:p14="http://schemas.microsoft.com/office/powerpoint/2010/main" val="27375016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anim calcmode="lin" valueType="num">
                                      <p:cBhvr additive="base">
                                        <p:cTn id="7" dur="500" fill="hold"/>
                                        <p:tgtEl>
                                          <p:spTgt spid="63490"/>
                                        </p:tgtEl>
                                        <p:attrNameLst>
                                          <p:attrName>ppt_x</p:attrName>
                                        </p:attrNameLst>
                                      </p:cBhvr>
                                      <p:tavLst>
                                        <p:tav tm="0">
                                          <p:val>
                                            <p:strVal val="#ppt_x"/>
                                          </p:val>
                                        </p:tav>
                                        <p:tav tm="100000">
                                          <p:val>
                                            <p:strVal val="#ppt_x"/>
                                          </p:val>
                                        </p:tav>
                                      </p:tavLst>
                                    </p:anim>
                                    <p:anim calcmode="lin" valueType="num">
                                      <p:cBhvr additive="base">
                                        <p:cTn id="8" dur="500" fill="hold"/>
                                        <p:tgtEl>
                                          <p:spTgt spid="634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1"/>
          <p:cNvSpPr>
            <a:spLocks noChangeArrowheads="1"/>
          </p:cNvSpPr>
          <p:nvPr/>
        </p:nvSpPr>
        <p:spPr bwMode="auto">
          <a:xfrm>
            <a:off x="358816" y="290553"/>
            <a:ext cx="85889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珀斯是一个多风的城市。夏季以微风为主，一天中风向多变，冬季风力强劲，有澳大利亚“风城”之称。</a:t>
            </a:r>
            <a:r>
              <a:rPr lang="zh-CN" altLang="en-US" sz="3200" b="1" dirty="0">
                <a:latin typeface="微软雅黑" panose="020B0503020204020204" pitchFamily="34" charset="-122"/>
                <a:ea typeface="微软雅黑" panose="020B0503020204020204" pitchFamily="34" charset="-122"/>
              </a:rPr>
              <a:t> </a:t>
            </a: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039" y="2007866"/>
            <a:ext cx="4930775" cy="3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矩形 2"/>
          <p:cNvSpPr>
            <a:spLocks noChangeArrowheads="1"/>
          </p:cNvSpPr>
          <p:nvPr/>
        </p:nvSpPr>
        <p:spPr bwMode="auto">
          <a:xfrm>
            <a:off x="130175" y="1935376"/>
            <a:ext cx="39973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FF0000"/>
                </a:solidFill>
                <a:latin typeface="仿宋" panose="02010609060101010101" pitchFamily="49" charset="-122"/>
                <a:ea typeface="仿宋" panose="02010609060101010101" pitchFamily="49" charset="-122"/>
              </a:rPr>
              <a:t>珀斯西临海洋，东为陆地；白天，沙漠地区（陆地）升温快，近地面形成低压，风从海洋吹往陆地；夜晚，沙漠地区降温快，近地面形成高压，风从陆地</a:t>
            </a:r>
            <a:r>
              <a:rPr lang="zh-CN" altLang="en-US" sz="2400" b="1" dirty="0" smtClean="0">
                <a:solidFill>
                  <a:srgbClr val="FF0000"/>
                </a:solidFill>
                <a:latin typeface="仿宋" panose="02010609060101010101" pitchFamily="49" charset="-122"/>
                <a:ea typeface="仿宋" panose="02010609060101010101" pitchFamily="49" charset="-122"/>
              </a:rPr>
              <a:t>吹往</a:t>
            </a:r>
            <a:r>
              <a:rPr lang="zh-CN" altLang="en-US" sz="2400" b="1" dirty="0">
                <a:solidFill>
                  <a:srgbClr val="FF0000"/>
                </a:solidFill>
                <a:latin typeface="仿宋" panose="02010609060101010101" pitchFamily="49" charset="-122"/>
                <a:ea typeface="仿宋" panose="02010609060101010101" pitchFamily="49" charset="-122"/>
              </a:rPr>
              <a:t>海洋，所以风向多变。 </a:t>
            </a:r>
          </a:p>
          <a:p>
            <a:r>
              <a:rPr lang="zh-CN" altLang="en-US" sz="2400" b="1" dirty="0">
                <a:solidFill>
                  <a:srgbClr val="FF0000"/>
                </a:solidFill>
                <a:latin typeface="仿宋" panose="02010609060101010101" pitchFamily="49" charset="-122"/>
                <a:ea typeface="仿宋" panose="02010609060101010101" pitchFamily="49" charset="-122"/>
              </a:rPr>
              <a:t>南半球冬季西风带北移，珀斯受强劲的西风控制，风力大。</a:t>
            </a:r>
          </a:p>
        </p:txBody>
      </p:sp>
    </p:spTree>
    <p:extLst>
      <p:ext uri="{BB962C8B-B14F-4D97-AF65-F5344CB8AC3E}">
        <p14:creationId xmlns:p14="http://schemas.microsoft.com/office/powerpoint/2010/main" val="2348287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252"/>
                                        </p:tgtEl>
                                        <p:attrNameLst>
                                          <p:attrName>style.visibility</p:attrName>
                                        </p:attrNameLst>
                                      </p:cBhvr>
                                      <p:to>
                                        <p:strVal val="visible"/>
                                      </p:to>
                                    </p:set>
                                    <p:anim calcmode="lin" valueType="num">
                                      <p:cBhvr additive="base">
                                        <p:cTn id="7" dur="500" fill="hold"/>
                                        <p:tgtEl>
                                          <p:spTgt spid="53252"/>
                                        </p:tgtEl>
                                        <p:attrNameLst>
                                          <p:attrName>ppt_x</p:attrName>
                                        </p:attrNameLst>
                                      </p:cBhvr>
                                      <p:tavLst>
                                        <p:tav tm="0">
                                          <p:val>
                                            <p:strVal val="#ppt_x"/>
                                          </p:val>
                                        </p:tav>
                                        <p:tav tm="100000">
                                          <p:val>
                                            <p:strVal val="#ppt_x"/>
                                          </p:val>
                                        </p:tav>
                                      </p:tavLst>
                                    </p:anim>
                                    <p:anim calcmode="lin" valueType="num">
                                      <p:cBhvr additive="base">
                                        <p:cTn id="8"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1"/>
          <p:cNvSpPr txBox="1">
            <a:spLocks noChangeArrowheads="1"/>
          </p:cNvSpPr>
          <p:nvPr/>
        </p:nvSpPr>
        <p:spPr bwMode="auto">
          <a:xfrm>
            <a:off x="5008563" y="1066800"/>
            <a:ext cx="375443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dirty="0">
                <a:solidFill>
                  <a:srgbClr val="0221DE"/>
                </a:solidFill>
                <a:latin typeface="微软雅黑" panose="020B0503020204020204" pitchFamily="34" charset="-122"/>
                <a:ea typeface="微软雅黑" panose="020B0503020204020204" pitchFamily="34" charset="-122"/>
              </a:rPr>
              <a:t>库克海峡冬季风浪大的原因</a:t>
            </a:r>
            <a:r>
              <a:rPr lang="zh-CN" altLang="en-US" sz="3200" b="1" dirty="0" smtClean="0">
                <a:solidFill>
                  <a:srgbClr val="0221DE"/>
                </a:solidFill>
                <a:latin typeface="微软雅黑" panose="020B0503020204020204" pitchFamily="34" charset="-122"/>
                <a:ea typeface="微软雅黑" panose="020B0503020204020204" pitchFamily="34" charset="-122"/>
              </a:rPr>
              <a:t>：</a:t>
            </a:r>
            <a:endParaRPr lang="en-US" altLang="zh-CN" sz="3200" b="1" dirty="0">
              <a:solidFill>
                <a:srgbClr val="0221DE"/>
              </a:solidFill>
              <a:latin typeface="微软雅黑" panose="020B0503020204020204" pitchFamily="34" charset="-122"/>
              <a:ea typeface="微软雅黑" panose="020B0503020204020204" pitchFamily="34" charset="-122"/>
            </a:endParaRPr>
          </a:p>
        </p:txBody>
      </p:sp>
      <p:graphicFrame>
        <p:nvGraphicFramePr>
          <p:cNvPr id="65539" name="对象 2"/>
          <p:cNvGraphicFramePr>
            <a:graphicFrameLocks/>
          </p:cNvGraphicFramePr>
          <p:nvPr/>
        </p:nvGraphicFramePr>
        <p:xfrm>
          <a:off x="23813" y="1017588"/>
          <a:ext cx="4984750" cy="5453062"/>
        </p:xfrm>
        <a:graphic>
          <a:graphicData uri="http://schemas.openxmlformats.org/presentationml/2006/ole">
            <mc:AlternateContent xmlns:mc="http://schemas.openxmlformats.org/markup-compatibility/2006">
              <mc:Choice xmlns:v="urn:schemas-microsoft-com:vml" Requires="v">
                <p:oleObj spid="_x0000_s1035" r:id="rId3" imgW="5952381" imgH="6706536" progId="PBrush">
                  <p:embed/>
                </p:oleObj>
              </mc:Choice>
              <mc:Fallback>
                <p:oleObj r:id="rId3" imgW="5952381" imgH="6706536" progId="PBrush">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3" y="1017588"/>
                        <a:ext cx="4984750" cy="545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矩形 1"/>
          <p:cNvSpPr/>
          <p:nvPr/>
        </p:nvSpPr>
        <p:spPr>
          <a:xfrm>
            <a:off x="4346294" y="2820789"/>
            <a:ext cx="4572000" cy="2246769"/>
          </a:xfrm>
          <a:prstGeom prst="rect">
            <a:avLst/>
          </a:prstGeom>
        </p:spPr>
        <p:txBody>
          <a:bodyPr>
            <a:spAutoFit/>
          </a:bodyPr>
          <a:lstStyle/>
          <a:p>
            <a:r>
              <a:rPr lang="zh-CN" altLang="en-US" sz="2800" b="1" dirty="0">
                <a:solidFill>
                  <a:srgbClr val="FF0000"/>
                </a:solidFill>
                <a:latin typeface="华文宋体" panose="02010600040101010101" pitchFamily="2" charset="-122"/>
                <a:ea typeface="华文宋体" panose="02010600040101010101" pitchFamily="2" charset="-122"/>
              </a:rPr>
              <a:t>海峡走向与西风风向一致；喇叭口状海峡，两岸陡峻加剧风浪（狭管效应）；冬季南北温差大，水平气压梯度大，风力更强。</a:t>
            </a:r>
          </a:p>
        </p:txBody>
      </p:sp>
    </p:spTree>
    <p:extLst>
      <p:ext uri="{BB962C8B-B14F-4D97-AF65-F5344CB8AC3E}">
        <p14:creationId xmlns:p14="http://schemas.microsoft.com/office/powerpoint/2010/main" val="272279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1084402"/>
            <a:ext cx="311404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3</a:t>
            </a:r>
            <a:r>
              <a:rPr lang="zh-CN" altLang="en-US" sz="3200">
                <a:solidFill>
                  <a:schemeClr val="tx1"/>
                </a:solidFill>
                <a:effectLst/>
                <a:latin typeface="+mn-ea"/>
                <a:cs typeface="+mn-ea"/>
              </a:rPr>
              <a:t>、河流、湖泊</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2" name="文本框 11"/>
          <p:cNvSpPr txBox="1"/>
          <p:nvPr/>
        </p:nvSpPr>
        <p:spPr>
          <a:xfrm>
            <a:off x="3344545" y="1151890"/>
            <a:ext cx="4219575" cy="565150"/>
          </a:xfrm>
          <a:prstGeom prst="rect">
            <a:avLst/>
          </a:prstGeom>
          <a:solidFill>
            <a:schemeClr val="accent2">
              <a:lumMod val="20000"/>
              <a:lumOff val="80000"/>
            </a:schemeClr>
          </a:solidFill>
          <a:ln>
            <a:solidFill>
              <a:schemeClr val="accent1"/>
            </a:solidFill>
          </a:ln>
          <a:effectLst>
            <a:outerShdw blurRad="63500" sx="101000" sy="101000" algn="ctr" rotWithShape="0">
              <a:prstClr val="black">
                <a:alpha val="20000"/>
              </a:prstClr>
            </a:outerShdw>
          </a:effectLst>
        </p:spPr>
        <p:txBody>
          <a:bodyPr wrap="square" rtlCol="0">
            <a:spAutoFit/>
          </a:bodyPr>
          <a:lstStyle/>
          <a:p>
            <a:pPr>
              <a:lnSpc>
                <a:spcPct val="110000"/>
              </a:lnSpc>
            </a:pPr>
            <a:r>
              <a:rPr lang="zh-CN" sz="2800" b="1">
                <a:latin typeface="宋体" panose="02010600030101010101" pitchFamily="2" charset="-122"/>
                <a:ea typeface="宋体" panose="02010600030101010101" pitchFamily="2" charset="-122"/>
                <a:cs typeface="宋体" panose="02010600030101010101" pitchFamily="2" charset="-122"/>
                <a:sym typeface="+mn-ea"/>
              </a:rPr>
              <a:t>干旱区面积大，河湖稀少</a:t>
            </a:r>
            <a:endParaRPr lang="zh-CN" altLang="en-US" sz="2800" b="1">
              <a:solidFill>
                <a:schemeClr val="tx1"/>
              </a:solidFill>
              <a:latin typeface="+mn-ea"/>
            </a:endParaRPr>
          </a:p>
        </p:txBody>
      </p:sp>
      <p:pic>
        <p:nvPicPr>
          <p:cNvPr id="5" name="图片 4" descr="澳大利亚地形05_副本"/>
          <p:cNvPicPr>
            <a:picLocks noChangeAspect="1"/>
          </p:cNvPicPr>
          <p:nvPr/>
        </p:nvPicPr>
        <p:blipFill>
          <a:blip r:embed="rId3" cstate="print"/>
          <a:stretch>
            <a:fillRect/>
          </a:stretch>
        </p:blipFill>
        <p:spPr>
          <a:xfrm>
            <a:off x="3970020" y="1928495"/>
            <a:ext cx="5063490" cy="4586605"/>
          </a:xfrm>
          <a:prstGeom prst="rect">
            <a:avLst/>
          </a:prstGeom>
          <a:ln>
            <a:solidFill>
              <a:schemeClr val="tx1">
                <a:lumMod val="95000"/>
                <a:lumOff val="5000"/>
              </a:schemeClr>
            </a:solidFill>
          </a:ln>
        </p:spPr>
      </p:pic>
      <p:sp>
        <p:nvSpPr>
          <p:cNvPr id="14" name="文本框 13"/>
          <p:cNvSpPr txBox="1"/>
          <p:nvPr/>
        </p:nvSpPr>
        <p:spPr>
          <a:xfrm>
            <a:off x="1" y="1928495"/>
            <a:ext cx="3943350" cy="4929505"/>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40000"/>
              </a:prstClr>
            </a:outerShdw>
          </a:effectLst>
        </p:spPr>
        <p:txBody>
          <a:bodyPr wrap="square" rtlCol="0">
            <a:spAutoFit/>
          </a:bodyPr>
          <a:lstStyle/>
          <a:p>
            <a:pPr>
              <a:lnSpc>
                <a:spcPct val="130000"/>
              </a:lnSpc>
            </a:pPr>
            <a:r>
              <a:rPr lang="en-US" altLang="zh-CN" sz="2800" b="1" dirty="0">
                <a:solidFill>
                  <a:srgbClr val="FF0000"/>
                </a:solidFill>
                <a:latin typeface="宋体" panose="02010600030101010101" pitchFamily="2" charset="-122"/>
                <a:ea typeface="宋体" panose="02010600030101010101" pitchFamily="2" charset="-122"/>
              </a:rPr>
              <a:t>(1)</a:t>
            </a:r>
            <a:r>
              <a:rPr lang="zh-CN" altLang="en-US" sz="2800" b="1" dirty="0">
                <a:solidFill>
                  <a:srgbClr val="FF0000"/>
                </a:solidFill>
              </a:rPr>
              <a:t>墨累</a:t>
            </a:r>
            <a:r>
              <a:rPr lang="en-US" altLang="zh-CN" sz="2800" b="1" dirty="0">
                <a:solidFill>
                  <a:srgbClr val="FF0000"/>
                </a:solidFill>
              </a:rPr>
              <a:t>-</a:t>
            </a:r>
            <a:r>
              <a:rPr lang="zh-CN" altLang="en-US" sz="2800" b="1" dirty="0">
                <a:solidFill>
                  <a:srgbClr val="FF0000"/>
                </a:solidFill>
              </a:rPr>
              <a:t>达令河：</a:t>
            </a:r>
            <a:endParaRPr lang="zh-CN" altLang="en-US" sz="2800" dirty="0"/>
          </a:p>
          <a:p>
            <a:pPr>
              <a:lnSpc>
                <a:spcPct val="110000"/>
              </a:lnSpc>
            </a:pPr>
            <a:r>
              <a:rPr kumimoji="1" lang="zh-CN" altLang="en-US" sz="2000" b="1" dirty="0" smtClean="0">
                <a:latin typeface="黑体" panose="02010609060101010101" pitchFamily="2" charset="-122"/>
                <a:ea typeface="黑体" panose="02010609060101010101" pitchFamily="2" charset="-122"/>
              </a:rPr>
              <a:t>源于大分水岭西侧，重要支流为</a:t>
            </a:r>
            <a:r>
              <a:rPr kumimoji="1" lang="zh-CN" altLang="en-US" sz="2000" b="1" dirty="0" smtClean="0">
                <a:solidFill>
                  <a:srgbClr val="000000"/>
                </a:solidFill>
                <a:latin typeface="黑体" panose="02010609060101010101" pitchFamily="2" charset="-122"/>
                <a:ea typeface="黑体" panose="02010609060101010101" pitchFamily="2" charset="-122"/>
              </a:rPr>
              <a:t>达令河</a:t>
            </a:r>
            <a:r>
              <a:rPr kumimoji="1" lang="zh-CN" altLang="en-US" sz="2000" b="1" dirty="0" smtClean="0">
                <a:latin typeface="黑体" panose="02010609060101010101" pitchFamily="2" charset="-122"/>
                <a:ea typeface="黑体" panose="02010609060101010101" pitchFamily="2" charset="-122"/>
              </a:rPr>
              <a:t>，</a:t>
            </a:r>
            <a:r>
              <a:rPr kumimoji="1" lang="zh-CN" altLang="en-US" sz="2000" b="1" dirty="0" smtClean="0">
                <a:effectLst>
                  <a:outerShdw blurRad="38100" dist="38100" dir="2700000" algn="tl">
                    <a:srgbClr val="C0C0C0"/>
                  </a:outerShdw>
                </a:effectLst>
                <a:latin typeface="黑体" panose="02010609060101010101" pitchFamily="2" charset="-122"/>
                <a:ea typeface="黑体" panose="02010609060101010101" pitchFamily="2" charset="-122"/>
              </a:rPr>
              <a:t>向</a:t>
            </a:r>
            <a:r>
              <a:rPr kumimoji="1" lang="zh-CN" altLang="en-US" sz="2000" b="1" dirty="0" smtClean="0">
                <a:latin typeface="黑体" panose="02010609060101010101" pitchFamily="2" charset="-122"/>
                <a:ea typeface="黑体" panose="02010609060101010101" pitchFamily="2" charset="-122"/>
              </a:rPr>
              <a:t>西南注入印度洋（河口地中海气候）</a:t>
            </a:r>
            <a:r>
              <a:rPr kumimoji="1" lang="en-US" altLang="zh-CN" sz="2000" b="1" dirty="0" smtClean="0">
                <a:latin typeface="黑体" panose="02010609060101010101" pitchFamily="2" charset="-122"/>
                <a:ea typeface="黑体" panose="02010609060101010101" pitchFamily="2" charset="-122"/>
              </a:rPr>
              <a:t>,</a:t>
            </a:r>
            <a:r>
              <a:rPr lang="zh-CN" altLang="en-US" sz="2400" b="1" dirty="0" smtClean="0">
                <a:solidFill>
                  <a:srgbClr val="0221DE"/>
                </a:solidFill>
                <a:latin typeface="楷体" panose="02010609060101010101" charset="-122"/>
                <a:ea typeface="楷体" panose="02010609060101010101" charset="-122"/>
                <a:cs typeface="楷体" panose="02010609060101010101" charset="-122"/>
                <a:sym typeface="+mn-ea"/>
              </a:rPr>
              <a:t>下游</a:t>
            </a:r>
            <a:r>
              <a:rPr lang="zh-CN" altLang="en-US" sz="2400" b="1" dirty="0">
                <a:solidFill>
                  <a:srgbClr val="0221DE"/>
                </a:solidFill>
                <a:latin typeface="楷体" panose="02010609060101010101" charset="-122"/>
                <a:ea typeface="楷体" panose="02010609060101010101" charset="-122"/>
                <a:cs typeface="楷体" panose="02010609060101010101" charset="-122"/>
                <a:sym typeface="+mn-ea"/>
              </a:rPr>
              <a:t>流经降水较少、蒸发旺盛</a:t>
            </a:r>
            <a:r>
              <a:rPr lang="zh-CN" altLang="en-US" sz="2400" dirty="0">
                <a:latin typeface="楷体" panose="02010609060101010101" charset="-122"/>
                <a:ea typeface="楷体" panose="02010609060101010101" charset="-122"/>
                <a:cs typeface="楷体" panose="02010609060101010101" charset="-122"/>
                <a:sym typeface="+mn-ea"/>
              </a:rPr>
              <a:t>的平原地区，所在区域是澳大利亚重要的农业灌溉区。</a:t>
            </a:r>
          </a:p>
          <a:p>
            <a:pPr>
              <a:lnSpc>
                <a:spcPct val="50000"/>
              </a:lnSpc>
            </a:pPr>
            <a:endParaRPr lang="zh-CN" altLang="en-US" sz="2800" dirty="0">
              <a:latin typeface="楷体" panose="02010609060101010101" charset="-122"/>
              <a:ea typeface="楷体" panose="02010609060101010101" charset="-122"/>
              <a:cs typeface="楷体" panose="02010609060101010101" charset="-122"/>
            </a:endParaRPr>
          </a:p>
          <a:p>
            <a:pPr>
              <a:lnSpc>
                <a:spcPct val="110000"/>
              </a:lnSpc>
            </a:pPr>
            <a:r>
              <a:rPr lang="en-US" altLang="zh-CN" sz="2800" b="1" dirty="0">
                <a:solidFill>
                  <a:srgbClr val="FF0000"/>
                </a:solidFill>
                <a:latin typeface="宋体" panose="02010600030101010101" pitchFamily="2" charset="-122"/>
                <a:ea typeface="宋体" panose="02010600030101010101" pitchFamily="2" charset="-122"/>
              </a:rPr>
              <a:t>(2)</a:t>
            </a:r>
            <a:r>
              <a:rPr lang="zh-CN" altLang="en-US" sz="2800" b="1" dirty="0">
                <a:solidFill>
                  <a:srgbClr val="FF0000"/>
                </a:solidFill>
                <a:latin typeface="宋体" panose="02010600030101010101" pitchFamily="2" charset="-122"/>
                <a:ea typeface="宋体" panose="02010600030101010101" pitchFamily="2" charset="-122"/>
              </a:rPr>
              <a:t>艾尔湖</a:t>
            </a:r>
            <a:r>
              <a:rPr lang="zh-CN" altLang="en-US" sz="2800" b="1" dirty="0" smtClean="0">
                <a:solidFill>
                  <a:srgbClr val="FF0000"/>
                </a:solidFill>
                <a:latin typeface="宋体" panose="02010600030101010101" pitchFamily="2" charset="-122"/>
                <a:ea typeface="宋体" panose="02010600030101010101" pitchFamily="2" charset="-122"/>
              </a:rPr>
              <a:t>：</a:t>
            </a:r>
            <a:r>
              <a:rPr kumimoji="1" lang="zh-CN" altLang="en-US" sz="2000" b="1" dirty="0" smtClean="0">
                <a:latin typeface="黑体" panose="02010609060101010101" pitchFamily="49" charset="-122"/>
                <a:ea typeface="黑体" panose="02010609060101010101" pitchFamily="49" charset="-122"/>
              </a:rPr>
              <a:t>最低处</a:t>
            </a:r>
            <a:r>
              <a:rPr kumimoji="1" lang="en-US" altLang="zh-CN" sz="2000" b="1" dirty="0" smtClean="0">
                <a:latin typeface="黑体" panose="02010609060101010101" pitchFamily="49" charset="-122"/>
                <a:ea typeface="黑体" panose="02010609060101010101" pitchFamily="49" charset="-122"/>
              </a:rPr>
              <a:t>-16m</a:t>
            </a:r>
            <a:endParaRPr lang="zh-CN" altLang="en-US" sz="2000" dirty="0"/>
          </a:p>
          <a:p>
            <a:pPr>
              <a:lnSpc>
                <a:spcPct val="110000"/>
              </a:lnSpc>
            </a:pPr>
            <a:r>
              <a:rPr lang="zh-CN" altLang="en-US" sz="2400" dirty="0">
                <a:latin typeface="楷体" panose="02010609060101010101" charset="-122"/>
                <a:ea typeface="楷体" panose="02010609060101010101" charset="-122"/>
                <a:cs typeface="楷体" panose="02010609060101010101" charset="-122"/>
              </a:rPr>
              <a:t> </a:t>
            </a:r>
            <a:r>
              <a:rPr lang="zh-CN" altLang="en-US" sz="100" dirty="0">
                <a:latin typeface="楷体" panose="02010609060101010101" charset="-122"/>
                <a:ea typeface="楷体" panose="02010609060101010101" charset="-122"/>
                <a:cs typeface="楷体" panose="02010609060101010101" charset="-122"/>
              </a:rPr>
              <a:t> </a:t>
            </a:r>
            <a:r>
              <a:rPr lang="zh-CN" altLang="en-US" sz="2400" dirty="0">
                <a:latin typeface="楷体" panose="02010609060101010101" charset="-122"/>
                <a:ea typeface="楷体" panose="02010609060101010101" charset="-122"/>
                <a:cs typeface="楷体" panose="02010609060101010101" charset="-122"/>
              </a:rPr>
              <a:t>艾尔湖是澳最大湖泊</a:t>
            </a:r>
            <a:r>
              <a:rPr lang="zh-CN" altLang="en-US" sz="1600" b="1" dirty="0">
                <a:latin typeface="楷体" panose="02010609060101010101" charset="-122"/>
                <a:ea typeface="楷体" panose="02010609060101010101" charset="-122"/>
                <a:cs typeface="楷体" panose="02010609060101010101" charset="-122"/>
              </a:rPr>
              <a:t>，</a:t>
            </a:r>
            <a:r>
              <a:rPr lang="zh-CN" altLang="en-US" sz="2400" dirty="0">
                <a:latin typeface="楷体" panose="02010609060101010101" charset="-122"/>
                <a:ea typeface="楷体" panose="02010609060101010101" charset="-122"/>
                <a:cs typeface="楷体" panose="02010609060101010101" charset="-122"/>
              </a:rPr>
              <a:t>是位于中部干旱区的</a:t>
            </a:r>
            <a:r>
              <a:rPr lang="zh-CN" altLang="en-US" sz="2400" b="1" dirty="0">
                <a:solidFill>
                  <a:srgbClr val="0221DE"/>
                </a:solidFill>
                <a:latin typeface="楷体" panose="02010609060101010101" charset="-122"/>
                <a:ea typeface="楷体" panose="02010609060101010101" charset="-122"/>
                <a:cs typeface="楷体" panose="02010609060101010101" charset="-122"/>
              </a:rPr>
              <a:t>内流盐湖</a:t>
            </a:r>
            <a:r>
              <a:rPr lang="zh-CN" altLang="en-US" sz="2400" dirty="0" smtClean="0">
                <a:latin typeface="楷体" panose="02010609060101010101" charset="-122"/>
                <a:ea typeface="楷体" panose="02010609060101010101" charset="-122"/>
                <a:cs typeface="楷体" panose="02010609060101010101" charset="-122"/>
              </a:rPr>
              <a:t>，时令湖。</a:t>
            </a:r>
            <a:endParaRPr lang="zh-CN" altLang="en-US" sz="2400" dirty="0">
              <a:latin typeface="楷体" panose="02010609060101010101" charset="-122"/>
              <a:ea typeface="楷体" panose="02010609060101010101" charset="-122"/>
              <a:cs typeface="楷体" panose="02010609060101010101" charset="-122"/>
            </a:endParaRPr>
          </a:p>
        </p:txBody>
      </p:sp>
      <p:sp>
        <p:nvSpPr>
          <p:cNvPr id="9" name="矩形 8"/>
          <p:cNvSpPr/>
          <p:nvPr/>
        </p:nvSpPr>
        <p:spPr>
          <a:xfrm>
            <a:off x="7929554" y="2571744"/>
            <a:ext cx="785850" cy="3416320"/>
          </a:xfrm>
          <a:prstGeom prst="rect">
            <a:avLst/>
          </a:prstGeom>
        </p:spPr>
        <p:txBody>
          <a:bodyPr wrap="square">
            <a:spAutoFit/>
          </a:bodyPr>
          <a:lstStyle/>
          <a:p>
            <a:r>
              <a:rPr lang="zh-CN" altLang="en-US" sz="2400" b="1" smtClean="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短小的海岸沿岸河流</a:t>
            </a:r>
            <a:endParaRPr lang="zh-CN" altLang="en-US" sz="2400" b="1">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0" name="矩形 9"/>
          <p:cNvSpPr/>
          <p:nvPr/>
        </p:nvSpPr>
        <p:spPr>
          <a:xfrm>
            <a:off x="4929190" y="3571876"/>
            <a:ext cx="2428892" cy="954107"/>
          </a:xfrm>
          <a:prstGeom prst="rect">
            <a:avLst/>
          </a:prstGeom>
        </p:spPr>
        <p:txBody>
          <a:bodyPr wrap="square">
            <a:spAutoFit/>
          </a:bodyPr>
          <a:lstStyle/>
          <a:p>
            <a:r>
              <a:rPr lang="zh-CN" altLang="en-US" sz="2800" b="1" dirty="0" smtClean="0">
                <a:latin typeface="黑体" panose="02010609060101010101" pitchFamily="2" charset="-122"/>
                <a:ea typeface="黑体" panose="02010609060101010101" pitchFamily="2" charset="-122"/>
              </a:rPr>
              <a:t>内流区多季节性河流</a:t>
            </a:r>
            <a:endParaRPr lang="zh-CN" altLang="en-US"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Bottom)">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ChangeArrowheads="1"/>
          </p:cNvSpPr>
          <p:nvPr/>
        </p:nvSpPr>
        <p:spPr bwMode="auto">
          <a:xfrm>
            <a:off x="3657600" y="457200"/>
            <a:ext cx="2590800" cy="1676400"/>
          </a:xfrm>
          <a:prstGeom prst="wedgeRoundRectCallout">
            <a:avLst>
              <a:gd name="adj1" fmla="val 65259"/>
              <a:gd name="adj2" fmla="val -303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2400"/>
          </a:p>
        </p:txBody>
      </p:sp>
      <p:pic>
        <p:nvPicPr>
          <p:cNvPr id="15365" name="Picture 5" descr="1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000"/>
            <a:ext cx="2971800"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6" descr="针鼹"/>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3505200"/>
            <a:ext cx="2743200" cy="2422525"/>
          </a:xfrm>
          <a:prstGeom prst="rect">
            <a:avLst/>
          </a:prstGeom>
          <a:noFill/>
          <a:extLst>
            <a:ext uri="{909E8E84-426E-40DD-AFC4-6F175D3DCCD1}">
              <a14:hiddenFill xmlns:a14="http://schemas.microsoft.com/office/drawing/2010/main">
                <a:solidFill>
                  <a:srgbClr val="FFFFFF"/>
                </a:solidFill>
              </a14:hiddenFill>
            </a:ext>
          </a:extLst>
        </p:spPr>
      </p:pic>
      <p:pic>
        <p:nvPicPr>
          <p:cNvPr id="15367" name="Picture 7" descr="10006_20051108_517"/>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228600"/>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b="6598"/>
          <a:stretch>
            <a:fillRect/>
          </a:stretch>
        </p:blipFill>
        <p:spPr bwMode="auto">
          <a:xfrm>
            <a:off x="0" y="3505200"/>
            <a:ext cx="31242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9" name="Text Box 9"/>
          <p:cNvSpPr txBox="1">
            <a:spLocks noChangeArrowheads="1"/>
          </p:cNvSpPr>
          <p:nvPr/>
        </p:nvSpPr>
        <p:spPr bwMode="auto">
          <a:xfrm>
            <a:off x="3779837" y="457200"/>
            <a:ext cx="236119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t>       </a:t>
            </a:r>
            <a:r>
              <a:rPr lang="zh-CN" altLang="en-US" sz="2400" b="1" dirty="0"/>
              <a:t>我们是</a:t>
            </a:r>
            <a:r>
              <a:rPr lang="en-US" altLang="zh-CN" sz="2400" b="1" dirty="0"/>
              <a:t>2000</a:t>
            </a:r>
            <a:r>
              <a:rPr lang="zh-CN" altLang="en-US" sz="2400" b="1" dirty="0"/>
              <a:t>年悉尼奥运会的吉祥物，欢迎您来到澳大利亚。</a:t>
            </a:r>
          </a:p>
        </p:txBody>
      </p:sp>
      <p:sp>
        <p:nvSpPr>
          <p:cNvPr id="15370" name="Text Box 10"/>
          <p:cNvSpPr txBox="1">
            <a:spLocks noChangeArrowheads="1"/>
          </p:cNvSpPr>
          <p:nvPr/>
        </p:nvSpPr>
        <p:spPr bwMode="auto">
          <a:xfrm>
            <a:off x="4191000" y="5943600"/>
            <a:ext cx="1158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t>针鼹 </a:t>
            </a:r>
          </a:p>
        </p:txBody>
      </p:sp>
      <p:sp>
        <p:nvSpPr>
          <p:cNvPr id="15371" name="Text Box 11"/>
          <p:cNvSpPr txBox="1">
            <a:spLocks noChangeArrowheads="1"/>
          </p:cNvSpPr>
          <p:nvPr/>
        </p:nvSpPr>
        <p:spPr bwMode="auto">
          <a:xfrm>
            <a:off x="7162800" y="601980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t>笑翠鸟 </a:t>
            </a:r>
          </a:p>
        </p:txBody>
      </p:sp>
      <p:pic>
        <p:nvPicPr>
          <p:cNvPr id="15373"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9800" y="3429000"/>
            <a:ext cx="31242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74" name="Text Box 14"/>
          <p:cNvSpPr txBox="1">
            <a:spLocks noChangeArrowheads="1"/>
          </p:cNvSpPr>
          <p:nvPr/>
        </p:nvSpPr>
        <p:spPr bwMode="auto">
          <a:xfrm>
            <a:off x="685800" y="60198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t>鸭嘴兽</a:t>
            </a:r>
          </a:p>
        </p:txBody>
      </p:sp>
      <p:sp>
        <p:nvSpPr>
          <p:cNvPr id="12" name="Text Box 5"/>
          <p:cNvSpPr txBox="1">
            <a:spLocks noChangeArrowheads="1"/>
          </p:cNvSpPr>
          <p:nvPr/>
        </p:nvSpPr>
        <p:spPr bwMode="auto">
          <a:xfrm>
            <a:off x="-356755" y="-32603"/>
            <a:ext cx="45858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000" b="1" dirty="0">
                <a:solidFill>
                  <a:srgbClr val="3333FF"/>
                </a:solidFill>
                <a:latin typeface="楷体_GB2312" pitchFamily="49" charset="-122"/>
                <a:ea typeface="楷体_GB2312" pitchFamily="49" charset="-122"/>
              </a:rPr>
              <a:t>树袋熊又叫考拉、无尾熊、可拉熊 </a:t>
            </a:r>
          </a:p>
        </p:txBody>
      </p:sp>
    </p:spTree>
    <p:extLst>
      <p:ext uri="{BB962C8B-B14F-4D97-AF65-F5344CB8AC3E}">
        <p14:creationId xmlns:p14="http://schemas.microsoft.com/office/powerpoint/2010/main" val="39182960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blinds(horizontal)">
                                      <p:cBhvr>
                                        <p:cTn id="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矩形 93185"/>
          <p:cNvSpPr>
            <a:spLocks noChangeArrowheads="1"/>
          </p:cNvSpPr>
          <p:nvPr/>
        </p:nvSpPr>
        <p:spPr bwMode="auto">
          <a:xfrm>
            <a:off x="457200" y="182474"/>
            <a:ext cx="83629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b="1" dirty="0">
                <a:latin typeface="Times New Roman" panose="02020603050405020304" pitchFamily="18" charset="0"/>
              </a:rPr>
              <a:t>     39</a:t>
            </a:r>
            <a:r>
              <a:rPr lang="zh-CN" altLang="en-US" sz="2400" b="1" dirty="0" smtClean="0">
                <a:latin typeface="Times New Roman" panose="02020603050405020304" pitchFamily="18" charset="0"/>
              </a:rPr>
              <a:t>．孔子</a:t>
            </a:r>
            <a:r>
              <a:rPr lang="zh-CN" altLang="en-US" sz="2400" b="1" dirty="0">
                <a:latin typeface="Times New Roman" panose="02020603050405020304" pitchFamily="18" charset="0"/>
              </a:rPr>
              <a:t>学院是以传播中国语言文化为基本任务的非盈利性教育机构。图</a:t>
            </a:r>
            <a:r>
              <a:rPr lang="en-US" altLang="zh-CN" sz="2400" b="1" dirty="0">
                <a:latin typeface="Times New Roman" panose="02020603050405020304" pitchFamily="18" charset="0"/>
              </a:rPr>
              <a:t>9</a:t>
            </a:r>
            <a:r>
              <a:rPr lang="zh-CN" altLang="en-US" sz="2400" b="1" dirty="0">
                <a:latin typeface="Times New Roman" panose="02020603050405020304" pitchFamily="18" charset="0"/>
              </a:rPr>
              <a:t>是</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国孔子学院（堂）分布图，图</a:t>
            </a:r>
            <a:r>
              <a:rPr lang="en-US" altLang="zh-CN" sz="2400" b="1" dirty="0">
                <a:latin typeface="Times New Roman" panose="02020603050405020304" pitchFamily="18" charset="0"/>
              </a:rPr>
              <a:t>10</a:t>
            </a:r>
            <a:r>
              <a:rPr lang="zh-CN" altLang="en-US" sz="2400" b="1" dirty="0">
                <a:latin typeface="Times New Roman" panose="02020603050405020304" pitchFamily="18" charset="0"/>
              </a:rPr>
              <a:t>是</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国局部地区河流分布示意图。</a:t>
            </a:r>
            <a:endParaRPr lang="zh-CN" altLang="en-US" sz="2400" b="1" dirty="0"/>
          </a:p>
        </p:txBody>
      </p:sp>
      <p:sp>
        <p:nvSpPr>
          <p:cNvPr id="69635" name="矩形 93186"/>
          <p:cNvSpPr>
            <a:spLocks noChangeArrowheads="1"/>
          </p:cNvSpPr>
          <p:nvPr/>
        </p:nvSpPr>
        <p:spPr bwMode="auto">
          <a:xfrm>
            <a:off x="32657" y="4141786"/>
            <a:ext cx="827304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altLang="zh-CN" sz="2400" b="1" dirty="0"/>
              <a:t>⑸A</a:t>
            </a:r>
            <a:r>
              <a:rPr lang="zh-CN" altLang="en-US" sz="2400" b="1" dirty="0"/>
              <a:t>国孔子学院（堂）拟在图</a:t>
            </a:r>
            <a:r>
              <a:rPr lang="en-US" altLang="zh-CN" sz="2400" b="1" dirty="0"/>
              <a:t>10</a:t>
            </a:r>
            <a:r>
              <a:rPr lang="zh-CN" altLang="en-US" sz="2400" b="1" dirty="0"/>
              <a:t>所示区域的某条河流举办活动以弘扬中国文化，概述该区域河流的水文特征。</a:t>
            </a:r>
            <a:r>
              <a:rPr lang="zh-CN" altLang="en-US" sz="2400" b="1" dirty="0" smtClean="0"/>
              <a:t>（</a:t>
            </a:r>
            <a:r>
              <a:rPr lang="en-US" altLang="zh-CN" sz="2400" b="1" dirty="0" smtClean="0"/>
              <a:t>4</a:t>
            </a:r>
            <a:r>
              <a:rPr lang="zh-CN" altLang="en-US" sz="2400" b="1" dirty="0" smtClean="0"/>
              <a:t>分</a:t>
            </a:r>
            <a:r>
              <a:rPr lang="zh-CN" altLang="en-US" sz="2400" b="1" dirty="0"/>
              <a:t>）</a:t>
            </a:r>
          </a:p>
        </p:txBody>
      </p:sp>
      <p:pic>
        <p:nvPicPr>
          <p:cNvPr id="69636" name="图片 93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1376363"/>
            <a:ext cx="78486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矩形 93188"/>
          <p:cNvSpPr>
            <a:spLocks noChangeArrowheads="1"/>
          </p:cNvSpPr>
          <p:nvPr/>
        </p:nvSpPr>
        <p:spPr bwMode="auto">
          <a:xfrm>
            <a:off x="2124075" y="1700213"/>
            <a:ext cx="1152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t>图</a:t>
            </a:r>
            <a:r>
              <a:rPr lang="en-US" altLang="zh-CN" sz="2800" b="1"/>
              <a:t>9</a:t>
            </a:r>
          </a:p>
        </p:txBody>
      </p:sp>
      <p:sp>
        <p:nvSpPr>
          <p:cNvPr id="69638" name="矩形 93189"/>
          <p:cNvSpPr>
            <a:spLocks noChangeArrowheads="1"/>
          </p:cNvSpPr>
          <p:nvPr/>
        </p:nvSpPr>
        <p:spPr bwMode="auto">
          <a:xfrm>
            <a:off x="7235825" y="1773238"/>
            <a:ext cx="1152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t>图</a:t>
            </a:r>
            <a:r>
              <a:rPr lang="en-US" altLang="zh-CN" sz="2800" b="1"/>
              <a:t>10</a:t>
            </a:r>
          </a:p>
        </p:txBody>
      </p:sp>
      <p:sp>
        <p:nvSpPr>
          <p:cNvPr id="2" name="TextBox 6"/>
          <p:cNvSpPr txBox="1"/>
          <p:nvPr/>
        </p:nvSpPr>
        <p:spPr>
          <a:xfrm>
            <a:off x="539750" y="4967288"/>
            <a:ext cx="7848600" cy="1816100"/>
          </a:xfrm>
          <a:prstGeom prst="rect">
            <a:avLst/>
          </a:prstGeom>
          <a:solidFill>
            <a:schemeClr val="bg1"/>
          </a:solidFill>
        </p:spPr>
        <p:txBody>
          <a:bodyPr>
            <a:spAutoFit/>
          </a:bodyPr>
          <a:lstStyle/>
          <a:p>
            <a:pPr eaLnBrk="0" hangingPunct="0">
              <a:defRPr/>
            </a:pPr>
            <a:r>
              <a:rPr lang="zh-CN" altLang="en-US" sz="2800" b="1" noProof="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zh-CN" sz="2800" b="1" noProof="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5</a:t>
            </a:r>
            <a:r>
              <a:rPr lang="zh-CN" altLang="en-US" sz="2800" b="1" noProof="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zh-CN" sz="2800" b="1" noProof="1">
                <a:solidFill>
                  <a:srgbClr val="FF0000"/>
                </a:solidFill>
                <a:effectLst>
                  <a:outerShdw blurRad="38100" dist="38100" dir="2700000" algn="tl">
                    <a:srgbClr val="C0C0C0"/>
                  </a:outerShdw>
                </a:effectLst>
              </a:rPr>
              <a:t>①</a:t>
            </a:r>
            <a:r>
              <a:rPr lang="zh-CN" altLang="en-US" sz="2800" b="1" noProof="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流量较大，流速较快；    </a:t>
            </a:r>
          </a:p>
          <a:p>
            <a:pPr eaLnBrk="0" hangingPunct="0">
              <a:defRPr/>
            </a:pPr>
            <a:r>
              <a:rPr lang="zh-CN" altLang="en-US" sz="2800" b="1" noProof="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zh-CN" sz="2800" b="1" noProof="1">
                <a:solidFill>
                  <a:srgbClr val="FF0000"/>
                </a:solidFill>
                <a:effectLst>
                  <a:outerShdw blurRad="38100" dist="38100" dir="2700000" algn="tl">
                    <a:srgbClr val="C0C0C0"/>
                  </a:outerShdw>
                </a:effectLst>
              </a:rPr>
              <a:t>②</a:t>
            </a:r>
            <a:r>
              <a:rPr lang="zh-CN" altLang="en-US" sz="2800" b="1" noProof="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水位季节变化大，汛期在夏季；   </a:t>
            </a:r>
          </a:p>
          <a:p>
            <a:pPr eaLnBrk="0" hangingPunct="0">
              <a:defRPr/>
            </a:pPr>
            <a:r>
              <a:rPr lang="zh-CN" altLang="en-US" sz="2800" b="1" noProof="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zh-CN" sz="2800" b="1" noProof="1">
                <a:solidFill>
                  <a:srgbClr val="FF0000"/>
                </a:solidFill>
                <a:effectLst>
                  <a:outerShdw blurRad="38100" dist="38100" dir="2700000" algn="tl">
                    <a:srgbClr val="C0C0C0"/>
                  </a:outerShdw>
                </a:effectLst>
              </a:rPr>
              <a:t>③</a:t>
            </a:r>
            <a:r>
              <a:rPr lang="zh-CN" altLang="en-US" sz="2800" b="1" noProof="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含沙量小；        </a:t>
            </a:r>
          </a:p>
          <a:p>
            <a:pPr eaLnBrk="0" hangingPunct="0">
              <a:defRPr/>
            </a:pPr>
            <a:r>
              <a:rPr lang="zh-CN" altLang="en-US" sz="2800" b="1" noProof="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zh-CN" sz="2800" b="1" noProof="1">
                <a:solidFill>
                  <a:srgbClr val="FF0000"/>
                </a:solidFill>
                <a:effectLst>
                  <a:outerShdw blurRad="38100" dist="38100" dir="2700000" algn="tl">
                    <a:srgbClr val="C0C0C0"/>
                  </a:outerShdw>
                </a:effectLst>
              </a:rPr>
              <a:t>④</a:t>
            </a:r>
            <a:r>
              <a:rPr lang="zh-CN" altLang="en-US" sz="2800" b="1" noProof="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无结冰期</a:t>
            </a:r>
            <a:r>
              <a:rPr lang="zh-CN" altLang="en-US" sz="2800" b="1" noProof="1"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noProof="1"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a:t>
            </a:r>
            <a:r>
              <a:rPr lang="zh-CN" altLang="en-US" sz="2800" b="1" noProof="1"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分</a:t>
            </a:r>
            <a:r>
              <a:rPr lang="zh-CN" altLang="en-US" sz="2800" b="1" noProof="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98685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澳大利亚的资源_副本"/>
          <p:cNvPicPr>
            <a:picLocks noChangeAspect="1"/>
          </p:cNvPicPr>
          <p:nvPr/>
        </p:nvPicPr>
        <p:blipFill>
          <a:blip r:embed="rId2" cstate="print"/>
          <a:stretch>
            <a:fillRect/>
          </a:stretch>
        </p:blipFill>
        <p:spPr>
          <a:xfrm>
            <a:off x="4417695" y="1979930"/>
            <a:ext cx="4655185" cy="4544060"/>
          </a:xfrm>
          <a:prstGeom prst="rect">
            <a:avLst/>
          </a:prstGeom>
          <a:ln>
            <a:solidFill>
              <a:schemeClr val="tx1">
                <a:lumMod val="95000"/>
                <a:lumOff val="5000"/>
              </a:schemeClr>
            </a:solidFill>
          </a:ln>
        </p:spPr>
      </p:pic>
      <p:pic>
        <p:nvPicPr>
          <p:cNvPr id="12290" name="图片 273413" descr="图8-68"/>
          <p:cNvPicPr>
            <a:picLocks noChangeAspect="1"/>
          </p:cNvPicPr>
          <p:nvPr/>
        </p:nvPicPr>
        <p:blipFill>
          <a:blip r:embed="rId3" cstate="print">
            <a:clrChange>
              <a:clrFrom>
                <a:srgbClr val="FFFFFF"/>
              </a:clrFrom>
              <a:clrTo>
                <a:srgbClr val="FFFFFF">
                  <a:alpha val="0"/>
                </a:srgbClr>
              </a:clrTo>
            </a:clrChange>
          </a:blip>
          <a:srcRect b="4013"/>
          <a:stretch>
            <a:fillRect/>
          </a:stretch>
        </p:blipFill>
        <p:spPr>
          <a:xfrm>
            <a:off x="4417695" y="1979295"/>
            <a:ext cx="4655820" cy="4544695"/>
          </a:xfrm>
          <a:prstGeom prst="rect">
            <a:avLst/>
          </a:prstGeom>
          <a:solidFill>
            <a:schemeClr val="bg1"/>
          </a:solidFill>
          <a:ln w="9525">
            <a:solidFill>
              <a:schemeClr val="tx1">
                <a:lumMod val="95000"/>
                <a:lumOff val="5000"/>
              </a:schemeClr>
            </a:solidFill>
          </a:ln>
        </p:spPr>
      </p:pic>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1079957"/>
            <a:ext cx="258953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600" b="1">
                <a:solidFill>
                  <a:schemeClr val="tx1"/>
                </a:solidFill>
                <a:effectLst/>
                <a:latin typeface="+mn-ea"/>
                <a:cs typeface="+mn-ea"/>
              </a:rPr>
              <a:t> </a:t>
            </a:r>
            <a:r>
              <a:rPr lang="en-US" altLang="zh-CN" sz="3200">
                <a:solidFill>
                  <a:schemeClr val="tx1"/>
                </a:solidFill>
                <a:effectLst/>
                <a:latin typeface="+mn-ea"/>
                <a:cs typeface="+mn-ea"/>
              </a:rPr>
              <a:t>4</a:t>
            </a:r>
            <a:r>
              <a:rPr lang="zh-CN" altLang="en-US" sz="2800">
                <a:solidFill>
                  <a:schemeClr val="tx1"/>
                </a:solidFill>
                <a:effectLst/>
                <a:latin typeface="+mn-ea"/>
                <a:cs typeface="+mn-ea"/>
              </a:rPr>
              <a:t>、</a:t>
            </a:r>
            <a:r>
              <a:rPr lang="zh-CN" altLang="en-US" sz="3200">
                <a:solidFill>
                  <a:schemeClr val="tx1"/>
                </a:solidFill>
                <a:effectLst/>
                <a:latin typeface="+mn-ea"/>
                <a:cs typeface="+mn-ea"/>
              </a:rPr>
              <a:t>自然资源</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4" name="文本框 13"/>
          <p:cNvSpPr txBox="1"/>
          <p:nvPr/>
        </p:nvSpPr>
        <p:spPr>
          <a:xfrm>
            <a:off x="95250" y="1980015"/>
            <a:ext cx="4213225" cy="4544060"/>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40000"/>
              </a:prstClr>
            </a:outerShdw>
          </a:effectLst>
        </p:spPr>
        <p:txBody>
          <a:bodyPr wrap="square" rtlCol="0">
            <a:spAutoFit/>
          </a:bodyPr>
          <a:lstStyle/>
          <a:p>
            <a:pPr>
              <a:lnSpc>
                <a:spcPct val="120000"/>
              </a:lnSpc>
            </a:pPr>
            <a:r>
              <a:rPr lang="en-US" altLang="zh-CN" sz="2800" b="1">
                <a:solidFill>
                  <a:srgbClr val="FF0000"/>
                </a:solidFill>
                <a:latin typeface="宋体" panose="02010600030101010101" pitchFamily="2" charset="-122"/>
                <a:ea typeface="宋体" panose="02010600030101010101" pitchFamily="2" charset="-122"/>
              </a:rPr>
              <a:t>(1)</a:t>
            </a:r>
            <a:r>
              <a:rPr lang="zh-CN" sz="2800" b="1">
                <a:solidFill>
                  <a:srgbClr val="FF0000"/>
                </a:solidFill>
              </a:rPr>
              <a:t>矿产资源</a:t>
            </a:r>
            <a:r>
              <a:rPr lang="zh-CN" altLang="en-US" sz="2800" b="1">
                <a:solidFill>
                  <a:srgbClr val="FF0000"/>
                </a:solidFill>
              </a:rPr>
              <a:t>：</a:t>
            </a:r>
            <a:endParaRPr lang="zh-CN" altLang="en-US" sz="2800"/>
          </a:p>
          <a:p>
            <a:pPr>
              <a:lnSpc>
                <a:spcPct val="110000"/>
              </a:lnSpc>
            </a:pPr>
            <a:r>
              <a:rPr lang="zh-CN" altLang="en-US" sz="2400">
                <a:latin typeface="楷体" panose="02010609060101010101" charset="-122"/>
                <a:ea typeface="楷体" panose="02010609060101010101" charset="-122"/>
                <a:cs typeface="楷体" panose="02010609060101010101" charset="-122"/>
                <a:sym typeface="+mn-ea"/>
              </a:rPr>
              <a:t>  澳大利亚矿产资源丰富，多种矿产储量居世界前列，尤其是</a:t>
            </a:r>
            <a:r>
              <a:rPr lang="zh-CN" altLang="en-US" sz="2400" b="1">
                <a:solidFill>
                  <a:srgbClr val="0221DE"/>
                </a:solidFill>
                <a:latin typeface="楷体" panose="02010609060101010101" charset="-122"/>
                <a:ea typeface="楷体" panose="02010609060101010101" charset="-122"/>
                <a:cs typeface="楷体" panose="02010609060101010101" charset="-122"/>
                <a:sym typeface="+mn-ea"/>
              </a:rPr>
              <a:t>煤、铁、铝土、铀、黄金等。</a:t>
            </a:r>
            <a:r>
              <a:rPr lang="zh-CN" altLang="en-US" sz="2400">
                <a:latin typeface="楷体" panose="02010609060101010101" charset="-122"/>
                <a:ea typeface="楷体" panose="02010609060101010101" charset="-122"/>
                <a:cs typeface="楷体" panose="02010609060101010101" charset="-122"/>
                <a:sym typeface="+mn-ea"/>
              </a:rPr>
              <a:t>被誉为</a:t>
            </a:r>
            <a:r>
              <a:rPr lang="en-US" altLang="zh-CN" sz="2400" b="1">
                <a:latin typeface="楷体" panose="02010609060101010101" charset="-122"/>
                <a:ea typeface="楷体" panose="02010609060101010101" charset="-122"/>
                <a:cs typeface="楷体" panose="02010609060101010101" charset="-122"/>
                <a:sym typeface="+mn-ea"/>
              </a:rPr>
              <a:t>“</a:t>
            </a:r>
            <a:r>
              <a:rPr lang="zh-CN" altLang="en-US" sz="2400" b="1">
                <a:latin typeface="楷体" panose="02010609060101010101" charset="-122"/>
                <a:ea typeface="楷体" panose="02010609060101010101" charset="-122"/>
                <a:cs typeface="楷体" panose="02010609060101010101" charset="-122"/>
                <a:sym typeface="+mn-ea"/>
              </a:rPr>
              <a:t>坐在矿车上的国家</a:t>
            </a:r>
            <a:r>
              <a:rPr lang="en-US" altLang="zh-CN" sz="2400" b="1">
                <a:latin typeface="楷体" panose="02010609060101010101" charset="-122"/>
                <a:ea typeface="楷体" panose="02010609060101010101" charset="-122"/>
                <a:cs typeface="楷体" panose="02010609060101010101" charset="-122"/>
                <a:sym typeface="+mn-ea"/>
              </a:rPr>
              <a:t>”</a:t>
            </a:r>
            <a:r>
              <a:rPr lang="zh-CN" altLang="en-US" sz="2400">
                <a:latin typeface="楷体" panose="02010609060101010101" charset="-122"/>
                <a:ea typeface="楷体" panose="02010609060101010101" charset="-122"/>
                <a:cs typeface="楷体" panose="02010609060101010101" charset="-122"/>
                <a:sym typeface="+mn-ea"/>
              </a:rPr>
              <a:t>。</a:t>
            </a:r>
          </a:p>
          <a:p>
            <a:pPr>
              <a:lnSpc>
                <a:spcPct val="40000"/>
              </a:lnSpc>
            </a:pPr>
            <a:endParaRPr lang="zh-CN" altLang="en-US" sz="2800">
              <a:latin typeface="楷体" panose="02010609060101010101" charset="-122"/>
              <a:ea typeface="楷体" panose="02010609060101010101" charset="-122"/>
              <a:cs typeface="楷体" panose="02010609060101010101" charset="-122"/>
            </a:endParaRPr>
          </a:p>
          <a:p>
            <a:pPr>
              <a:lnSpc>
                <a:spcPct val="120000"/>
              </a:lnSpc>
            </a:pPr>
            <a:r>
              <a:rPr lang="en-US" altLang="zh-CN" sz="2800" b="1">
                <a:solidFill>
                  <a:srgbClr val="FF0000"/>
                </a:solidFill>
                <a:latin typeface="宋体" panose="02010600030101010101" pitchFamily="2" charset="-122"/>
                <a:ea typeface="宋体" panose="02010600030101010101" pitchFamily="2" charset="-122"/>
              </a:rPr>
              <a:t>(2)</a:t>
            </a:r>
            <a:r>
              <a:rPr lang="zh-CN" altLang="en-US" sz="2800" b="1">
                <a:solidFill>
                  <a:srgbClr val="FF0000"/>
                </a:solidFill>
                <a:latin typeface="宋体" panose="02010600030101010101" pitchFamily="2" charset="-122"/>
                <a:ea typeface="宋体" panose="02010600030101010101" pitchFamily="2" charset="-122"/>
              </a:rPr>
              <a:t>独特的生物资源：</a:t>
            </a:r>
            <a:endParaRPr lang="zh-CN" altLang="en-US" sz="2800"/>
          </a:p>
          <a:p>
            <a:pPr>
              <a:lnSpc>
                <a:spcPct val="110000"/>
              </a:lnSpc>
            </a:pPr>
            <a:r>
              <a:rPr lang="zh-CN" altLang="en-US" sz="2400">
                <a:latin typeface="楷体" panose="02010609060101010101" charset="-122"/>
                <a:ea typeface="楷体" panose="02010609060101010101" charset="-122"/>
                <a:cs typeface="楷体" panose="02010609060101010101" charset="-122"/>
              </a:rPr>
              <a:t> </a:t>
            </a:r>
            <a:r>
              <a:rPr lang="zh-CN" altLang="en-US" sz="100">
                <a:latin typeface="楷体" panose="02010609060101010101" charset="-122"/>
                <a:ea typeface="楷体" panose="02010609060101010101" charset="-122"/>
                <a:cs typeface="楷体" panose="02010609060101010101" charset="-122"/>
              </a:rPr>
              <a:t> </a:t>
            </a:r>
            <a:r>
              <a:rPr lang="zh-CN" altLang="en-US" sz="2400">
                <a:latin typeface="楷体" panose="02010609060101010101" charset="-122"/>
                <a:ea typeface="楷体" panose="02010609060101010101" charset="-122"/>
                <a:cs typeface="楷体" panose="02010609060101010101" charset="-122"/>
              </a:rPr>
              <a:t>澳大利亚被称为</a:t>
            </a:r>
            <a:r>
              <a:rPr lang="zh-CN" altLang="en-US" sz="2400" b="1">
                <a:solidFill>
                  <a:schemeClr val="tx1">
                    <a:lumMod val="95000"/>
                    <a:lumOff val="5000"/>
                  </a:schemeClr>
                </a:solidFill>
                <a:latin typeface="楷体" panose="02010609060101010101" charset="-122"/>
                <a:ea typeface="楷体" panose="02010609060101010101" charset="-122"/>
                <a:cs typeface="楷体" panose="02010609060101010101" charset="-122"/>
              </a:rPr>
              <a:t>“世界活化石博物馆”</a:t>
            </a:r>
            <a:r>
              <a:rPr lang="zh-CN" altLang="en-US" sz="2400">
                <a:latin typeface="楷体" panose="02010609060101010101" charset="-122"/>
                <a:ea typeface="楷体" panose="02010609060101010101" charset="-122"/>
                <a:cs typeface="楷体" panose="02010609060101010101" charset="-122"/>
              </a:rPr>
              <a:t>，所拥有的上万种动植物中，绝大多数均为澳洲独有。具有</a:t>
            </a:r>
            <a:r>
              <a:rPr lang="zh-CN" altLang="en-US" sz="2400" b="1">
                <a:solidFill>
                  <a:srgbClr val="0221DE"/>
                </a:solidFill>
                <a:latin typeface="楷体" panose="02010609060101010101" charset="-122"/>
                <a:ea typeface="楷体" panose="02010609060101010101" charset="-122"/>
                <a:cs typeface="楷体" panose="02010609060101010101" charset="-122"/>
              </a:rPr>
              <a:t>古老、独特</a:t>
            </a:r>
            <a:r>
              <a:rPr lang="zh-CN" altLang="en-US" sz="2400">
                <a:latin typeface="楷体" panose="02010609060101010101" charset="-122"/>
                <a:ea typeface="楷体" panose="02010609060101010101" charset="-122"/>
                <a:cs typeface="楷体" panose="02010609060101010101" charset="-122"/>
              </a:rPr>
              <a:t>的特点。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图片 14" descr="图片包含 户外, 动物, 地面, 摇滚已生成极高可信度的说明"/>
          <p:cNvPicPr>
            <a:picLocks noChangeAspect="1" noChangeArrowheads="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719763" y="3511550"/>
            <a:ext cx="2851150"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883" name="图片 6" descr="图片包含 鸟, 动物, 水, 户外已生成极高可信度的说明"/>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66738" y="1982788"/>
            <a:ext cx="5153025"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884" name="图片 8" descr="图片包含 人员, 动物, 室内, 掌握已生成极高可信度的说明"/>
          <p:cNvPicPr>
            <a:picLocks noChangeAspect="1" noChangeArrowheads="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719763" y="1982788"/>
            <a:ext cx="2857500"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122885" name="直接连接符 16"/>
          <p:cNvCxnSpPr>
            <a:cxnSpLocks noChangeShapeType="1"/>
          </p:cNvCxnSpPr>
          <p:nvPr>
            <p:custDataLst>
              <p:tags r:id="rId4"/>
            </p:custDataLst>
          </p:nvPr>
        </p:nvCxnSpPr>
        <p:spPr bwMode="auto">
          <a:xfrm>
            <a:off x="5719763" y="1982788"/>
            <a:ext cx="0" cy="3432175"/>
          </a:xfrm>
          <a:prstGeom prst="line">
            <a:avLst/>
          </a:prstGeom>
          <a:noFill/>
          <a:ln w="63500" cap="flat" algn="ctr">
            <a:solidFill>
              <a:srgbClr val="FFFFFF"/>
            </a:solidFill>
            <a:prstDash val="solid"/>
            <a:round/>
            <a:headEnd type="none" w="med" len="med"/>
            <a:tailEnd type="none" w="med" len="med"/>
          </a:ln>
          <a:extLst>
            <a:ext uri="{909E8E84-426E-40DD-AFC4-6F175D3DCCD1}">
              <a14:hiddenFill xmlns:a14="http://schemas.microsoft.com/office/drawing/2010/main">
                <a:noFill/>
              </a14:hiddenFill>
            </a:ext>
          </a:extLst>
        </p:spPr>
      </p:cxnSp>
      <p:cxnSp>
        <p:nvCxnSpPr>
          <p:cNvPr id="122886" name="直接连接符 19"/>
          <p:cNvCxnSpPr>
            <a:cxnSpLocks noChangeShapeType="1"/>
          </p:cNvCxnSpPr>
          <p:nvPr>
            <p:custDataLst>
              <p:tags r:id="rId5"/>
            </p:custDataLst>
          </p:nvPr>
        </p:nvCxnSpPr>
        <p:spPr bwMode="auto">
          <a:xfrm flipH="1">
            <a:off x="5719763" y="3886200"/>
            <a:ext cx="2857500" cy="0"/>
          </a:xfrm>
          <a:prstGeom prst="line">
            <a:avLst/>
          </a:prstGeom>
          <a:noFill/>
          <a:ln w="63500" algn="ctr">
            <a:solidFill>
              <a:schemeClr val="bg1"/>
            </a:solidFill>
            <a:round/>
            <a:headEnd/>
            <a:tailEnd/>
          </a:ln>
          <a:extLst>
            <a:ext uri="{909E8E84-426E-40DD-AFC4-6F175D3DCCD1}">
              <a14:hiddenFill xmlns:a14="http://schemas.microsoft.com/office/drawing/2010/main">
                <a:noFill/>
              </a14:hiddenFill>
            </a:ext>
          </a:extLst>
        </p:spPr>
      </p:cxnSp>
      <p:sp>
        <p:nvSpPr>
          <p:cNvPr id="73738" name="矩形 1"/>
          <p:cNvSpPr/>
          <p:nvPr>
            <p:custDataLst>
              <p:tags r:id="rId6"/>
            </p:custDataLst>
          </p:nvPr>
        </p:nvSpPr>
        <p:spPr>
          <a:xfrm>
            <a:off x="346075" y="1103313"/>
            <a:ext cx="8224838" cy="677862"/>
          </a:xfrm>
          <a:prstGeom prst="rect">
            <a:avLst/>
          </a:prstGeom>
          <a:noFill/>
          <a:ln>
            <a:noFill/>
            <a:miter lim="800000"/>
          </a:ln>
        </p:spPr>
        <p:txBody>
          <a:bodyPr>
            <a:spAutoFit/>
          </a:bodyPr>
          <a:lstStyle/>
          <a:p>
            <a:pPr>
              <a:lnSpc>
                <a:spcPct val="130000"/>
              </a:lnSpc>
            </a:pPr>
            <a:r>
              <a:rPr lang="zh-CN" altLang="en-US" sz="3200">
                <a:solidFill>
                  <a:srgbClr val="0000CC"/>
                </a:solidFill>
                <a:latin typeface="微软雅黑" panose="020B0503020204020204" pitchFamily="34" charset="-122"/>
                <a:ea typeface="微软雅黑" panose="020B0503020204020204" pitchFamily="34" charset="-122"/>
              </a:rPr>
              <a:t>特有动物：鸸鹋</a:t>
            </a:r>
            <a:r>
              <a:rPr lang="en-US" altLang="zh-CN" sz="3200">
                <a:latin typeface="微软雅黑" panose="020B0503020204020204" pitchFamily="34" charset="-122"/>
                <a:ea typeface="微软雅黑" panose="020B0503020204020204" pitchFamily="34" charset="-122"/>
              </a:rPr>
              <a:t>[ ér miáo] </a:t>
            </a:r>
            <a:r>
              <a:rPr lang="zh-CN" altLang="en-US" sz="3200">
                <a:solidFill>
                  <a:srgbClr val="0000CC"/>
                </a:solidFill>
                <a:latin typeface="微软雅黑" panose="020B0503020204020204" pitchFamily="34" charset="-122"/>
                <a:ea typeface="微软雅黑" panose="020B0503020204020204" pitchFamily="34" charset="-122"/>
              </a:rPr>
              <a:t>、袋鼠、鸭嘴兽</a:t>
            </a:r>
          </a:p>
        </p:txBody>
      </p:sp>
      <p:sp>
        <p:nvSpPr>
          <p:cNvPr id="122892" name="Text Box 4"/>
          <p:cNvSpPr>
            <a:spLocks noChangeArrowheads="1"/>
          </p:cNvSpPr>
          <p:nvPr>
            <p:custDataLst>
              <p:tags r:id="rId7"/>
            </p:custDataLst>
          </p:nvPr>
        </p:nvSpPr>
        <p:spPr bwMode="auto">
          <a:xfrm>
            <a:off x="115888" y="5514975"/>
            <a:ext cx="89519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en-US" altLang="zh-CN" sz="2800" b="1">
                <a:solidFill>
                  <a:srgbClr val="FF0000"/>
                </a:solidFill>
                <a:latin typeface="微软雅黑" panose="020B0503020204020204" pitchFamily="34" charset="-122"/>
                <a:ea typeface="微软雅黑" panose="020B0503020204020204" pitchFamily="34" charset="-122"/>
              </a:rPr>
              <a:t>   </a:t>
            </a:r>
            <a:r>
              <a:rPr lang="zh-CN" altLang="en-US" sz="2800" b="1">
                <a:solidFill>
                  <a:srgbClr val="FF0000"/>
                </a:solidFill>
                <a:latin typeface="微软雅黑" panose="020B0503020204020204" pitchFamily="34" charset="-122"/>
                <a:ea typeface="微软雅黑" panose="020B0503020204020204" pitchFamily="34" charset="-122"/>
              </a:rPr>
              <a:t>鸭嘴兽</a:t>
            </a:r>
            <a:r>
              <a:rPr lang="zh-CN" altLang="en-US" sz="2800" b="1">
                <a:latin typeface="微软雅黑" panose="020B0503020204020204" pitchFamily="34" charset="-122"/>
                <a:ea typeface="微软雅黑" panose="020B0503020204020204" pitchFamily="34" charset="-122"/>
              </a:rPr>
              <a:t>不灭绝，不进化，是世界上仅存的极少几种卵生哺乳动物之一，即下蛋又哺乳，挖洞而居。</a:t>
            </a:r>
          </a:p>
        </p:txBody>
      </p:sp>
    </p:spTree>
    <p:extLst>
      <p:ext uri="{BB962C8B-B14F-4D97-AF65-F5344CB8AC3E}">
        <p14:creationId xmlns:p14="http://schemas.microsoft.com/office/powerpoint/2010/main" val="403630146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图片 7" descr="图片包含 草, 户外, 动物, 田野已生成极高可信度的说明"/>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30310" y="1115137"/>
            <a:ext cx="250190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907" name="图片 10" descr="图片包含 天空, 草, 户外, 鸸鹋已生成极高可信度的说明"/>
          <p:cNvPicPr>
            <a:picLocks noChangeAspect="1" noChangeArrowheads="1"/>
          </p:cNvPicPr>
          <p:nvPr>
            <p:custDataLst>
              <p:tags r:id="rId2"/>
            </p:custDataLst>
          </p:nvPr>
        </p:nvPicPr>
        <p:blipFill>
          <a:blip r:embed="rId12" cstate="print">
            <a:extLst>
              <a:ext uri="{28A0092B-C50C-407E-A947-70E740481C1C}">
                <a14:useLocalDpi xmlns:a14="http://schemas.microsoft.com/office/drawing/2010/main" val="0"/>
              </a:ext>
            </a:extLst>
          </a:blip>
          <a:srcRect b="21518"/>
          <a:stretch>
            <a:fillRect/>
          </a:stretch>
        </p:blipFill>
        <p:spPr bwMode="auto">
          <a:xfrm>
            <a:off x="5045185" y="1118312"/>
            <a:ext cx="1489075"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908" name="图片 12" descr="图片包含 草, 户外, 动物, 田野已生成极高可信度的说明"/>
          <p:cNvPicPr>
            <a:picLocks noChangeAspect="1" noChangeArrowheads="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902060" y="2585162"/>
            <a:ext cx="3632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909" name="图片 15" descr="图片包含 动物, 鸟, 户外, 草已生成极高可信度的说明"/>
          <p:cNvPicPr>
            <a:picLocks noChangeAspect="1" noChangeArrowheads="1"/>
          </p:cNvPicPr>
          <p:nvPr>
            <p:custDataLst>
              <p:tags r:id="rId4"/>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2902060" y="1118312"/>
            <a:ext cx="2073275"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910" name="图片 21" descr="f958981894a18cfa4bedbc0f"/>
          <p:cNvPicPr>
            <a:picLocks noChangeAspect="1" noChangeArrowheads="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6604110" y="3261437"/>
            <a:ext cx="2176463"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911" name="图片 212995" descr="948bcfc8f72a9c597e3e6f5f"/>
          <p:cNvPicPr>
            <a:picLocks noChangeAspect="1" noChangeArrowheads="1"/>
          </p:cNvPicPr>
          <p:nvPr>
            <p:custDataLst>
              <p:tags r:id="rId6"/>
            </p:custDataLst>
          </p:nvPr>
        </p:nvPicPr>
        <p:blipFill>
          <a:blip r:embed="rId16" cstate="print">
            <a:extLst>
              <a:ext uri="{28A0092B-C50C-407E-A947-70E740481C1C}">
                <a14:useLocalDpi xmlns:a14="http://schemas.microsoft.com/office/drawing/2010/main" val="0"/>
              </a:ext>
            </a:extLst>
          </a:blip>
          <a:srcRect b="24966"/>
          <a:stretch>
            <a:fillRect/>
          </a:stretch>
        </p:blipFill>
        <p:spPr bwMode="auto">
          <a:xfrm>
            <a:off x="6605698" y="1115137"/>
            <a:ext cx="2174875"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5783" name="矩形 11"/>
          <p:cNvSpPr/>
          <p:nvPr>
            <p:custDataLst>
              <p:tags r:id="rId7"/>
            </p:custDataLst>
          </p:nvPr>
        </p:nvSpPr>
        <p:spPr>
          <a:xfrm>
            <a:off x="838200" y="449263"/>
            <a:ext cx="2168525" cy="614362"/>
          </a:xfrm>
          <a:prstGeom prst="rect">
            <a:avLst/>
          </a:prstGeom>
          <a:solidFill>
            <a:srgbClr val="2F2F2F"/>
          </a:solidFill>
          <a:ln w="12700" cap="flat" cmpd="sng" algn="ctr">
            <a:noFill/>
            <a:prstDash val="solid"/>
            <a:miter lim="800000"/>
            <a:headEnd type="none" w="med" len="med"/>
            <a:tailEnd type="none" w="med" len="med"/>
          </a:ln>
        </p:spPr>
        <p:txBody>
          <a:bodyPr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defTabSz="685800" eaLnBrk="0" hangingPunct="0">
              <a:defRPr>
                <a:solidFill>
                  <a:schemeClr val="tx1"/>
                </a:solidFill>
                <a:latin typeface="Arial" panose="020B0604020202020204" pitchFamily="34" charset="0"/>
                <a:ea typeface="宋体" panose="02010600030101010101" pitchFamily="2" charset="-122"/>
              </a:defRPr>
            </a:lvl2pPr>
            <a:lvl3pPr defTabSz="685800" eaLnBrk="0" hangingPunct="0">
              <a:defRPr>
                <a:solidFill>
                  <a:schemeClr val="tx1"/>
                </a:solidFill>
                <a:latin typeface="Arial" panose="020B0604020202020204" pitchFamily="34" charset="0"/>
                <a:ea typeface="宋体" panose="02010600030101010101" pitchFamily="2" charset="-122"/>
              </a:defRPr>
            </a:lvl3pPr>
            <a:lvl4pPr defTabSz="685800" eaLnBrk="0" hangingPunct="0">
              <a:defRPr>
                <a:solidFill>
                  <a:schemeClr val="tx1"/>
                </a:solidFill>
                <a:latin typeface="Arial" panose="020B0604020202020204" pitchFamily="34" charset="0"/>
                <a:ea typeface="宋体" panose="02010600030101010101" pitchFamily="2" charset="-122"/>
              </a:defRPr>
            </a:lvl4pPr>
            <a:lvl5pPr defTabSz="685800" eaLnBrk="0" hangingPunct="0">
              <a:defRPr>
                <a:solidFill>
                  <a:schemeClr val="tx1"/>
                </a:solidFill>
                <a:latin typeface="Arial" panose="020B0604020202020204" pitchFamily="34" charset="0"/>
                <a:ea typeface="宋体" panose="02010600030101010101" pitchFamily="2" charset="-122"/>
              </a:defRPr>
            </a:lvl5pPr>
            <a:lvl6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a:endParaRPr lang="zh-CN" altLang="en-US" sz="3200">
              <a:solidFill>
                <a:srgbClr val="FFFFFF"/>
              </a:solidFill>
              <a:latin typeface="Calibri" panose="020F0502020204030204" pitchFamily="34" charset="0"/>
              <a:ea typeface="微软雅黑" panose="020B0503020204020204" pitchFamily="34" charset="-122"/>
            </a:endParaRPr>
          </a:p>
        </p:txBody>
      </p:sp>
      <p:sp>
        <p:nvSpPr>
          <p:cNvPr id="75784" name="标题 1"/>
          <p:cNvSpPr/>
          <p:nvPr>
            <p:custDataLst>
              <p:tags r:id="rId8"/>
            </p:custDataLst>
          </p:nvPr>
        </p:nvSpPr>
        <p:spPr>
          <a:xfrm>
            <a:off x="817563" y="488950"/>
            <a:ext cx="2189162" cy="534988"/>
          </a:xfrm>
          <a:prstGeom prst="rect">
            <a:avLst/>
          </a:prstGeom>
          <a:noFill/>
          <a:ln>
            <a:noFill/>
            <a:miter lim="800000"/>
          </a:ln>
        </p:spPr>
        <p:txBody>
          <a:bodyPr anchor="ctr">
            <a:spAutoFit/>
          </a:bodyPr>
          <a:lstStyle>
            <a:lvl1pPr defTabSz="685800" eaLnBrk="0" hangingPunct="0">
              <a:defRPr>
                <a:solidFill>
                  <a:schemeClr val="tx1"/>
                </a:solidFill>
                <a:latin typeface="Arial" panose="020B0604020202020204" pitchFamily="34" charset="0"/>
                <a:ea typeface="宋体" panose="02010600030101010101" pitchFamily="2" charset="-122"/>
              </a:defRPr>
            </a:lvl1pPr>
            <a:lvl2pPr defTabSz="685800" eaLnBrk="0" hangingPunct="0">
              <a:defRPr>
                <a:solidFill>
                  <a:schemeClr val="tx1"/>
                </a:solidFill>
                <a:latin typeface="Arial" panose="020B0604020202020204" pitchFamily="34" charset="0"/>
                <a:ea typeface="宋体" panose="02010600030101010101" pitchFamily="2" charset="-122"/>
              </a:defRPr>
            </a:lvl2pPr>
            <a:lvl3pPr defTabSz="685800" eaLnBrk="0" hangingPunct="0">
              <a:defRPr>
                <a:solidFill>
                  <a:schemeClr val="tx1"/>
                </a:solidFill>
                <a:latin typeface="Arial" panose="020B0604020202020204" pitchFamily="34" charset="0"/>
                <a:ea typeface="宋体" panose="02010600030101010101" pitchFamily="2" charset="-122"/>
              </a:defRPr>
            </a:lvl3pPr>
            <a:lvl4pPr defTabSz="685800" eaLnBrk="0" hangingPunct="0">
              <a:defRPr>
                <a:solidFill>
                  <a:schemeClr val="tx1"/>
                </a:solidFill>
                <a:latin typeface="Arial" panose="020B0604020202020204" pitchFamily="34" charset="0"/>
                <a:ea typeface="宋体" panose="02010600030101010101" pitchFamily="2" charset="-122"/>
              </a:defRPr>
            </a:lvl4pPr>
            <a:lvl5pPr defTabSz="685800" eaLnBrk="0" hangingPunct="0">
              <a:defRPr>
                <a:solidFill>
                  <a:schemeClr val="tx1"/>
                </a:solidFill>
                <a:latin typeface="Arial" panose="020B0604020202020204" pitchFamily="34" charset="0"/>
                <a:ea typeface="宋体" panose="02010600030101010101" pitchFamily="2" charset="-122"/>
              </a:defRPr>
            </a:lvl5pPr>
            <a:lvl6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3200" b="1">
                <a:solidFill>
                  <a:srgbClr val="FFFFFF"/>
                </a:solidFill>
                <a:latin typeface="Calibri" panose="020F0502020204030204" pitchFamily="34" charset="0"/>
                <a:ea typeface="微软雅黑" panose="020B0503020204020204" pitchFamily="34" charset="-122"/>
              </a:rPr>
              <a:t>生物</a:t>
            </a:r>
            <a:r>
              <a:rPr lang="en-US" altLang="zh-CN" sz="3200" b="1">
                <a:solidFill>
                  <a:srgbClr val="FFFFFF"/>
                </a:solidFill>
                <a:latin typeface="Calibri" panose="020F0502020204030204" pitchFamily="34" charset="0"/>
                <a:ea typeface="微软雅黑" panose="020B0503020204020204" pitchFamily="34" charset="-122"/>
              </a:rPr>
              <a:t>—</a:t>
            </a:r>
            <a:r>
              <a:rPr lang="zh-CN" altLang="en-US" sz="3200" b="1">
                <a:solidFill>
                  <a:srgbClr val="FFFFFF"/>
                </a:solidFill>
                <a:latin typeface="Calibri" panose="020F0502020204030204" pitchFamily="34" charset="0"/>
                <a:ea typeface="微软雅黑" panose="020B0503020204020204" pitchFamily="34" charset="-122"/>
              </a:rPr>
              <a:t>鸸鹋</a:t>
            </a:r>
          </a:p>
        </p:txBody>
      </p:sp>
      <p:sp>
        <p:nvSpPr>
          <p:cNvPr id="12" name="Rectangle 5"/>
          <p:cNvSpPr/>
          <p:nvPr/>
        </p:nvSpPr>
        <p:spPr>
          <a:xfrm>
            <a:off x="788276" y="4779805"/>
            <a:ext cx="7725103" cy="1938992"/>
          </a:xfrm>
          <a:prstGeom prst="rect">
            <a:avLst/>
          </a:prstGeom>
          <a:noFill/>
          <a:ln w="9525">
            <a:noFill/>
          </a:ln>
        </p:spPr>
        <p:txBody>
          <a:bodyPr wrap="square" anchor="ctr">
            <a:spAutoFit/>
          </a:bodyPr>
          <a:lstStyle>
            <a:defPPr/>
          </a:lstStyle>
          <a:p>
            <a:pPr eaLnBrk="0" hangingPunct="0"/>
            <a:r>
              <a:rPr lang="zh-CN" altLang="en-US" sz="2400" dirty="0">
                <a:latin typeface="仿宋" pitchFamily="49" charset="-122"/>
                <a:ea typeface="仿宋" pitchFamily="49" charset="-122"/>
              </a:rPr>
              <a:t>         鸸鹋，全身披着褐色的羽毛，擅长奔跑，时速可达</a:t>
            </a:r>
            <a:r>
              <a:rPr lang="en-US" altLang="zh-CN" sz="2400" dirty="0">
                <a:latin typeface="仿宋" pitchFamily="49" charset="-122"/>
                <a:ea typeface="仿宋" pitchFamily="49" charset="-122"/>
              </a:rPr>
              <a:t>70</a:t>
            </a:r>
            <a:r>
              <a:rPr lang="zh-CN" altLang="en-US" sz="2400" dirty="0">
                <a:latin typeface="仿宋" pitchFamily="49" charset="-122"/>
                <a:ea typeface="仿宋" pitchFamily="49" charset="-122"/>
              </a:rPr>
              <a:t>公里，并可连续飞跑上百公里之遥。鸸鹋虽有双翅，但同鸵鸟一样已完全退化，无法飞翔。鸸鹋耐饥渴，长相一直保持史前时代的形状，没有丝毫变化，这令一些动物学家深感困惑。 </a:t>
            </a:r>
          </a:p>
        </p:txBody>
      </p:sp>
    </p:spTree>
    <p:extLst>
      <p:ext uri="{BB962C8B-B14F-4D97-AF65-F5344CB8AC3E}">
        <p14:creationId xmlns:p14="http://schemas.microsoft.com/office/powerpoint/2010/main" val="248012428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30" name="组合 1"/>
          <p:cNvGrpSpPr>
            <a:grpSpLocks/>
          </p:cNvGrpSpPr>
          <p:nvPr/>
        </p:nvGrpSpPr>
        <p:grpSpPr bwMode="auto">
          <a:xfrm>
            <a:off x="152400" y="1843088"/>
            <a:ext cx="8839200" cy="3870325"/>
            <a:chOff x="277417" y="1313814"/>
            <a:chExt cx="11787549" cy="5161662"/>
          </a:xfrm>
        </p:grpSpPr>
        <p:pic>
          <p:nvPicPr>
            <p:cNvPr id="124931" name="图片 216072" descr="507c3897f7e34d5455fb96ec"/>
            <p:cNvPicPr>
              <a:picLocks noChangeAspect="1" noChangeArrowheads="1"/>
            </p:cNvPicPr>
            <p:nvPr>
              <p:custDataLst>
                <p:tags r:id="rId6"/>
              </p:custDataLst>
            </p:nvPr>
          </p:nvPicPr>
          <p:blipFill>
            <a:blip r:embed="rId11" cstate="print">
              <a:extLst>
                <a:ext uri="{28A0092B-C50C-407E-A947-70E740481C1C}">
                  <a14:useLocalDpi xmlns:a14="http://schemas.microsoft.com/office/drawing/2010/main" val="0"/>
                </a:ext>
              </a:extLst>
            </a:blip>
            <a:srcRect b="6200"/>
            <a:stretch>
              <a:fillRect/>
            </a:stretch>
          </p:blipFill>
          <p:spPr bwMode="auto">
            <a:xfrm>
              <a:off x="277417" y="1340253"/>
              <a:ext cx="3802458" cy="510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4932" name="图片 216067" descr="99636c0eb7f1a7f37bcbe119"/>
            <p:cNvPicPr>
              <a:picLocks noChangeAspect="1" noChangeArrowheads="1"/>
            </p:cNvPicPr>
            <p:nvPr>
              <p:custDataLst>
                <p:tags r:id="rId7"/>
              </p:custDataLst>
            </p:nvPr>
          </p:nvPicPr>
          <p:blipFill>
            <a:blip r:embed="rId12" cstate="print">
              <a:extLst>
                <a:ext uri="{28A0092B-C50C-407E-A947-70E740481C1C}">
                  <a14:useLocalDpi xmlns:a14="http://schemas.microsoft.com/office/drawing/2010/main" val="0"/>
                </a:ext>
              </a:extLst>
            </a:blip>
            <a:srcRect b="6142"/>
            <a:stretch>
              <a:fillRect/>
            </a:stretch>
          </p:blipFill>
          <p:spPr bwMode="auto">
            <a:xfrm>
              <a:off x="4270391" y="1313814"/>
              <a:ext cx="3802458" cy="516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4933" name="图片 216071" descr="01200000000481118497926222619"/>
            <p:cNvPicPr>
              <a:picLocks noChangeAspect="1" noChangeArrowheads="1"/>
            </p:cNvPicPr>
            <p:nvPr>
              <p:custDataLst>
                <p:tags r:id="rId8"/>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8263366" y="1340253"/>
              <a:ext cx="3801600" cy="510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
        <p:nvSpPr>
          <p:cNvPr id="124934" name="文本框 13"/>
          <p:cNvSpPr>
            <a:spLocks noChangeArrowheads="1"/>
          </p:cNvSpPr>
          <p:nvPr>
            <p:custDataLst>
              <p:tags r:id="rId1"/>
            </p:custDataLst>
          </p:nvPr>
        </p:nvSpPr>
        <p:spPr bwMode="auto">
          <a:xfrm>
            <a:off x="180975" y="1171575"/>
            <a:ext cx="35877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685800" eaLnBrk="0" hangingPunct="0">
              <a:defRPr>
                <a:solidFill>
                  <a:schemeClr val="tx1"/>
                </a:solidFill>
                <a:latin typeface="Arial" panose="020B0604020202020204" pitchFamily="34" charset="0"/>
                <a:ea typeface="宋体" panose="02010600030101010101" pitchFamily="2" charset="-122"/>
              </a:defRPr>
            </a:lvl1pPr>
            <a:lvl2pPr defTabSz="685800" eaLnBrk="0" hangingPunct="0">
              <a:defRPr>
                <a:solidFill>
                  <a:schemeClr val="tx1"/>
                </a:solidFill>
                <a:latin typeface="Arial" panose="020B0604020202020204" pitchFamily="34" charset="0"/>
                <a:ea typeface="宋体" panose="02010600030101010101" pitchFamily="2" charset="-122"/>
              </a:defRPr>
            </a:lvl2pPr>
            <a:lvl3pPr defTabSz="685800" eaLnBrk="0" hangingPunct="0">
              <a:defRPr>
                <a:solidFill>
                  <a:schemeClr val="tx1"/>
                </a:solidFill>
                <a:latin typeface="Arial" panose="020B0604020202020204" pitchFamily="34" charset="0"/>
                <a:ea typeface="宋体" panose="02010600030101010101" pitchFamily="2" charset="-122"/>
              </a:defRPr>
            </a:lvl3pPr>
            <a:lvl4pPr defTabSz="685800" eaLnBrk="0" hangingPunct="0">
              <a:defRPr>
                <a:solidFill>
                  <a:schemeClr val="tx1"/>
                </a:solidFill>
                <a:latin typeface="Arial" panose="020B0604020202020204" pitchFamily="34" charset="0"/>
                <a:ea typeface="宋体" panose="02010600030101010101" pitchFamily="2" charset="-122"/>
              </a:defRPr>
            </a:lvl4pPr>
            <a:lvl5pPr defTabSz="685800" eaLnBrk="0" hangingPunct="0">
              <a:defRPr>
                <a:solidFill>
                  <a:schemeClr val="tx1"/>
                </a:solidFill>
                <a:latin typeface="Arial" panose="020B0604020202020204" pitchFamily="34" charset="0"/>
                <a:ea typeface="宋体" panose="02010600030101010101" pitchFamily="2" charset="-122"/>
              </a:defRPr>
            </a:lvl5pPr>
            <a:lvl6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r>
              <a:rPr lang="en-US" altLang="zh-CN" sz="2700" b="1">
                <a:solidFill>
                  <a:srgbClr val="FFFFFF"/>
                </a:solidFill>
                <a:latin typeface="Calibri" panose="020F0502020204030204" pitchFamily="34" charset="0"/>
                <a:ea typeface="微软雅黑" panose="020B0503020204020204" pitchFamily="34" charset="-122"/>
              </a:rPr>
              <a:t>4</a:t>
            </a:r>
            <a:endParaRPr lang="zh-CN" altLang="en-US" sz="2700" b="1">
              <a:solidFill>
                <a:srgbClr val="FFFFFF"/>
              </a:solidFill>
              <a:latin typeface="Calibri" panose="020F0502020204030204" pitchFamily="34" charset="0"/>
              <a:ea typeface="微软雅黑" panose="020B0503020204020204" pitchFamily="34" charset="-122"/>
            </a:endParaRPr>
          </a:p>
        </p:txBody>
      </p:sp>
      <p:sp>
        <p:nvSpPr>
          <p:cNvPr id="77830" name="矩形 9"/>
          <p:cNvSpPr/>
          <p:nvPr>
            <p:custDataLst>
              <p:tags r:id="rId2"/>
            </p:custDataLst>
          </p:nvPr>
        </p:nvSpPr>
        <p:spPr>
          <a:xfrm>
            <a:off x="838200" y="449263"/>
            <a:ext cx="2165350" cy="614362"/>
          </a:xfrm>
          <a:prstGeom prst="rect">
            <a:avLst/>
          </a:prstGeom>
          <a:solidFill>
            <a:srgbClr val="2F2F2F"/>
          </a:solidFill>
          <a:ln w="12700" cap="flat" cmpd="sng" algn="ctr">
            <a:noFill/>
            <a:prstDash val="solid"/>
            <a:miter lim="800000"/>
            <a:headEnd type="none" w="med" len="med"/>
            <a:tailEnd type="none" w="med" len="med"/>
          </a:ln>
        </p:spPr>
        <p:txBody>
          <a:bodyPr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defTabSz="685800" eaLnBrk="0" hangingPunct="0">
              <a:defRPr>
                <a:solidFill>
                  <a:schemeClr val="tx1"/>
                </a:solidFill>
                <a:latin typeface="Arial" panose="020B0604020202020204" pitchFamily="34" charset="0"/>
                <a:ea typeface="宋体" panose="02010600030101010101" pitchFamily="2" charset="-122"/>
              </a:defRPr>
            </a:lvl2pPr>
            <a:lvl3pPr defTabSz="685800" eaLnBrk="0" hangingPunct="0">
              <a:defRPr>
                <a:solidFill>
                  <a:schemeClr val="tx1"/>
                </a:solidFill>
                <a:latin typeface="Arial" panose="020B0604020202020204" pitchFamily="34" charset="0"/>
                <a:ea typeface="宋体" panose="02010600030101010101" pitchFamily="2" charset="-122"/>
              </a:defRPr>
            </a:lvl3pPr>
            <a:lvl4pPr defTabSz="685800" eaLnBrk="0" hangingPunct="0">
              <a:defRPr>
                <a:solidFill>
                  <a:schemeClr val="tx1"/>
                </a:solidFill>
                <a:latin typeface="Arial" panose="020B0604020202020204" pitchFamily="34" charset="0"/>
                <a:ea typeface="宋体" panose="02010600030101010101" pitchFamily="2" charset="-122"/>
              </a:defRPr>
            </a:lvl4pPr>
            <a:lvl5pPr defTabSz="685800" eaLnBrk="0" hangingPunct="0">
              <a:defRPr>
                <a:solidFill>
                  <a:schemeClr val="tx1"/>
                </a:solidFill>
                <a:latin typeface="Arial" panose="020B0604020202020204" pitchFamily="34" charset="0"/>
                <a:ea typeface="宋体" panose="02010600030101010101" pitchFamily="2" charset="-122"/>
              </a:defRPr>
            </a:lvl5pPr>
            <a:lvl6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a:endParaRPr lang="zh-CN" altLang="en-US" sz="3200">
              <a:solidFill>
                <a:srgbClr val="FFFFFF"/>
              </a:solidFill>
              <a:latin typeface="Calibri" panose="020F0502020204030204" pitchFamily="34" charset="0"/>
              <a:ea typeface="微软雅黑" panose="020B0503020204020204" pitchFamily="34" charset="-122"/>
            </a:endParaRPr>
          </a:p>
        </p:txBody>
      </p:sp>
      <p:sp>
        <p:nvSpPr>
          <p:cNvPr id="77831" name="标题 1"/>
          <p:cNvSpPr/>
          <p:nvPr>
            <p:custDataLst>
              <p:tags r:id="rId3"/>
            </p:custDataLst>
          </p:nvPr>
        </p:nvSpPr>
        <p:spPr>
          <a:xfrm>
            <a:off x="817563" y="488950"/>
            <a:ext cx="2185987" cy="534988"/>
          </a:xfrm>
          <a:prstGeom prst="rect">
            <a:avLst/>
          </a:prstGeom>
          <a:noFill/>
          <a:ln>
            <a:noFill/>
            <a:miter lim="800000"/>
          </a:ln>
        </p:spPr>
        <p:txBody>
          <a:bodyPr anchor="ctr">
            <a:spAutoFit/>
          </a:bodyPr>
          <a:lstStyle>
            <a:lvl1pPr defTabSz="685800" eaLnBrk="0" hangingPunct="0">
              <a:defRPr>
                <a:solidFill>
                  <a:schemeClr val="tx1"/>
                </a:solidFill>
                <a:latin typeface="Arial" panose="020B0604020202020204" pitchFamily="34" charset="0"/>
                <a:ea typeface="宋体" panose="02010600030101010101" pitchFamily="2" charset="-122"/>
              </a:defRPr>
            </a:lvl1pPr>
            <a:lvl2pPr defTabSz="685800" eaLnBrk="0" hangingPunct="0">
              <a:defRPr>
                <a:solidFill>
                  <a:schemeClr val="tx1"/>
                </a:solidFill>
                <a:latin typeface="Arial" panose="020B0604020202020204" pitchFamily="34" charset="0"/>
                <a:ea typeface="宋体" panose="02010600030101010101" pitchFamily="2" charset="-122"/>
              </a:defRPr>
            </a:lvl2pPr>
            <a:lvl3pPr defTabSz="685800" eaLnBrk="0" hangingPunct="0">
              <a:defRPr>
                <a:solidFill>
                  <a:schemeClr val="tx1"/>
                </a:solidFill>
                <a:latin typeface="Arial" panose="020B0604020202020204" pitchFamily="34" charset="0"/>
                <a:ea typeface="宋体" panose="02010600030101010101" pitchFamily="2" charset="-122"/>
              </a:defRPr>
            </a:lvl3pPr>
            <a:lvl4pPr defTabSz="685800" eaLnBrk="0" hangingPunct="0">
              <a:defRPr>
                <a:solidFill>
                  <a:schemeClr val="tx1"/>
                </a:solidFill>
                <a:latin typeface="Arial" panose="020B0604020202020204" pitchFamily="34" charset="0"/>
                <a:ea typeface="宋体" panose="02010600030101010101" pitchFamily="2" charset="-122"/>
              </a:defRPr>
            </a:lvl4pPr>
            <a:lvl5pPr defTabSz="685800" eaLnBrk="0" hangingPunct="0">
              <a:defRPr>
                <a:solidFill>
                  <a:schemeClr val="tx1"/>
                </a:solidFill>
                <a:latin typeface="Arial" panose="020B0604020202020204" pitchFamily="34" charset="0"/>
                <a:ea typeface="宋体" panose="02010600030101010101" pitchFamily="2" charset="-122"/>
              </a:defRPr>
            </a:lvl5pPr>
            <a:lvl6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3200" b="1">
                <a:solidFill>
                  <a:srgbClr val="FFFFFF"/>
                </a:solidFill>
                <a:latin typeface="Calibri" panose="020F0502020204030204" pitchFamily="34" charset="0"/>
                <a:ea typeface="微软雅黑" panose="020B0503020204020204" pitchFamily="34" charset="-122"/>
              </a:rPr>
              <a:t>生物</a:t>
            </a:r>
            <a:r>
              <a:rPr lang="en-US" altLang="zh-CN" sz="3200" b="1">
                <a:solidFill>
                  <a:srgbClr val="FFFFFF"/>
                </a:solidFill>
                <a:latin typeface="Calibri" panose="020F0502020204030204" pitchFamily="34" charset="0"/>
                <a:ea typeface="微软雅黑" panose="020B0503020204020204" pitchFamily="34" charset="-122"/>
              </a:rPr>
              <a:t>—</a:t>
            </a:r>
            <a:r>
              <a:rPr lang="zh-CN" altLang="en-US" sz="3200" b="1">
                <a:solidFill>
                  <a:srgbClr val="FFFFFF"/>
                </a:solidFill>
                <a:latin typeface="Calibri" panose="020F0502020204030204" pitchFamily="34" charset="0"/>
                <a:ea typeface="微软雅黑" panose="020B0503020204020204" pitchFamily="34" charset="-122"/>
              </a:rPr>
              <a:t>袋鼠</a:t>
            </a:r>
          </a:p>
        </p:txBody>
      </p:sp>
      <p:pic>
        <p:nvPicPr>
          <p:cNvPr id="124939" name="图片 10" descr="图片包含 水, 天空, 小狗, 户外已生成极高可信度的说明"/>
          <p:cNvPicPr>
            <a:picLocks noChangeAspect="1" noChangeArrowheads="1"/>
          </p:cNvPicPr>
          <p:nvPr>
            <p:custDataLst>
              <p:tags r:id="rId4"/>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449388" y="1822450"/>
            <a:ext cx="6405562"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7835" name="文本框 216077"/>
          <p:cNvSpPr txBox="1">
            <a:spLocks noChangeArrowheads="1"/>
          </p:cNvSpPr>
          <p:nvPr>
            <p:custDataLst>
              <p:tags r:id="rId5"/>
            </p:custDataLst>
          </p:nvPr>
        </p:nvSpPr>
        <p:spPr bwMode="auto">
          <a:xfrm>
            <a:off x="5092700" y="2373313"/>
            <a:ext cx="2125663" cy="461962"/>
          </a:xfrm>
          <a:prstGeom prst="rect">
            <a:avLst/>
          </a:prstGeom>
          <a:noFill/>
          <a:ln>
            <a:noFill/>
          </a:ln>
          <a:effectLst/>
        </p:spPr>
        <p:txBody>
          <a:bodyPr>
            <a:spAutoFit/>
          </a:bodyPr>
          <a:lstStyle>
            <a:lvl1pPr defTabSz="685800" eaLnBrk="0" hangingPunct="0">
              <a:defRPr>
                <a:solidFill>
                  <a:schemeClr val="tx1"/>
                </a:solidFill>
                <a:latin typeface="Arial" panose="020B0604020202020204" pitchFamily="34" charset="0"/>
                <a:ea typeface="宋体" panose="02010600030101010101" pitchFamily="2" charset="-122"/>
              </a:defRPr>
            </a:lvl1pPr>
            <a:lvl2pPr defTabSz="685800" eaLnBrk="0" hangingPunct="0">
              <a:defRPr>
                <a:solidFill>
                  <a:schemeClr val="tx1"/>
                </a:solidFill>
                <a:latin typeface="Arial" panose="020B0604020202020204" pitchFamily="34" charset="0"/>
                <a:ea typeface="宋体" panose="02010600030101010101" pitchFamily="2" charset="-122"/>
              </a:defRPr>
            </a:lvl2pPr>
            <a:lvl3pPr defTabSz="685800" eaLnBrk="0" hangingPunct="0">
              <a:defRPr>
                <a:solidFill>
                  <a:schemeClr val="tx1"/>
                </a:solidFill>
                <a:latin typeface="Arial" panose="020B0604020202020204" pitchFamily="34" charset="0"/>
                <a:ea typeface="宋体" panose="02010600030101010101" pitchFamily="2" charset="-122"/>
              </a:defRPr>
            </a:lvl3pPr>
            <a:lvl4pPr defTabSz="685800" eaLnBrk="0" hangingPunct="0">
              <a:defRPr>
                <a:solidFill>
                  <a:schemeClr val="tx1"/>
                </a:solidFill>
                <a:latin typeface="Arial" panose="020B0604020202020204" pitchFamily="34" charset="0"/>
                <a:ea typeface="宋体" panose="02010600030101010101" pitchFamily="2" charset="-122"/>
              </a:defRPr>
            </a:lvl4pPr>
            <a:lvl5pPr defTabSz="685800" eaLnBrk="0" hangingPunct="0">
              <a:defRPr>
                <a:solidFill>
                  <a:schemeClr val="tx1"/>
                </a:solidFill>
                <a:latin typeface="Arial" panose="020B0604020202020204" pitchFamily="34" charset="0"/>
                <a:ea typeface="宋体" panose="02010600030101010101" pitchFamily="2" charset="-122"/>
              </a:defRPr>
            </a:lvl5pPr>
            <a:lvl6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FFFFFF"/>
                </a:solidFill>
                <a:latin typeface="叶根友圆趣卡通体" pitchFamily="2" charset="-122"/>
                <a:ea typeface="叶根友圆趣卡通体" pitchFamily="2" charset="-122"/>
              </a:rPr>
              <a:t>瞧人家这美腿！</a:t>
            </a:r>
          </a:p>
        </p:txBody>
      </p:sp>
    </p:spTree>
    <p:extLst>
      <p:ext uri="{BB962C8B-B14F-4D97-AF65-F5344CB8AC3E}">
        <p14:creationId xmlns:p14="http://schemas.microsoft.com/office/powerpoint/2010/main" val="26347602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4939"/>
                                        </p:tgtEl>
                                        <p:attrNameLst>
                                          <p:attrName>style.visibility</p:attrName>
                                        </p:attrNameLst>
                                      </p:cBhvr>
                                      <p:to>
                                        <p:strVal val="visible"/>
                                      </p:to>
                                    </p:set>
                                    <p:animEffect transition="in" filter="fade">
                                      <p:cBhvr>
                                        <p:cTn id="7" dur="500" fill="hold"/>
                                        <p:tgtEl>
                                          <p:spTgt spid="124939"/>
                                        </p:tgtEl>
                                      </p:cBhvr>
                                    </p:animEffect>
                                  </p:childTnLst>
                                </p:cTn>
                              </p:par>
                              <p:par>
                                <p:cTn id="8" presetID="10" presetClass="entr" presetSubtype="0" fill="hold" nodeType="withEffect">
                                  <p:stCondLst>
                                    <p:cond delay="0"/>
                                  </p:stCondLst>
                                  <p:childTnLst>
                                    <p:set>
                                      <p:cBhvr>
                                        <p:cTn id="9" dur="1" fill="hold">
                                          <p:stCondLst>
                                            <p:cond delay="0"/>
                                          </p:stCondLst>
                                        </p:cTn>
                                        <p:tgtEl>
                                          <p:spTgt spid="77835"/>
                                        </p:tgtEl>
                                        <p:attrNameLst>
                                          <p:attrName>style.visibility</p:attrName>
                                        </p:attrNameLst>
                                      </p:cBhvr>
                                      <p:to>
                                        <p:strVal val="visible"/>
                                      </p:to>
                                    </p:set>
                                    <p:animEffect transition="in" filter="fade">
                                      <p:cBhvr>
                                        <p:cTn id="10" dur="500" fill="hold"/>
                                        <p:tgtEl>
                                          <p:spTgt spid="77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4" name="组合 1"/>
          <p:cNvGrpSpPr>
            <a:grpSpLocks/>
          </p:cNvGrpSpPr>
          <p:nvPr/>
        </p:nvGrpSpPr>
        <p:grpSpPr bwMode="auto">
          <a:xfrm>
            <a:off x="319088" y="2098675"/>
            <a:ext cx="8505825" cy="3516313"/>
            <a:chOff x="344297" y="1655335"/>
            <a:chExt cx="11342489" cy="4688331"/>
          </a:xfrm>
        </p:grpSpPr>
        <p:pic>
          <p:nvPicPr>
            <p:cNvPr id="125955" name="图片 8" descr="dc15484e59101543b3de05b0"/>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44297" y="1655335"/>
              <a:ext cx="6681783" cy="468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5956" name="图片 215043" descr="att1315545112"/>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b="10692"/>
            <a:stretch>
              <a:fillRect/>
            </a:stretch>
          </p:blipFill>
          <p:spPr bwMode="auto">
            <a:xfrm>
              <a:off x="7097855" y="1655335"/>
              <a:ext cx="4588931" cy="288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5957" name="图片 14" descr="cefc1e178a82b901e312ac80738da9773812efc2"/>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b="11586"/>
            <a:stretch>
              <a:fillRect/>
            </a:stretch>
          </p:blipFill>
          <p:spPr bwMode="auto">
            <a:xfrm>
              <a:off x="7097855" y="4612404"/>
              <a:ext cx="1486800" cy="173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5958" name="图片 15" descr="M1513"/>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b="11586"/>
            <a:stretch>
              <a:fillRect/>
            </a:stretch>
          </p:blipFill>
          <p:spPr bwMode="auto">
            <a:xfrm>
              <a:off x="8648920" y="4612404"/>
              <a:ext cx="1486800" cy="173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5959" name="图片 16" descr="psb"/>
            <p:cNvPicPr>
              <a:picLocks noChangeAspect="1" noChangeArrowheads="1"/>
            </p:cNvPicPr>
            <p:nvPr>
              <p:custDataLst>
                <p:tags r:id="rId7"/>
              </p:custDataLst>
            </p:nvPr>
          </p:nvPicPr>
          <p:blipFill>
            <a:blip r:embed="rId14" cstate="print">
              <a:extLst>
                <a:ext uri="{28A0092B-C50C-407E-A947-70E740481C1C}">
                  <a14:useLocalDpi xmlns:a14="http://schemas.microsoft.com/office/drawing/2010/main" val="0"/>
                </a:ext>
              </a:extLst>
            </a:blip>
            <a:srcRect b="11586"/>
            <a:stretch>
              <a:fillRect/>
            </a:stretch>
          </p:blipFill>
          <p:spPr bwMode="auto">
            <a:xfrm>
              <a:off x="10199986" y="4612405"/>
              <a:ext cx="1486800" cy="173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
        <p:nvSpPr>
          <p:cNvPr id="79879" name="矩形 11"/>
          <p:cNvSpPr/>
          <p:nvPr>
            <p:custDataLst>
              <p:tags r:id="rId1"/>
            </p:custDataLst>
          </p:nvPr>
        </p:nvSpPr>
        <p:spPr>
          <a:xfrm>
            <a:off x="838200" y="449263"/>
            <a:ext cx="2168525" cy="614362"/>
          </a:xfrm>
          <a:prstGeom prst="rect">
            <a:avLst/>
          </a:prstGeom>
          <a:solidFill>
            <a:srgbClr val="2F2F2F"/>
          </a:solidFill>
          <a:ln w="12700" cap="flat" cmpd="sng" algn="ctr">
            <a:noFill/>
            <a:prstDash val="solid"/>
            <a:miter lim="800000"/>
            <a:headEnd type="none" w="med" len="med"/>
            <a:tailEnd type="none" w="med" len="med"/>
          </a:ln>
        </p:spPr>
        <p:txBody>
          <a:bodyPr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defTabSz="685800" eaLnBrk="0" hangingPunct="0">
              <a:defRPr>
                <a:solidFill>
                  <a:schemeClr val="tx1"/>
                </a:solidFill>
                <a:latin typeface="Arial" panose="020B0604020202020204" pitchFamily="34" charset="0"/>
                <a:ea typeface="宋体" panose="02010600030101010101" pitchFamily="2" charset="-122"/>
              </a:defRPr>
            </a:lvl2pPr>
            <a:lvl3pPr defTabSz="685800" eaLnBrk="0" hangingPunct="0">
              <a:defRPr>
                <a:solidFill>
                  <a:schemeClr val="tx1"/>
                </a:solidFill>
                <a:latin typeface="Arial" panose="020B0604020202020204" pitchFamily="34" charset="0"/>
                <a:ea typeface="宋体" panose="02010600030101010101" pitchFamily="2" charset="-122"/>
              </a:defRPr>
            </a:lvl3pPr>
            <a:lvl4pPr defTabSz="685800" eaLnBrk="0" hangingPunct="0">
              <a:defRPr>
                <a:solidFill>
                  <a:schemeClr val="tx1"/>
                </a:solidFill>
                <a:latin typeface="Arial" panose="020B0604020202020204" pitchFamily="34" charset="0"/>
                <a:ea typeface="宋体" panose="02010600030101010101" pitchFamily="2" charset="-122"/>
              </a:defRPr>
            </a:lvl4pPr>
            <a:lvl5pPr defTabSz="685800" eaLnBrk="0" hangingPunct="0">
              <a:defRPr>
                <a:solidFill>
                  <a:schemeClr val="tx1"/>
                </a:solidFill>
                <a:latin typeface="Arial" panose="020B0604020202020204" pitchFamily="34" charset="0"/>
                <a:ea typeface="宋体" panose="02010600030101010101" pitchFamily="2" charset="-122"/>
              </a:defRPr>
            </a:lvl5pPr>
            <a:lvl6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a:endParaRPr lang="zh-CN" altLang="en-US" sz="3200">
              <a:solidFill>
                <a:srgbClr val="FFFFFF"/>
              </a:solidFill>
              <a:latin typeface="Calibri" panose="020F0502020204030204" pitchFamily="34" charset="0"/>
              <a:ea typeface="微软雅黑" panose="020B0503020204020204" pitchFamily="34" charset="-122"/>
            </a:endParaRPr>
          </a:p>
        </p:txBody>
      </p:sp>
      <p:sp>
        <p:nvSpPr>
          <p:cNvPr id="79880" name="标题 1"/>
          <p:cNvSpPr/>
          <p:nvPr>
            <p:custDataLst>
              <p:tags r:id="rId2"/>
            </p:custDataLst>
          </p:nvPr>
        </p:nvSpPr>
        <p:spPr>
          <a:xfrm>
            <a:off x="817563" y="488950"/>
            <a:ext cx="2189162" cy="534988"/>
          </a:xfrm>
          <a:prstGeom prst="rect">
            <a:avLst/>
          </a:prstGeom>
          <a:noFill/>
          <a:ln>
            <a:noFill/>
            <a:miter lim="800000"/>
          </a:ln>
        </p:spPr>
        <p:txBody>
          <a:bodyPr anchor="ctr">
            <a:spAutoFit/>
          </a:bodyPr>
          <a:lstStyle>
            <a:lvl1pPr defTabSz="685800" eaLnBrk="0" hangingPunct="0">
              <a:defRPr>
                <a:solidFill>
                  <a:schemeClr val="tx1"/>
                </a:solidFill>
                <a:latin typeface="Arial" panose="020B0604020202020204" pitchFamily="34" charset="0"/>
                <a:ea typeface="宋体" panose="02010600030101010101" pitchFamily="2" charset="-122"/>
              </a:defRPr>
            </a:lvl1pPr>
            <a:lvl2pPr defTabSz="685800" eaLnBrk="0" hangingPunct="0">
              <a:defRPr>
                <a:solidFill>
                  <a:schemeClr val="tx1"/>
                </a:solidFill>
                <a:latin typeface="Arial" panose="020B0604020202020204" pitchFamily="34" charset="0"/>
                <a:ea typeface="宋体" panose="02010600030101010101" pitchFamily="2" charset="-122"/>
              </a:defRPr>
            </a:lvl2pPr>
            <a:lvl3pPr defTabSz="685800" eaLnBrk="0" hangingPunct="0">
              <a:defRPr>
                <a:solidFill>
                  <a:schemeClr val="tx1"/>
                </a:solidFill>
                <a:latin typeface="Arial" panose="020B0604020202020204" pitchFamily="34" charset="0"/>
                <a:ea typeface="宋体" panose="02010600030101010101" pitchFamily="2" charset="-122"/>
              </a:defRPr>
            </a:lvl3pPr>
            <a:lvl4pPr defTabSz="685800" eaLnBrk="0" hangingPunct="0">
              <a:defRPr>
                <a:solidFill>
                  <a:schemeClr val="tx1"/>
                </a:solidFill>
                <a:latin typeface="Arial" panose="020B0604020202020204" pitchFamily="34" charset="0"/>
                <a:ea typeface="宋体" panose="02010600030101010101" pitchFamily="2" charset="-122"/>
              </a:defRPr>
            </a:lvl4pPr>
            <a:lvl5pPr defTabSz="685800" eaLnBrk="0" hangingPunct="0">
              <a:defRPr>
                <a:solidFill>
                  <a:schemeClr val="tx1"/>
                </a:solidFill>
                <a:latin typeface="Arial" panose="020B0604020202020204" pitchFamily="34" charset="0"/>
                <a:ea typeface="宋体" panose="02010600030101010101" pitchFamily="2" charset="-122"/>
              </a:defRPr>
            </a:lvl5pPr>
            <a:lvl6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defTabSz="6858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3200" b="1">
                <a:solidFill>
                  <a:srgbClr val="FFFFFF"/>
                </a:solidFill>
                <a:latin typeface="Calibri" panose="020F0502020204030204" pitchFamily="34" charset="0"/>
                <a:ea typeface="微软雅黑" panose="020B0503020204020204" pitchFamily="34" charset="-122"/>
              </a:rPr>
              <a:t>生物</a:t>
            </a:r>
            <a:r>
              <a:rPr lang="en-US" altLang="zh-CN" sz="3200" b="1">
                <a:solidFill>
                  <a:srgbClr val="FFFFFF"/>
                </a:solidFill>
                <a:latin typeface="Calibri" panose="020F0502020204030204" pitchFamily="34" charset="0"/>
                <a:ea typeface="微软雅黑" panose="020B0503020204020204" pitchFamily="34" charset="-122"/>
              </a:rPr>
              <a:t>—</a:t>
            </a:r>
            <a:r>
              <a:rPr lang="zh-CN" altLang="en-US" sz="3200" b="1">
                <a:solidFill>
                  <a:srgbClr val="FFFFFF"/>
                </a:solidFill>
                <a:latin typeface="Calibri" panose="020F0502020204030204" pitchFamily="34" charset="0"/>
                <a:ea typeface="微软雅黑" panose="020B0503020204020204" pitchFamily="34" charset="-122"/>
              </a:rPr>
              <a:t>考拉</a:t>
            </a:r>
          </a:p>
        </p:txBody>
      </p:sp>
    </p:spTree>
    <p:extLst>
      <p:ext uri="{BB962C8B-B14F-4D97-AF65-F5344CB8AC3E}">
        <p14:creationId xmlns:p14="http://schemas.microsoft.com/office/powerpoint/2010/main" val="315349163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图片 6"/>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b="2451"/>
          <a:stretch>
            <a:fillRect/>
          </a:stretch>
        </p:blipFill>
        <p:spPr bwMode="auto">
          <a:xfrm>
            <a:off x="0" y="198438"/>
            <a:ext cx="392906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6979" name="AutoShape 4"/>
          <p:cNvSpPr>
            <a:spLocks noChangeArrowheads="1"/>
          </p:cNvSpPr>
          <p:nvPr>
            <p:custDataLst>
              <p:tags r:id="rId2"/>
            </p:custDataLst>
          </p:nvPr>
        </p:nvSpPr>
        <p:spPr bwMode="auto">
          <a:xfrm>
            <a:off x="5038725" y="198438"/>
            <a:ext cx="3929063" cy="1096962"/>
          </a:xfrm>
          <a:prstGeom prst="wedgeRoundRectCallout">
            <a:avLst>
              <a:gd name="adj1" fmla="val -80157"/>
              <a:gd name="adj2" fmla="val -24356"/>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800" dirty="0">
                <a:solidFill>
                  <a:srgbClr val="000000"/>
                </a:solidFill>
                <a:latin typeface="微软雅黑" panose="020B0503020204020204" pitchFamily="34" charset="-122"/>
                <a:ea typeface="微软雅黑" panose="020B0503020204020204" pitchFamily="34" charset="-122"/>
              </a:rPr>
              <a:t>澳大利亚为什么会保存</a:t>
            </a:r>
            <a:endParaRPr lang="en-US" altLang="zh-CN" sz="2800" dirty="0">
              <a:solidFill>
                <a:srgbClr val="000000"/>
              </a:solidFill>
              <a:latin typeface="微软雅黑" panose="020B0503020204020204" pitchFamily="34" charset="-122"/>
              <a:ea typeface="微软雅黑" panose="020B0503020204020204" pitchFamily="34" charset="-122"/>
            </a:endParaRPr>
          </a:p>
          <a:p>
            <a:pPr algn="ctr"/>
            <a:r>
              <a:rPr lang="zh-CN" altLang="en-US" sz="2800" dirty="0">
                <a:solidFill>
                  <a:srgbClr val="000000"/>
                </a:solidFill>
                <a:latin typeface="微软雅黑" panose="020B0503020204020204" pitchFamily="34" charset="-122"/>
                <a:ea typeface="微软雅黑" panose="020B0503020204020204" pitchFamily="34" charset="-122"/>
              </a:rPr>
              <a:t>着古老的动物？</a:t>
            </a:r>
          </a:p>
        </p:txBody>
      </p:sp>
      <p:sp>
        <p:nvSpPr>
          <p:cNvPr id="7" name="文本框 21"/>
          <p:cNvSpPr txBox="1"/>
          <p:nvPr/>
        </p:nvSpPr>
        <p:spPr>
          <a:xfrm>
            <a:off x="4183643" y="1839595"/>
            <a:ext cx="4739640" cy="4039567"/>
          </a:xfrm>
          <a:prstGeom prst="rect">
            <a:avLst/>
          </a:prstGeom>
          <a:noFill/>
        </p:spPr>
        <p:txBody>
          <a:bodyPr wrap="square" lIns="68580" tIns="34290" rIns="68580" bIns="34290" rtlCol="0">
            <a:spAutoFit/>
          </a:bodyPr>
          <a:lstStyle>
            <a:defPPr>
              <a:defRPr lang="zh-CN"/>
            </a:defPPr>
            <a:lvl1pPr>
              <a:lnSpc>
                <a:spcPct val="150000"/>
              </a:lnSpc>
            </a:lvl1pPr>
          </a:lstStyle>
          <a:p>
            <a:r>
              <a:rPr lang="zh-CN" altLang="en-US" sz="2400" b="1" dirty="0">
                <a:solidFill>
                  <a:srgbClr val="C00000"/>
                </a:solidFill>
                <a:sym typeface="+mn-ea"/>
              </a:rPr>
              <a:t>①与其他大陆分离，长期孤立，海洋阻隔了生物的传播，致使大陆上天敌</a:t>
            </a:r>
            <a:r>
              <a:rPr lang="zh-CN" altLang="en-US" sz="2400" b="1" dirty="0" smtClean="0">
                <a:solidFill>
                  <a:srgbClr val="C00000"/>
                </a:solidFill>
                <a:sym typeface="+mn-ea"/>
              </a:rPr>
              <a:t>较少</a:t>
            </a:r>
            <a:r>
              <a:rPr lang="en-US" altLang="zh-CN" sz="2400" b="1" dirty="0" smtClean="0">
                <a:solidFill>
                  <a:srgbClr val="C00000"/>
                </a:solidFill>
                <a:sym typeface="+mn-ea"/>
              </a:rPr>
              <a:t>,</a:t>
            </a:r>
            <a:r>
              <a:rPr lang="zh-CN" altLang="en-US" sz="2400" b="1" dirty="0">
                <a:solidFill>
                  <a:srgbClr val="C00000"/>
                </a:solidFill>
              </a:rPr>
              <a:t>缺少大型食肉类动物</a:t>
            </a:r>
            <a:r>
              <a:rPr lang="zh-CN" altLang="en-US" sz="2400" b="1" dirty="0" smtClean="0">
                <a:solidFill>
                  <a:srgbClr val="C00000"/>
                </a:solidFill>
                <a:sym typeface="+mn-ea"/>
              </a:rPr>
              <a:t>。</a:t>
            </a:r>
            <a:endParaRPr lang="zh-CN" altLang="en-US" sz="2400" b="1" dirty="0">
              <a:solidFill>
                <a:srgbClr val="C00000"/>
              </a:solidFill>
              <a:sym typeface="+mn-ea"/>
            </a:endParaRPr>
          </a:p>
          <a:p>
            <a:r>
              <a:rPr lang="zh-CN" altLang="en-US" sz="2400" b="1" dirty="0" smtClean="0">
                <a:solidFill>
                  <a:srgbClr val="C00000"/>
                </a:solidFill>
                <a:sym typeface="+mn-ea"/>
              </a:rPr>
              <a:t>②没有</a:t>
            </a:r>
            <a:r>
              <a:rPr lang="zh-CN" altLang="en-US" sz="2400" b="1" dirty="0">
                <a:solidFill>
                  <a:srgbClr val="C00000"/>
                </a:solidFill>
                <a:sym typeface="+mn-ea"/>
              </a:rPr>
              <a:t>发生过大的</a:t>
            </a:r>
            <a:r>
              <a:rPr lang="zh-CN" altLang="en-US" sz="2400" b="1" dirty="0" smtClean="0">
                <a:solidFill>
                  <a:srgbClr val="C00000"/>
                </a:solidFill>
                <a:sym typeface="+mn-ea"/>
              </a:rPr>
              <a:t>地壳运动，地质比较</a:t>
            </a:r>
            <a:r>
              <a:rPr lang="zh-CN" altLang="en-US" sz="2400" b="1" dirty="0">
                <a:solidFill>
                  <a:srgbClr val="C00000"/>
                </a:solidFill>
                <a:sym typeface="+mn-ea"/>
              </a:rPr>
              <a:t>稳定，自然条件较单一，动物进化缓慢。</a:t>
            </a:r>
            <a:endParaRPr lang="en-US" altLang="zh-CN" sz="2400" b="1" dirty="0">
              <a:solidFill>
                <a:srgbClr val="C00000"/>
              </a:solidFill>
              <a:sym typeface="+mn-ea"/>
            </a:endParaRPr>
          </a:p>
          <a:p>
            <a:r>
              <a:rPr lang="zh-CN" altLang="en-US" sz="2400" b="1" dirty="0" smtClean="0">
                <a:solidFill>
                  <a:srgbClr val="C00000"/>
                </a:solidFill>
                <a:sym typeface="+mn-ea"/>
              </a:rPr>
              <a:t>③人类开发较晚</a:t>
            </a:r>
            <a:endParaRPr lang="zh-CN" altLang="en-US" sz="2400" b="1" dirty="0">
              <a:solidFill>
                <a:srgbClr val="C00000"/>
              </a:solidFill>
              <a:sym typeface="+mn-ea"/>
            </a:endParaRPr>
          </a:p>
        </p:txBody>
      </p:sp>
    </p:spTree>
    <p:extLst>
      <p:ext uri="{BB962C8B-B14F-4D97-AF65-F5344CB8AC3E}">
        <p14:creationId xmlns:p14="http://schemas.microsoft.com/office/powerpoint/2010/main" val="3840472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8001" y="1080008"/>
            <a:ext cx="8930005" cy="205359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3200" b="1" dirty="0">
                <a:solidFill>
                  <a:srgbClr val="FF0000"/>
                </a:solidFill>
                <a:latin typeface="楷体" panose="02010609060101010101" charset="-122"/>
                <a:ea typeface="楷体" panose="02010609060101010101" charset="-122"/>
                <a:cs typeface="楷体" panose="02010609060101010101" charset="-122"/>
              </a:rPr>
              <a:t>             </a:t>
            </a:r>
            <a:r>
              <a:rPr lang="en-US" altLang="zh-CN" sz="2800" b="1" dirty="0">
                <a:solidFill>
                  <a:srgbClr val="FF0000"/>
                </a:solidFill>
                <a:latin typeface="楷体" panose="02010609060101010101" charset="-122"/>
                <a:ea typeface="楷体" panose="02010609060101010101" charset="-122"/>
                <a:cs typeface="楷体" panose="02010609060101010101" charset="-122"/>
              </a:rPr>
              <a:t>  </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居民</a:t>
            </a:r>
            <a:r>
              <a:rPr lang="zh-CN" altLang="en-US" sz="2800" b="1" dirty="0">
                <a:solidFill>
                  <a:srgbClr val="FF0000"/>
                </a:solidFill>
                <a:latin typeface="楷体" panose="02010609060101010101" charset="-122"/>
                <a:ea typeface="楷体" panose="02010609060101010101" charset="-122"/>
                <a:cs typeface="楷体" panose="02010609060101010101" charset="-122"/>
              </a:rPr>
              <a:t>：</a:t>
            </a:r>
            <a:r>
              <a:rPr lang="zh-CN" sz="2800" dirty="0">
                <a:solidFill>
                  <a:schemeClr val="tx1"/>
                </a:solidFill>
                <a:latin typeface="楷体" panose="02010609060101010101" charset="-122"/>
                <a:ea typeface="楷体" panose="02010609060101010101" charset="-122"/>
                <a:cs typeface="楷体" panose="02010609060101010101" charset="-122"/>
              </a:rPr>
              <a:t>澳大利亚是典型的移民国家，总人口</a:t>
            </a:r>
            <a:r>
              <a:rPr lang="en-US" altLang="zh-CN" sz="2800" dirty="0">
                <a:solidFill>
                  <a:schemeClr val="tx1"/>
                </a:solidFill>
                <a:latin typeface="楷体" panose="02010609060101010101" charset="-122"/>
                <a:ea typeface="楷体" panose="02010609060101010101" charset="-122"/>
                <a:cs typeface="楷体" panose="02010609060101010101" charset="-122"/>
              </a:rPr>
              <a:t>2500</a:t>
            </a:r>
            <a:r>
              <a:rPr lang="zh-CN" altLang="en-US" sz="2800" dirty="0">
                <a:solidFill>
                  <a:schemeClr val="tx1"/>
                </a:solidFill>
                <a:latin typeface="楷体" panose="02010609060101010101" charset="-122"/>
                <a:ea typeface="楷体" panose="02010609060101010101" charset="-122"/>
                <a:cs typeface="楷体" panose="02010609060101010101" charset="-122"/>
              </a:rPr>
              <a:t>万，英国及爱尔兰后裔占</a:t>
            </a:r>
            <a:r>
              <a:rPr lang="en-US" altLang="zh-CN" sz="2800" dirty="0">
                <a:solidFill>
                  <a:schemeClr val="tx1"/>
                </a:solidFill>
                <a:latin typeface="楷体" panose="02010609060101010101" charset="-122"/>
                <a:ea typeface="楷体" panose="02010609060101010101" charset="-122"/>
                <a:cs typeface="楷体" panose="02010609060101010101" charset="-122"/>
              </a:rPr>
              <a:t>75%</a:t>
            </a:r>
            <a:r>
              <a:rPr lang="zh-CN" altLang="en-US" sz="2800" dirty="0">
                <a:solidFill>
                  <a:schemeClr val="tx1"/>
                </a:solidFill>
                <a:latin typeface="楷体" panose="02010609060101010101" charset="-122"/>
                <a:ea typeface="楷体" panose="02010609060101010101" charset="-122"/>
                <a:cs typeface="楷体" panose="02010609060101010101" charset="-122"/>
              </a:rPr>
              <a:t>，官方语言为英语</a:t>
            </a:r>
            <a:r>
              <a:rPr lang="zh-CN" sz="2800" dirty="0">
                <a:latin typeface="楷体" panose="02010609060101010101" charset="-122"/>
                <a:ea typeface="楷体" panose="02010609060101010101" charset="-122"/>
                <a:cs typeface="楷体" panose="02010609060101010101" charset="-122"/>
                <a:sym typeface="+mn-ea"/>
              </a:rPr>
              <a:t>。澳大利亚</a:t>
            </a:r>
            <a:r>
              <a:rPr lang="zh-CN" sz="2800" b="1" dirty="0">
                <a:latin typeface="楷体" panose="02010609060101010101" charset="-122"/>
                <a:ea typeface="楷体" panose="02010609060101010101" charset="-122"/>
                <a:cs typeface="楷体" panose="02010609060101010101" charset="-122"/>
                <a:sym typeface="+mn-ea"/>
              </a:rPr>
              <a:t>地广人稀</a:t>
            </a:r>
            <a:r>
              <a:rPr lang="zh-CN" sz="2800" dirty="0">
                <a:latin typeface="楷体" panose="02010609060101010101" charset="-122"/>
                <a:ea typeface="楷体" panose="02010609060101010101" charset="-122"/>
                <a:cs typeface="楷体" panose="02010609060101010101" charset="-122"/>
                <a:sym typeface="+mn-ea"/>
              </a:rPr>
              <a:t>，人口密度极低，</a:t>
            </a:r>
            <a:r>
              <a:rPr lang="zh-CN" sz="2800" b="1" dirty="0">
                <a:solidFill>
                  <a:srgbClr val="0221DE"/>
                </a:solidFill>
                <a:latin typeface="楷体" panose="02010609060101010101" charset="-122"/>
                <a:ea typeface="楷体" panose="02010609060101010101" charset="-122"/>
                <a:cs typeface="楷体" panose="02010609060101010101" charset="-122"/>
                <a:sym typeface="+mn-ea"/>
              </a:rPr>
              <a:t>人口集中分布在东南沿海地区。</a:t>
            </a:r>
            <a:endParaRPr lang="zh-CN" altLang="en-US" sz="2800" b="1" dirty="0">
              <a:solidFill>
                <a:srgbClr val="0221DE"/>
              </a:solidFill>
              <a:latin typeface="楷体" panose="02010609060101010101" charset="-122"/>
              <a:ea typeface="楷体" panose="02010609060101010101" charset="-122"/>
              <a:cs typeface="楷体" panose="02010609060101010101" charset="-122"/>
              <a:sym typeface="+mn-ea"/>
            </a:endParaRPr>
          </a:p>
        </p:txBody>
      </p:sp>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900007"/>
            <a:ext cx="300228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600" b="1">
                <a:solidFill>
                  <a:schemeClr val="tx1"/>
                </a:solidFill>
                <a:effectLst/>
                <a:latin typeface="+mn-ea"/>
                <a:cs typeface="+mn-ea"/>
              </a:rPr>
              <a:t> </a:t>
            </a:r>
            <a:r>
              <a:rPr lang="en-US" altLang="zh-CN" sz="3200">
                <a:solidFill>
                  <a:schemeClr val="tx1"/>
                </a:solidFill>
                <a:effectLst/>
                <a:latin typeface="+mn-ea"/>
                <a:cs typeface="+mn-ea"/>
              </a:rPr>
              <a:t>1</a:t>
            </a:r>
            <a:r>
              <a:rPr lang="zh-CN" altLang="en-US" sz="2800">
                <a:solidFill>
                  <a:schemeClr val="tx1"/>
                </a:solidFill>
                <a:effectLst/>
                <a:latin typeface="+mn-ea"/>
                <a:cs typeface="+mn-ea"/>
              </a:rPr>
              <a:t>、</a:t>
            </a:r>
            <a:r>
              <a:rPr lang="zh-CN" altLang="en-US" sz="3200">
                <a:solidFill>
                  <a:schemeClr val="tx1"/>
                </a:solidFill>
                <a:effectLst/>
                <a:latin typeface="+mn-ea"/>
                <a:cs typeface="+mn-ea"/>
              </a:rPr>
              <a:t>居民和经济</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pic>
        <p:nvPicPr>
          <p:cNvPr id="9217" name="图片 272387" descr="澳大利亚人口和城分布"/>
          <p:cNvPicPr>
            <a:picLocks noChangeAspect="1"/>
          </p:cNvPicPr>
          <p:nvPr/>
        </p:nvPicPr>
        <p:blipFill>
          <a:blip r:embed="rId2" cstate="print"/>
          <a:stretch>
            <a:fillRect/>
          </a:stretch>
        </p:blipFill>
        <p:spPr>
          <a:xfrm>
            <a:off x="4232910" y="2717165"/>
            <a:ext cx="4805045" cy="3990340"/>
          </a:xfrm>
          <a:prstGeom prst="rect">
            <a:avLst/>
          </a:prstGeom>
          <a:noFill/>
          <a:ln w="9525">
            <a:noFill/>
          </a:ln>
        </p:spPr>
      </p:pic>
      <p:sp>
        <p:nvSpPr>
          <p:cNvPr id="10" name="文本框 9"/>
          <p:cNvSpPr txBox="1"/>
          <p:nvPr/>
        </p:nvSpPr>
        <p:spPr>
          <a:xfrm>
            <a:off x="242888" y="3510917"/>
            <a:ext cx="3949808" cy="954107"/>
          </a:xfrm>
          <a:prstGeom prst="rect">
            <a:avLst/>
          </a:prstGeom>
          <a:noFill/>
          <a:ln w="9525">
            <a:noFill/>
          </a:ln>
        </p:spPr>
        <p:txBody>
          <a:bodyPr wrap="square">
            <a:spAutoFit/>
          </a:bodyPr>
          <a:lstStyle/>
          <a:p>
            <a:pPr algn="ctr">
              <a:spcBef>
                <a:spcPct val="50000"/>
              </a:spcBef>
              <a:defRPr/>
            </a:pPr>
            <a:r>
              <a:rPr lang="zh-CN" altLang="en-US" sz="2800" b="1" noProof="1">
                <a:effectLst>
                  <a:outerShdw blurRad="38100" dist="38100" dir="2700000">
                    <a:srgbClr val="C0C0C0"/>
                  </a:outerShdw>
                </a:effectLst>
                <a:latin typeface="Times New Roman" panose="02020603050405020304" pitchFamily="18" charset="0"/>
                <a:ea typeface="黑体" panose="02010609060101010101" pitchFamily="2" charset="-122"/>
                <a:cs typeface="+mn-ea"/>
              </a:rPr>
              <a:t>受来自海洋的暖湿气候影响，温暖湿润。</a:t>
            </a:r>
            <a:endParaRPr lang="zh-CN" altLang="en-US" sz="2800" b="1" noProof="1">
              <a:effectLst>
                <a:outerShdw blurRad="38100" dist="38100" dir="2700000">
                  <a:srgbClr val="C0C0C0"/>
                </a:outerShdw>
              </a:effectLst>
              <a:latin typeface="Times New Roman" panose="02020603050405020304" pitchFamily="18" charset="0"/>
              <a:ea typeface="黑体" panose="02010609060101010101" pitchFamily="2" charset="-122"/>
            </a:endParaRPr>
          </a:p>
        </p:txBody>
      </p:sp>
      <p:sp>
        <p:nvSpPr>
          <p:cNvPr id="12" name="文本框 11"/>
          <p:cNvSpPr txBox="1"/>
          <p:nvPr/>
        </p:nvSpPr>
        <p:spPr>
          <a:xfrm>
            <a:off x="242888" y="4573503"/>
            <a:ext cx="3634451" cy="954107"/>
          </a:xfrm>
          <a:prstGeom prst="rect">
            <a:avLst/>
          </a:prstGeom>
          <a:noFill/>
          <a:ln w="9525">
            <a:noFill/>
          </a:ln>
        </p:spPr>
        <p:txBody>
          <a:bodyPr wrap="square">
            <a:spAutoFit/>
          </a:bodyPr>
          <a:lstStyle/>
          <a:p>
            <a:pPr algn="ctr">
              <a:spcBef>
                <a:spcPct val="50000"/>
              </a:spcBef>
              <a:defRPr/>
            </a:pPr>
            <a:r>
              <a:rPr lang="zh-CN" altLang="en-US" sz="2800" b="1" noProof="1">
                <a:effectLst>
                  <a:outerShdw blurRad="38100" dist="38100" dir="2700000">
                    <a:srgbClr val="C0C0C0"/>
                  </a:outerShdw>
                </a:effectLst>
                <a:latin typeface="Times New Roman" panose="02020603050405020304" pitchFamily="18" charset="0"/>
                <a:ea typeface="黑体" panose="02010609060101010101" pitchFamily="2" charset="-122"/>
                <a:cs typeface="+mn-ea"/>
              </a:rPr>
              <a:t>东南沿海多良港，对外交通便利。</a:t>
            </a:r>
            <a:endParaRPr lang="zh-CN" altLang="en-US" sz="2800" b="1" noProof="1">
              <a:effectLst>
                <a:outerShdw blurRad="38100" dist="38100" dir="2700000">
                  <a:srgbClr val="C0C0C0"/>
                </a:outerShdw>
              </a:effectLst>
              <a:latin typeface="Times New Roman" panose="02020603050405020304" pitchFamily="18" charset="0"/>
              <a:ea typeface="黑体" panose="02010609060101010101" pitchFamily="2" charset="-122"/>
            </a:endParaRPr>
          </a:p>
        </p:txBody>
      </p:sp>
      <p:sp>
        <p:nvSpPr>
          <p:cNvPr id="13" name="文本框 12"/>
          <p:cNvSpPr txBox="1"/>
          <p:nvPr/>
        </p:nvSpPr>
        <p:spPr>
          <a:xfrm>
            <a:off x="381604" y="5636089"/>
            <a:ext cx="3495735" cy="954107"/>
          </a:xfrm>
          <a:prstGeom prst="rect">
            <a:avLst/>
          </a:prstGeom>
          <a:noFill/>
          <a:ln w="9525">
            <a:noFill/>
          </a:ln>
        </p:spPr>
        <p:txBody>
          <a:bodyPr wrap="square">
            <a:spAutoFit/>
          </a:bodyPr>
          <a:lstStyle/>
          <a:p>
            <a:pPr algn="ctr">
              <a:spcBef>
                <a:spcPct val="50000"/>
              </a:spcBef>
              <a:defRPr/>
            </a:pPr>
            <a:r>
              <a:rPr lang="zh-CN" altLang="en-US" sz="2800" b="1" noProof="1">
                <a:effectLst>
                  <a:outerShdw blurRad="38100" dist="38100" dir="2700000">
                    <a:srgbClr val="C0C0C0"/>
                  </a:outerShdw>
                </a:effectLst>
                <a:latin typeface="Times New Roman" panose="02020603050405020304" pitchFamily="18" charset="0"/>
                <a:ea typeface="黑体" panose="02010609060101010101" pitchFamily="2" charset="-122"/>
                <a:cs typeface="+mn-ea"/>
              </a:rPr>
              <a:t>英国移民首先到达地，开发时间早。</a:t>
            </a:r>
            <a:endParaRPr lang="zh-CN" altLang="en-US" sz="2800" b="1" noProof="1">
              <a:effectLst>
                <a:outerShdw blurRad="38100" dist="38100" dir="2700000">
                  <a:srgbClr val="C0C0C0"/>
                </a:outerShdw>
              </a:effectLst>
              <a:latin typeface="Times New Roman" panose="02020603050405020304" pitchFamily="18"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lide(fromBottom)">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8001" y="1080008"/>
            <a:ext cx="8930005" cy="205359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3200" b="1">
                <a:solidFill>
                  <a:srgbClr val="FF0000"/>
                </a:solidFill>
                <a:latin typeface="楷体" panose="02010609060101010101" charset="-122"/>
                <a:ea typeface="楷体" panose="02010609060101010101" charset="-122"/>
                <a:cs typeface="楷体" panose="02010609060101010101" charset="-122"/>
              </a:rPr>
              <a:t>             </a:t>
            </a:r>
            <a:r>
              <a:rPr lang="en-US" altLang="zh-CN" sz="2800" b="1">
                <a:solidFill>
                  <a:srgbClr val="FF0000"/>
                </a:solidFill>
                <a:latin typeface="楷体" panose="02010609060101010101" charset="-122"/>
                <a:ea typeface="楷体" panose="02010609060101010101" charset="-122"/>
                <a:cs typeface="楷体" panose="02010609060101010101" charset="-122"/>
              </a:rPr>
              <a:t>  </a:t>
            </a:r>
            <a:r>
              <a:rPr lang="en-US" altLang="zh-CN" sz="2800" b="1">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居民</a:t>
            </a:r>
            <a:r>
              <a:rPr lang="zh-CN" altLang="en-US" sz="2800" b="1">
                <a:solidFill>
                  <a:srgbClr val="FF0000"/>
                </a:solidFill>
                <a:latin typeface="楷体" panose="02010609060101010101" charset="-122"/>
                <a:ea typeface="楷体" panose="02010609060101010101" charset="-122"/>
                <a:cs typeface="楷体" panose="02010609060101010101" charset="-122"/>
              </a:rPr>
              <a:t>：</a:t>
            </a:r>
            <a:r>
              <a:rPr lang="zh-CN" sz="2800">
                <a:solidFill>
                  <a:schemeClr val="tx1"/>
                </a:solidFill>
                <a:latin typeface="楷体" panose="02010609060101010101" charset="-122"/>
                <a:ea typeface="楷体" panose="02010609060101010101" charset="-122"/>
                <a:cs typeface="楷体" panose="02010609060101010101" charset="-122"/>
              </a:rPr>
              <a:t>澳大利亚是典型的移民国家，总人口</a:t>
            </a:r>
            <a:r>
              <a:rPr lang="en-US" altLang="zh-CN" sz="2800">
                <a:solidFill>
                  <a:schemeClr val="tx1"/>
                </a:solidFill>
                <a:latin typeface="楷体" panose="02010609060101010101" charset="-122"/>
                <a:ea typeface="楷体" panose="02010609060101010101" charset="-122"/>
                <a:cs typeface="楷体" panose="02010609060101010101" charset="-122"/>
              </a:rPr>
              <a:t>2500</a:t>
            </a:r>
            <a:r>
              <a:rPr lang="zh-CN" altLang="en-US" sz="2800">
                <a:solidFill>
                  <a:schemeClr val="tx1"/>
                </a:solidFill>
                <a:latin typeface="楷体" panose="02010609060101010101" charset="-122"/>
                <a:ea typeface="楷体" panose="02010609060101010101" charset="-122"/>
                <a:cs typeface="楷体" panose="02010609060101010101" charset="-122"/>
              </a:rPr>
              <a:t>万，英国及爱尔兰后裔占</a:t>
            </a:r>
            <a:r>
              <a:rPr lang="en-US" altLang="zh-CN" sz="2800">
                <a:solidFill>
                  <a:schemeClr val="tx1"/>
                </a:solidFill>
                <a:latin typeface="楷体" panose="02010609060101010101" charset="-122"/>
                <a:ea typeface="楷体" panose="02010609060101010101" charset="-122"/>
                <a:cs typeface="楷体" panose="02010609060101010101" charset="-122"/>
              </a:rPr>
              <a:t>75%</a:t>
            </a:r>
            <a:r>
              <a:rPr lang="zh-CN" altLang="en-US" sz="2800">
                <a:solidFill>
                  <a:schemeClr val="tx1"/>
                </a:solidFill>
                <a:latin typeface="楷体" panose="02010609060101010101" charset="-122"/>
                <a:ea typeface="楷体" panose="02010609060101010101" charset="-122"/>
                <a:cs typeface="楷体" panose="02010609060101010101" charset="-122"/>
              </a:rPr>
              <a:t>，官方语言为英语</a:t>
            </a:r>
            <a:r>
              <a:rPr lang="zh-CN" sz="2800">
                <a:latin typeface="楷体" panose="02010609060101010101" charset="-122"/>
                <a:ea typeface="楷体" panose="02010609060101010101" charset="-122"/>
                <a:cs typeface="楷体" panose="02010609060101010101" charset="-122"/>
                <a:sym typeface="+mn-ea"/>
              </a:rPr>
              <a:t>。澳大利亚</a:t>
            </a:r>
            <a:r>
              <a:rPr lang="zh-CN" sz="2800" b="1">
                <a:latin typeface="楷体" panose="02010609060101010101" charset="-122"/>
                <a:ea typeface="楷体" panose="02010609060101010101" charset="-122"/>
                <a:cs typeface="楷体" panose="02010609060101010101" charset="-122"/>
                <a:sym typeface="+mn-ea"/>
              </a:rPr>
              <a:t>地广人稀</a:t>
            </a:r>
            <a:r>
              <a:rPr lang="zh-CN" sz="2800">
                <a:latin typeface="楷体" panose="02010609060101010101" charset="-122"/>
                <a:ea typeface="楷体" panose="02010609060101010101" charset="-122"/>
                <a:cs typeface="楷体" panose="02010609060101010101" charset="-122"/>
                <a:sym typeface="+mn-ea"/>
              </a:rPr>
              <a:t>，人口密度极低，</a:t>
            </a:r>
            <a:r>
              <a:rPr lang="zh-CN" sz="2800" b="1">
                <a:solidFill>
                  <a:srgbClr val="0221DE"/>
                </a:solidFill>
                <a:latin typeface="楷体" panose="02010609060101010101" charset="-122"/>
                <a:ea typeface="楷体" panose="02010609060101010101" charset="-122"/>
                <a:cs typeface="楷体" panose="02010609060101010101" charset="-122"/>
                <a:sym typeface="+mn-ea"/>
              </a:rPr>
              <a:t>人口集中分布在东南沿海地区。</a:t>
            </a:r>
            <a:endParaRPr lang="zh-CN" altLang="en-US" sz="2800" b="1">
              <a:solidFill>
                <a:srgbClr val="0221DE"/>
              </a:solidFill>
              <a:latin typeface="楷体" panose="02010609060101010101" charset="-122"/>
              <a:ea typeface="楷体" panose="02010609060101010101" charset="-122"/>
              <a:cs typeface="楷体" panose="02010609060101010101" charset="-122"/>
              <a:sym typeface="+mn-ea"/>
            </a:endParaRPr>
          </a:p>
        </p:txBody>
      </p:sp>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900007"/>
            <a:ext cx="300228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600" b="1">
                <a:solidFill>
                  <a:schemeClr val="tx1"/>
                </a:solidFill>
                <a:effectLst/>
                <a:latin typeface="+mn-ea"/>
                <a:cs typeface="+mn-ea"/>
              </a:rPr>
              <a:t> </a:t>
            </a:r>
            <a:r>
              <a:rPr lang="en-US" altLang="zh-CN" sz="3200">
                <a:solidFill>
                  <a:schemeClr val="tx1"/>
                </a:solidFill>
                <a:effectLst/>
                <a:latin typeface="+mn-ea"/>
                <a:cs typeface="+mn-ea"/>
              </a:rPr>
              <a:t>1</a:t>
            </a:r>
            <a:r>
              <a:rPr lang="zh-CN" altLang="en-US" sz="2800">
                <a:solidFill>
                  <a:schemeClr val="tx1"/>
                </a:solidFill>
                <a:effectLst/>
                <a:latin typeface="+mn-ea"/>
                <a:cs typeface="+mn-ea"/>
              </a:rPr>
              <a:t>、</a:t>
            </a:r>
            <a:r>
              <a:rPr lang="zh-CN" altLang="en-US" sz="3200">
                <a:solidFill>
                  <a:schemeClr val="tx1"/>
                </a:solidFill>
                <a:effectLst/>
                <a:latin typeface="+mn-ea"/>
                <a:cs typeface="+mn-ea"/>
              </a:rPr>
              <a:t>居民和经济</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pic>
        <p:nvPicPr>
          <p:cNvPr id="9217" name="图片 272387" descr="澳大利亚人口和城分布"/>
          <p:cNvPicPr>
            <a:picLocks noChangeAspect="1"/>
          </p:cNvPicPr>
          <p:nvPr/>
        </p:nvPicPr>
        <p:blipFill>
          <a:blip r:embed="rId2" cstate="print"/>
          <a:stretch>
            <a:fillRect/>
          </a:stretch>
        </p:blipFill>
        <p:spPr>
          <a:xfrm>
            <a:off x="4232910" y="2717165"/>
            <a:ext cx="4805045" cy="3990340"/>
          </a:xfrm>
          <a:prstGeom prst="rect">
            <a:avLst/>
          </a:prstGeom>
          <a:noFill/>
          <a:ln w="9525">
            <a:noFill/>
          </a:ln>
        </p:spPr>
      </p:pic>
      <p:sp>
        <p:nvSpPr>
          <p:cNvPr id="3" name="文本框 2"/>
          <p:cNvSpPr txBox="1"/>
          <p:nvPr/>
        </p:nvSpPr>
        <p:spPr>
          <a:xfrm>
            <a:off x="95250" y="3256915"/>
            <a:ext cx="4043045" cy="344995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30000"/>
              </a:lnSpc>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(2)</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经济</a:t>
            </a:r>
            <a:r>
              <a:rPr lang="zh-CN" altLang="en-US" sz="2800" b="1" dirty="0">
                <a:solidFill>
                  <a:srgbClr val="FF0000"/>
                </a:solidFill>
                <a:latin typeface="楷体" panose="02010609060101010101" charset="-122"/>
                <a:ea typeface="楷体" panose="02010609060101010101" charset="-122"/>
                <a:cs typeface="楷体" panose="02010609060101010101" charset="-122"/>
              </a:rPr>
              <a:t>：</a:t>
            </a:r>
            <a:r>
              <a:rPr lang="zh-CN" sz="2800" dirty="0">
                <a:solidFill>
                  <a:schemeClr val="tx1"/>
                </a:solidFill>
                <a:latin typeface="楷体" panose="02010609060101010101" charset="-122"/>
                <a:ea typeface="楷体" panose="02010609060101010101" charset="-122"/>
                <a:cs typeface="楷体" panose="02010609060101010101" charset="-122"/>
              </a:rPr>
              <a:t>澳大利亚是南半球经济最发达的国家，全球第</a:t>
            </a:r>
            <a:r>
              <a:rPr lang="en-US" altLang="zh-CN" sz="2800" dirty="0">
                <a:solidFill>
                  <a:schemeClr val="tx1"/>
                </a:solidFill>
                <a:latin typeface="楷体" panose="02010609060101010101" charset="-122"/>
                <a:ea typeface="楷体" panose="02010609060101010101" charset="-122"/>
                <a:cs typeface="楷体" panose="02010609060101010101" charset="-122"/>
              </a:rPr>
              <a:t>12</a:t>
            </a:r>
            <a:r>
              <a:rPr lang="zh-CN" altLang="en-US" sz="2800" dirty="0">
                <a:solidFill>
                  <a:schemeClr val="tx1"/>
                </a:solidFill>
                <a:latin typeface="楷体" panose="02010609060101010101" charset="-122"/>
                <a:ea typeface="楷体" panose="02010609060101010101" charset="-122"/>
                <a:cs typeface="楷体" panose="02010609060101010101" charset="-122"/>
              </a:rPr>
              <a:t>大经济体，第</a:t>
            </a:r>
            <a:r>
              <a:rPr lang="en-US" altLang="zh-CN" sz="2800" dirty="0">
                <a:solidFill>
                  <a:schemeClr val="tx1"/>
                </a:solidFill>
                <a:latin typeface="楷体" panose="02010609060101010101" charset="-122"/>
                <a:ea typeface="楷体" panose="02010609060101010101" charset="-122"/>
                <a:cs typeface="楷体" panose="02010609060101010101" charset="-122"/>
              </a:rPr>
              <a:t>1</a:t>
            </a:r>
            <a:r>
              <a:rPr lang="zh-CN" altLang="en-US" sz="2800" dirty="0">
                <a:solidFill>
                  <a:schemeClr val="tx1"/>
                </a:solidFill>
                <a:latin typeface="楷体" panose="02010609060101010101" charset="-122"/>
                <a:ea typeface="楷体" panose="02010609060101010101" charset="-122"/>
                <a:cs typeface="楷体" panose="02010609060101010101" charset="-122"/>
              </a:rPr>
              <a:t>大矿产出口国和第</a:t>
            </a:r>
            <a:r>
              <a:rPr lang="en-US" altLang="zh-CN" sz="2800" dirty="0">
                <a:solidFill>
                  <a:schemeClr val="tx1"/>
                </a:solidFill>
                <a:latin typeface="楷体" panose="02010609060101010101" charset="-122"/>
                <a:ea typeface="楷体" panose="02010609060101010101" charset="-122"/>
                <a:cs typeface="楷体" panose="02010609060101010101" charset="-122"/>
              </a:rPr>
              <a:t>4</a:t>
            </a:r>
            <a:r>
              <a:rPr lang="zh-CN" altLang="en-US" sz="2800" dirty="0">
                <a:solidFill>
                  <a:schemeClr val="tx1"/>
                </a:solidFill>
                <a:latin typeface="楷体" panose="02010609060101010101" charset="-122"/>
                <a:ea typeface="楷体" panose="02010609060101010101" charset="-122"/>
                <a:cs typeface="楷体" panose="02010609060101010101" charset="-122"/>
              </a:rPr>
              <a:t>大农产品出口国。服务业已成为其经济的支柱。</a:t>
            </a:r>
            <a:endParaRPr lang="zh-CN" altLang="en-US" sz="2800" b="1" dirty="0">
              <a:solidFill>
                <a:schemeClr val="tx1"/>
              </a:solidFill>
              <a:latin typeface="楷体" panose="02010609060101010101" charset="-122"/>
              <a:ea typeface="楷体" panose="02010609060101010101" charset="-122"/>
              <a:cs typeface="楷体" panose="02010609060101010101" charset="-122"/>
              <a:sym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1752600" y="1524000"/>
            <a:ext cx="57896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sz="4000" b="1">
                <a:solidFill>
                  <a:srgbClr val="3333FF"/>
                </a:solidFill>
                <a:ea typeface="楷体_GB2312" pitchFamily="49" charset="-122"/>
                <a:cs typeface="Arial" panose="020B0604020202020204" pitchFamily="34" charset="0"/>
              </a:rPr>
              <a:t>澳大利亚经济结构的变化</a:t>
            </a:r>
            <a:endParaRPr kumimoji="1" lang="zh-CN" altLang="en-US" sz="4000" b="1">
              <a:solidFill>
                <a:srgbClr val="3333FF"/>
              </a:solidFill>
              <a:latin typeface="Garamond" panose="02020404030301010803" pitchFamily="18" charset="0"/>
              <a:ea typeface="楷体_GB2312" pitchFamily="49" charset="-122"/>
              <a:cs typeface="Arial" panose="020B0604020202020204" pitchFamily="34" charset="0"/>
            </a:endParaRPr>
          </a:p>
          <a:p>
            <a:pPr eaLnBrk="0" hangingPunct="0"/>
            <a:endParaRPr kumimoji="1" lang="en-US" altLang="zh-CN" sz="4000" b="1">
              <a:solidFill>
                <a:srgbClr val="3333FF"/>
              </a:solidFill>
              <a:latin typeface="Times New Roman" panose="02020603050405020304" pitchFamily="18" charset="0"/>
              <a:ea typeface="楷体_GB2312" pitchFamily="49" charset="-122"/>
              <a:cs typeface="Arial" panose="020B0604020202020204" pitchFamily="34" charset="0"/>
            </a:endParaRPr>
          </a:p>
        </p:txBody>
      </p:sp>
      <p:graphicFrame>
        <p:nvGraphicFramePr>
          <p:cNvPr id="132117" name="Group 21"/>
          <p:cNvGraphicFramePr>
            <a:graphicFrameLocks noGrp="1"/>
          </p:cNvGraphicFramePr>
          <p:nvPr/>
        </p:nvGraphicFramePr>
        <p:xfrm>
          <a:off x="457200" y="2438400"/>
          <a:ext cx="8207375" cy="3596640"/>
        </p:xfrm>
        <a:graphic>
          <a:graphicData uri="http://schemas.openxmlformats.org/drawingml/2006/table">
            <a:tbl>
              <a:tblPr/>
              <a:tblGrid>
                <a:gridCol w="922338"/>
                <a:gridCol w="2605087"/>
                <a:gridCol w="2627313"/>
                <a:gridCol w="2052637"/>
              </a:tblGrid>
              <a:tr h="31908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indent="-112713">
                        <a:spcBef>
                          <a:spcPct val="20000"/>
                        </a:spcBef>
                        <a:defRPr sz="2400">
                          <a:solidFill>
                            <a:schemeClr val="tx1"/>
                          </a:solidFill>
                          <a:latin typeface="Arial" panose="020B0604020202020204" pitchFamily="34" charset="0"/>
                          <a:ea typeface="宋体" panose="02010600030101010101" pitchFamily="2" charset="-122"/>
                        </a:defRPr>
                      </a:lvl2pPr>
                      <a:lvl3pPr indent="-220663">
                        <a:spcBef>
                          <a:spcPct val="20000"/>
                        </a:spcBef>
                        <a:defRPr sz="2000">
                          <a:solidFill>
                            <a:schemeClr val="tx1"/>
                          </a:solidFill>
                          <a:latin typeface="Arial" panose="020B0604020202020204" pitchFamily="34" charset="0"/>
                          <a:ea typeface="宋体" panose="02010600030101010101" pitchFamily="2" charset="-122"/>
                        </a:defRPr>
                      </a:lvl3pPr>
                      <a:lvl4pPr indent="-382588">
                        <a:spcBef>
                          <a:spcPct val="20000"/>
                        </a:spcBef>
                        <a:defRPr>
                          <a:solidFill>
                            <a:schemeClr val="tx1"/>
                          </a:solidFill>
                          <a:latin typeface="Arial" panose="020B0604020202020204" pitchFamily="34" charset="0"/>
                          <a:ea typeface="宋体" panose="02010600030101010101" pitchFamily="2" charset="-122"/>
                        </a:defRPr>
                      </a:lvl4pPr>
                      <a:lvl5pPr indent="-546100">
                        <a:spcBef>
                          <a:spcPct val="20000"/>
                        </a:spcBef>
                        <a:defRPr>
                          <a:solidFill>
                            <a:schemeClr val="tx1"/>
                          </a:solidFill>
                          <a:latin typeface="Arial" panose="020B0604020202020204" pitchFamily="34" charset="0"/>
                          <a:ea typeface="宋体" panose="02010600030101010101" pitchFamily="2" charset="-122"/>
                        </a:defRPr>
                      </a:lvl5pPr>
                      <a:lvl6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rPr>
                        <a:t> </a:t>
                      </a:r>
                      <a:endParaRPr kumimoji="0" lang="en-US" altLang="zh-CN"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indent="-112713">
                        <a:spcBef>
                          <a:spcPct val="20000"/>
                        </a:spcBef>
                        <a:defRPr sz="2400">
                          <a:solidFill>
                            <a:schemeClr val="tx1"/>
                          </a:solidFill>
                          <a:latin typeface="Arial" panose="020B0604020202020204" pitchFamily="34" charset="0"/>
                          <a:ea typeface="宋体" panose="02010600030101010101" pitchFamily="2" charset="-122"/>
                        </a:defRPr>
                      </a:lvl2pPr>
                      <a:lvl3pPr indent="-220663">
                        <a:spcBef>
                          <a:spcPct val="20000"/>
                        </a:spcBef>
                        <a:defRPr sz="2000">
                          <a:solidFill>
                            <a:schemeClr val="tx1"/>
                          </a:solidFill>
                          <a:latin typeface="Arial" panose="020B0604020202020204" pitchFamily="34" charset="0"/>
                          <a:ea typeface="宋体" panose="02010600030101010101" pitchFamily="2" charset="-122"/>
                        </a:defRPr>
                      </a:lvl3pPr>
                      <a:lvl4pPr indent="-382588">
                        <a:spcBef>
                          <a:spcPct val="20000"/>
                        </a:spcBef>
                        <a:defRPr>
                          <a:solidFill>
                            <a:schemeClr val="tx1"/>
                          </a:solidFill>
                          <a:latin typeface="Arial" panose="020B0604020202020204" pitchFamily="34" charset="0"/>
                          <a:ea typeface="宋体" panose="02010600030101010101" pitchFamily="2" charset="-122"/>
                        </a:defRPr>
                      </a:lvl4pPr>
                      <a:lvl5pPr indent="-546100">
                        <a:spcBef>
                          <a:spcPct val="20000"/>
                        </a:spcBef>
                        <a:defRPr>
                          <a:solidFill>
                            <a:schemeClr val="tx1"/>
                          </a:solidFill>
                          <a:latin typeface="Arial" panose="020B0604020202020204" pitchFamily="34" charset="0"/>
                          <a:ea typeface="宋体" panose="02010600030101010101" pitchFamily="2" charset="-122"/>
                        </a:defRPr>
                      </a:lvl5pPr>
                      <a:lvl6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rPr>
                        <a:t>二战以前</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indent="-112713">
                        <a:spcBef>
                          <a:spcPct val="20000"/>
                        </a:spcBef>
                        <a:defRPr sz="2400">
                          <a:solidFill>
                            <a:schemeClr val="tx1"/>
                          </a:solidFill>
                          <a:latin typeface="Arial" panose="020B0604020202020204" pitchFamily="34" charset="0"/>
                          <a:ea typeface="宋体" panose="02010600030101010101" pitchFamily="2" charset="-122"/>
                        </a:defRPr>
                      </a:lvl2pPr>
                      <a:lvl3pPr indent="-220663">
                        <a:spcBef>
                          <a:spcPct val="20000"/>
                        </a:spcBef>
                        <a:defRPr sz="2000">
                          <a:solidFill>
                            <a:schemeClr val="tx1"/>
                          </a:solidFill>
                          <a:latin typeface="Arial" panose="020B0604020202020204" pitchFamily="34" charset="0"/>
                          <a:ea typeface="宋体" panose="02010600030101010101" pitchFamily="2" charset="-122"/>
                        </a:defRPr>
                      </a:lvl3pPr>
                      <a:lvl4pPr indent="-382588">
                        <a:spcBef>
                          <a:spcPct val="20000"/>
                        </a:spcBef>
                        <a:defRPr>
                          <a:solidFill>
                            <a:schemeClr val="tx1"/>
                          </a:solidFill>
                          <a:latin typeface="Arial" panose="020B0604020202020204" pitchFamily="34" charset="0"/>
                          <a:ea typeface="宋体" panose="02010600030101010101" pitchFamily="2" charset="-122"/>
                        </a:defRPr>
                      </a:lvl4pPr>
                      <a:lvl5pPr indent="-546100">
                        <a:spcBef>
                          <a:spcPct val="20000"/>
                        </a:spcBef>
                        <a:defRPr>
                          <a:solidFill>
                            <a:schemeClr val="tx1"/>
                          </a:solidFill>
                          <a:latin typeface="Arial" panose="020B0604020202020204" pitchFamily="34" charset="0"/>
                          <a:ea typeface="宋体" panose="02010600030101010101" pitchFamily="2" charset="-122"/>
                        </a:defRPr>
                      </a:lvl5pPr>
                      <a:lvl6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rPr>
                        <a:t>二战以后</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indent="-112713">
                        <a:spcBef>
                          <a:spcPct val="20000"/>
                        </a:spcBef>
                        <a:defRPr sz="2400">
                          <a:solidFill>
                            <a:schemeClr val="tx1"/>
                          </a:solidFill>
                          <a:latin typeface="Arial" panose="020B0604020202020204" pitchFamily="34" charset="0"/>
                          <a:ea typeface="宋体" panose="02010600030101010101" pitchFamily="2" charset="-122"/>
                        </a:defRPr>
                      </a:lvl2pPr>
                      <a:lvl3pPr indent="-220663">
                        <a:spcBef>
                          <a:spcPct val="20000"/>
                        </a:spcBef>
                        <a:defRPr sz="2000">
                          <a:solidFill>
                            <a:schemeClr val="tx1"/>
                          </a:solidFill>
                          <a:latin typeface="Arial" panose="020B0604020202020204" pitchFamily="34" charset="0"/>
                          <a:ea typeface="宋体" panose="02010600030101010101" pitchFamily="2" charset="-122"/>
                        </a:defRPr>
                      </a:lvl3pPr>
                      <a:lvl4pPr indent="-382588">
                        <a:spcBef>
                          <a:spcPct val="20000"/>
                        </a:spcBef>
                        <a:defRPr>
                          <a:solidFill>
                            <a:schemeClr val="tx1"/>
                          </a:solidFill>
                          <a:latin typeface="Arial" panose="020B0604020202020204" pitchFamily="34" charset="0"/>
                          <a:ea typeface="宋体" panose="02010600030101010101" pitchFamily="2" charset="-122"/>
                        </a:defRPr>
                      </a:lvl4pPr>
                      <a:lvl5pPr indent="-546100">
                        <a:spcBef>
                          <a:spcPct val="20000"/>
                        </a:spcBef>
                        <a:defRPr>
                          <a:solidFill>
                            <a:schemeClr val="tx1"/>
                          </a:solidFill>
                          <a:latin typeface="Arial" panose="020B0604020202020204" pitchFamily="34" charset="0"/>
                          <a:ea typeface="宋体" panose="02010600030101010101" pitchFamily="2" charset="-122"/>
                        </a:defRPr>
                      </a:lvl5pPr>
                      <a:lvl6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rPr>
                        <a:t>20</a:t>
                      </a:r>
                      <a:r>
                        <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rPr>
                        <a:t>世纪</a:t>
                      </a:r>
                      <a:r>
                        <a:rPr kumimoji="0" lang="en-US" altLang="zh-CN"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rPr>
                        <a:t>70</a:t>
                      </a:r>
                      <a:r>
                        <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rPr>
                        <a:t>年代以来</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indent="-112713">
                        <a:spcBef>
                          <a:spcPct val="20000"/>
                        </a:spcBef>
                        <a:defRPr sz="2400">
                          <a:solidFill>
                            <a:schemeClr val="tx1"/>
                          </a:solidFill>
                          <a:latin typeface="Arial" panose="020B0604020202020204" pitchFamily="34" charset="0"/>
                          <a:ea typeface="宋体" panose="02010600030101010101" pitchFamily="2" charset="-122"/>
                        </a:defRPr>
                      </a:lvl2pPr>
                      <a:lvl3pPr indent="-220663">
                        <a:spcBef>
                          <a:spcPct val="20000"/>
                        </a:spcBef>
                        <a:defRPr sz="2000">
                          <a:solidFill>
                            <a:schemeClr val="tx1"/>
                          </a:solidFill>
                          <a:latin typeface="Arial" panose="020B0604020202020204" pitchFamily="34" charset="0"/>
                          <a:ea typeface="宋体" panose="02010600030101010101" pitchFamily="2" charset="-122"/>
                        </a:defRPr>
                      </a:lvl3pPr>
                      <a:lvl4pPr indent="-382588">
                        <a:spcBef>
                          <a:spcPct val="20000"/>
                        </a:spcBef>
                        <a:defRPr>
                          <a:solidFill>
                            <a:schemeClr val="tx1"/>
                          </a:solidFill>
                          <a:latin typeface="Arial" panose="020B0604020202020204" pitchFamily="34" charset="0"/>
                          <a:ea typeface="宋体" panose="02010600030101010101" pitchFamily="2" charset="-122"/>
                        </a:defRPr>
                      </a:lvl4pPr>
                      <a:lvl5pPr indent="-546100">
                        <a:spcBef>
                          <a:spcPct val="20000"/>
                        </a:spcBef>
                        <a:defRPr>
                          <a:solidFill>
                            <a:schemeClr val="tx1"/>
                          </a:solidFill>
                          <a:latin typeface="Arial" panose="020B0604020202020204" pitchFamily="34" charset="0"/>
                          <a:ea typeface="宋体" panose="02010600030101010101" pitchFamily="2" charset="-122"/>
                        </a:defRPr>
                      </a:lvl5pPr>
                      <a:lvl6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rPr>
                        <a:t>经济结构的变化</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indent="-112713">
                        <a:spcBef>
                          <a:spcPct val="20000"/>
                        </a:spcBef>
                        <a:defRPr sz="2400">
                          <a:solidFill>
                            <a:schemeClr val="tx1"/>
                          </a:solidFill>
                          <a:latin typeface="Arial" panose="020B0604020202020204" pitchFamily="34" charset="0"/>
                          <a:ea typeface="宋体" panose="02010600030101010101" pitchFamily="2" charset="-122"/>
                        </a:defRPr>
                      </a:lvl2pPr>
                      <a:lvl3pPr indent="-220663">
                        <a:spcBef>
                          <a:spcPct val="20000"/>
                        </a:spcBef>
                        <a:defRPr sz="2000">
                          <a:solidFill>
                            <a:schemeClr val="tx1"/>
                          </a:solidFill>
                          <a:latin typeface="Arial" panose="020B0604020202020204" pitchFamily="34" charset="0"/>
                          <a:ea typeface="宋体" panose="02010600030101010101" pitchFamily="2" charset="-122"/>
                        </a:defRPr>
                      </a:lvl3pPr>
                      <a:lvl4pPr indent="-382588">
                        <a:spcBef>
                          <a:spcPct val="20000"/>
                        </a:spcBef>
                        <a:defRPr>
                          <a:solidFill>
                            <a:schemeClr val="tx1"/>
                          </a:solidFill>
                          <a:latin typeface="Arial" panose="020B0604020202020204" pitchFamily="34" charset="0"/>
                          <a:ea typeface="宋体" panose="02010600030101010101" pitchFamily="2" charset="-122"/>
                        </a:defRPr>
                      </a:lvl4pPr>
                      <a:lvl5pPr indent="-546100">
                        <a:spcBef>
                          <a:spcPct val="20000"/>
                        </a:spcBef>
                        <a:defRPr>
                          <a:solidFill>
                            <a:schemeClr val="tx1"/>
                          </a:solidFill>
                          <a:latin typeface="Arial" panose="020B0604020202020204" pitchFamily="34" charset="0"/>
                          <a:ea typeface="宋体" panose="02010600030101010101" pitchFamily="2" charset="-122"/>
                        </a:defRPr>
                      </a:lvl5pPr>
                      <a:lvl6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rPr>
                        <a:t>出口以农牧业产品（羊毛、牛肉和小麦）为主，被称为</a:t>
                      </a:r>
                      <a:r>
                        <a:rPr kumimoji="0" lang="zh-CN" altLang="en-US" sz="2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rPr>
                        <a:t>“</a:t>
                      </a:r>
                      <a:r>
                        <a:rPr kumimoji="0" lang="zh-CN" altLang="en-US" sz="28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cs typeface="Arial" panose="020B0604020202020204" pitchFamily="34" charset="0"/>
                        </a:rPr>
                        <a:t>骑在羊背上的国家</a:t>
                      </a:r>
                      <a:r>
                        <a:rPr kumimoji="0" lang="zh-CN" altLang="en-US" sz="2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rPr>
                        <a:t>”</a:t>
                      </a:r>
                      <a:endPar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indent="-112713">
                        <a:spcBef>
                          <a:spcPct val="20000"/>
                        </a:spcBef>
                        <a:defRPr sz="2400">
                          <a:solidFill>
                            <a:schemeClr val="tx1"/>
                          </a:solidFill>
                          <a:latin typeface="Arial" panose="020B0604020202020204" pitchFamily="34" charset="0"/>
                          <a:ea typeface="宋体" panose="02010600030101010101" pitchFamily="2" charset="-122"/>
                        </a:defRPr>
                      </a:lvl2pPr>
                      <a:lvl3pPr indent="-220663">
                        <a:spcBef>
                          <a:spcPct val="20000"/>
                        </a:spcBef>
                        <a:defRPr sz="2000">
                          <a:solidFill>
                            <a:schemeClr val="tx1"/>
                          </a:solidFill>
                          <a:latin typeface="Arial" panose="020B0604020202020204" pitchFamily="34" charset="0"/>
                          <a:ea typeface="宋体" panose="02010600030101010101" pitchFamily="2" charset="-122"/>
                        </a:defRPr>
                      </a:lvl3pPr>
                      <a:lvl4pPr indent="-382588">
                        <a:spcBef>
                          <a:spcPct val="20000"/>
                        </a:spcBef>
                        <a:defRPr>
                          <a:solidFill>
                            <a:schemeClr val="tx1"/>
                          </a:solidFill>
                          <a:latin typeface="Arial" panose="020B0604020202020204" pitchFamily="34" charset="0"/>
                          <a:ea typeface="宋体" panose="02010600030101010101" pitchFamily="2" charset="-122"/>
                        </a:defRPr>
                      </a:lvl4pPr>
                      <a:lvl5pPr indent="-546100">
                        <a:spcBef>
                          <a:spcPct val="20000"/>
                        </a:spcBef>
                        <a:defRPr>
                          <a:solidFill>
                            <a:schemeClr val="tx1"/>
                          </a:solidFill>
                          <a:latin typeface="Arial" panose="020B0604020202020204" pitchFamily="34" charset="0"/>
                          <a:ea typeface="宋体" panose="02010600030101010101" pitchFamily="2" charset="-122"/>
                        </a:defRPr>
                      </a:lvl5pPr>
                      <a:lvl6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rPr>
                        <a:t>工矿业发展快，工矿业收入超过农牧业，被称为</a:t>
                      </a:r>
                      <a:r>
                        <a:rPr kumimoji="0" lang="zh-CN" altLang="en-US" sz="2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rPr>
                        <a:t>“</a:t>
                      </a:r>
                      <a:r>
                        <a:rPr kumimoji="0" lang="zh-CN" altLang="en-US" sz="28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cs typeface="Arial" panose="020B0604020202020204" pitchFamily="34" charset="0"/>
                        </a:rPr>
                        <a:t>坐在矿车上的国家</a:t>
                      </a:r>
                      <a:r>
                        <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rPr>
                        <a:t>　</a:t>
                      </a:r>
                      <a:r>
                        <a:rPr kumimoji="0" lang="zh-CN" altLang="en-US" sz="2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cs typeface="Arial" panose="020B0604020202020204" pitchFamily="34" charset="0"/>
                        </a:rPr>
                        <a:t>”</a:t>
                      </a:r>
                      <a:endPar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indent="-112713">
                        <a:spcBef>
                          <a:spcPct val="20000"/>
                        </a:spcBef>
                        <a:defRPr sz="2400">
                          <a:solidFill>
                            <a:schemeClr val="tx1"/>
                          </a:solidFill>
                          <a:latin typeface="Arial" panose="020B0604020202020204" pitchFamily="34" charset="0"/>
                          <a:ea typeface="宋体" panose="02010600030101010101" pitchFamily="2" charset="-122"/>
                        </a:defRPr>
                      </a:lvl2pPr>
                      <a:lvl3pPr indent="-220663">
                        <a:spcBef>
                          <a:spcPct val="20000"/>
                        </a:spcBef>
                        <a:defRPr sz="2000">
                          <a:solidFill>
                            <a:schemeClr val="tx1"/>
                          </a:solidFill>
                          <a:latin typeface="Arial" panose="020B0604020202020204" pitchFamily="34" charset="0"/>
                          <a:ea typeface="宋体" panose="02010600030101010101" pitchFamily="2" charset="-122"/>
                        </a:defRPr>
                      </a:lvl3pPr>
                      <a:lvl4pPr indent="-382588">
                        <a:spcBef>
                          <a:spcPct val="20000"/>
                        </a:spcBef>
                        <a:defRPr>
                          <a:solidFill>
                            <a:schemeClr val="tx1"/>
                          </a:solidFill>
                          <a:latin typeface="Arial" panose="020B0604020202020204" pitchFamily="34" charset="0"/>
                          <a:ea typeface="宋体" panose="02010600030101010101" pitchFamily="2" charset="-122"/>
                        </a:defRPr>
                      </a:lvl4pPr>
                      <a:lvl5pPr indent="-546100">
                        <a:spcBef>
                          <a:spcPct val="20000"/>
                        </a:spcBef>
                        <a:defRPr>
                          <a:solidFill>
                            <a:schemeClr val="tx1"/>
                          </a:solidFill>
                          <a:latin typeface="Arial" panose="020B0604020202020204" pitchFamily="34" charset="0"/>
                          <a:ea typeface="宋体" panose="02010600030101010101" pitchFamily="2" charset="-122"/>
                        </a:defRPr>
                      </a:lvl5pPr>
                      <a:lvl6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indent="-5461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rgbClr val="FF0000"/>
                          </a:solidFill>
                          <a:effectLst/>
                          <a:latin typeface="黑体" panose="02010609060101010101" pitchFamily="49" charset="-122"/>
                          <a:ea typeface="黑体" panose="02010609060101010101" pitchFamily="49" charset="-122"/>
                          <a:cs typeface="Arial" panose="020B0604020202020204" pitchFamily="34" charset="0"/>
                        </a:rPr>
                        <a:t>服务业</a:t>
                      </a:r>
                      <a:r>
                        <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Arial" panose="020B0604020202020204" pitchFamily="34" charset="0"/>
                        </a:rPr>
                        <a:t>大大超过农牧业和工矿业</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6" name="文本框 7"/>
          <p:cNvSpPr txBox="1"/>
          <p:nvPr/>
        </p:nvSpPr>
        <p:spPr>
          <a:xfrm>
            <a:off x="95250" y="900007"/>
            <a:ext cx="300228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600" b="1">
                <a:solidFill>
                  <a:schemeClr val="tx1"/>
                </a:solidFill>
                <a:effectLst/>
                <a:latin typeface="+mn-ea"/>
                <a:cs typeface="+mn-ea"/>
              </a:rPr>
              <a:t> </a:t>
            </a:r>
            <a:r>
              <a:rPr lang="en-US" altLang="zh-CN" sz="3200">
                <a:solidFill>
                  <a:schemeClr val="tx1"/>
                </a:solidFill>
                <a:effectLst/>
                <a:latin typeface="+mn-ea"/>
                <a:cs typeface="+mn-ea"/>
              </a:rPr>
              <a:t>1</a:t>
            </a:r>
            <a:r>
              <a:rPr lang="zh-CN" altLang="en-US" sz="2800">
                <a:solidFill>
                  <a:schemeClr val="tx1"/>
                </a:solidFill>
                <a:effectLst/>
                <a:latin typeface="+mn-ea"/>
                <a:cs typeface="+mn-ea"/>
              </a:rPr>
              <a:t>、</a:t>
            </a:r>
            <a:r>
              <a:rPr lang="zh-CN" altLang="en-US" sz="3200">
                <a:solidFill>
                  <a:schemeClr val="tx1"/>
                </a:solidFill>
                <a:effectLst/>
                <a:latin typeface="+mn-ea"/>
                <a:cs typeface="+mn-ea"/>
              </a:rPr>
              <a:t>居民和经济</a:t>
            </a:r>
            <a:endParaRPr lang="zh-CN" altLang="en-US" sz="2800">
              <a:solidFill>
                <a:srgbClr val="FF0000"/>
              </a:solidFill>
              <a:effectLst/>
              <a:latin typeface="+mn-ea"/>
              <a:ea typeface="楷体" panose="02010609060101010101" charset="-122"/>
              <a:cs typeface="+mn-ea"/>
            </a:endParaRPr>
          </a:p>
        </p:txBody>
      </p:sp>
      <p:sp>
        <p:nvSpPr>
          <p:cNvPr id="7" name="圆角矩形 6"/>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Tree>
    <p:extLst>
      <p:ext uri="{BB962C8B-B14F-4D97-AF65-F5344CB8AC3E}">
        <p14:creationId xmlns:p14="http://schemas.microsoft.com/office/powerpoint/2010/main" val="379532789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4"/>
          <p:cNvSpPr>
            <a:spLocks noChangeArrowheads="1"/>
          </p:cNvSpPr>
          <p:nvPr>
            <p:custDataLst>
              <p:tags r:id="rId1"/>
            </p:custDataLst>
          </p:nvPr>
        </p:nvSpPr>
        <p:spPr bwMode="auto">
          <a:xfrm>
            <a:off x="134938" y="1309688"/>
            <a:ext cx="3924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en-US" altLang="zh-CN" sz="2800" b="1">
                <a:solidFill>
                  <a:srgbClr val="FF0000"/>
                </a:solidFill>
                <a:latin typeface="微软雅黑" panose="020B0503020204020204" pitchFamily="34" charset="-122"/>
                <a:ea typeface="微软雅黑" panose="020B0503020204020204" pitchFamily="34" charset="-122"/>
              </a:rPr>
              <a:t>1.</a:t>
            </a:r>
            <a:r>
              <a:rPr lang="zh-CN" altLang="en-US" sz="2800" b="1">
                <a:solidFill>
                  <a:srgbClr val="FF0000"/>
                </a:solidFill>
                <a:latin typeface="微软雅黑" panose="020B0503020204020204" pitchFamily="34" charset="-122"/>
                <a:ea typeface="微软雅黑" panose="020B0503020204020204" pitchFamily="34" charset="-122"/>
              </a:rPr>
              <a:t>经纬度</a:t>
            </a:r>
            <a:r>
              <a:rPr lang="zh-CN" altLang="en-US" sz="2800" b="1">
                <a:latin typeface="微软雅黑" panose="020B0503020204020204" pitchFamily="34" charset="-122"/>
                <a:ea typeface="微软雅黑" panose="020B0503020204020204" pitchFamily="34" charset="-122"/>
              </a:rPr>
              <a:t>位置：</a:t>
            </a:r>
          </a:p>
        </p:txBody>
      </p:sp>
      <p:sp>
        <p:nvSpPr>
          <p:cNvPr id="33794" name="Rectangle 4"/>
          <p:cNvSpPr/>
          <p:nvPr>
            <p:custDataLst>
              <p:tags r:id="rId2"/>
            </p:custDataLst>
          </p:nvPr>
        </p:nvSpPr>
        <p:spPr>
          <a:xfrm>
            <a:off x="209550" y="3465513"/>
            <a:ext cx="3055938" cy="581025"/>
          </a:xfrm>
          <a:prstGeom prst="rect">
            <a:avLst/>
          </a:prstGeom>
          <a:noFill/>
          <a:ln>
            <a:noFill/>
            <a:miter lim="800000"/>
          </a:ln>
        </p:spPr>
        <p:txBody>
          <a:bodyPr wrap="none" anchor="ctr">
            <a:spAutoFit/>
          </a:bodyPr>
          <a:lstStyle/>
          <a:p>
            <a:pPr>
              <a:lnSpc>
                <a:spcPct val="125000"/>
              </a:lnSpc>
            </a:pPr>
            <a:r>
              <a:rPr lang="zh-CN" altLang="en-US" sz="2800" b="1" dirty="0">
                <a:solidFill>
                  <a:srgbClr val="EC171E"/>
                </a:solidFill>
                <a:latin typeface="微软雅黑" panose="020B0503020204020204" pitchFamily="34" charset="-122"/>
                <a:ea typeface="微软雅黑" panose="020B0503020204020204" pitchFamily="34" charset="-122"/>
              </a:rPr>
              <a:t>地处热带和南温带</a:t>
            </a:r>
            <a:endParaRPr lang="en-US" altLang="zh-CN" sz="2800" b="1" dirty="0">
              <a:solidFill>
                <a:srgbClr val="EC171E"/>
              </a:solidFill>
              <a:latin typeface="微软雅黑" panose="020B0503020204020204" pitchFamily="34" charset="-122"/>
              <a:ea typeface="微软雅黑" panose="020B0503020204020204" pitchFamily="34" charset="-122"/>
            </a:endParaRPr>
          </a:p>
        </p:txBody>
      </p:sp>
      <p:pic>
        <p:nvPicPr>
          <p:cNvPr id="97284" name="Picture 11" descr="大洋洲"/>
          <p:cNvPicPr>
            <a:picLocks noChangeAspect="1" noChangeArrowheads="1"/>
          </p:cNvPicPr>
          <p:nvPr>
            <p:custDataLst>
              <p:tags r:id="rId3"/>
            </p:custDataLst>
          </p:nvPr>
        </p:nvPicPr>
        <p:blipFill>
          <a:blip r:embed="rId24" cstate="print">
            <a:extLst>
              <a:ext uri="{28A0092B-C50C-407E-A947-70E740481C1C}">
                <a14:useLocalDpi xmlns:a14="http://schemas.microsoft.com/office/drawing/2010/main" val="0"/>
              </a:ext>
            </a:extLst>
          </a:blip>
          <a:srcRect l="3909" t="3889" r="4549" b="9247"/>
          <a:stretch>
            <a:fillRect/>
          </a:stretch>
        </p:blipFill>
        <p:spPr bwMode="auto">
          <a:xfrm>
            <a:off x="3582988" y="1784350"/>
            <a:ext cx="5189537"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97285" name="组合 19"/>
          <p:cNvGrpSpPr>
            <a:grpSpLocks/>
          </p:cNvGrpSpPr>
          <p:nvPr/>
        </p:nvGrpSpPr>
        <p:grpSpPr bwMode="auto">
          <a:xfrm>
            <a:off x="3656013" y="1909763"/>
            <a:ext cx="5183187" cy="385762"/>
            <a:chOff x="5313443" y="1812510"/>
            <a:chExt cx="5184080" cy="385028"/>
          </a:xfrm>
        </p:grpSpPr>
        <p:sp>
          <p:nvSpPr>
            <p:cNvPr id="97286" name="任意多边形: 形状 17"/>
            <p:cNvSpPr>
              <a:spLocks/>
            </p:cNvSpPr>
            <p:nvPr>
              <p:custDataLst>
                <p:tags r:id="rId21"/>
              </p:custDataLst>
            </p:nvPr>
          </p:nvSpPr>
          <p:spPr bwMode="auto">
            <a:xfrm>
              <a:off x="5313443" y="2064442"/>
              <a:ext cx="5184080" cy="133096"/>
            </a:xfrm>
            <a:custGeom>
              <a:avLst/>
              <a:gdLst>
                <a:gd name="T0" fmla="*/ 0 w 5184080"/>
                <a:gd name="T1" fmla="*/ 133446 h 133446"/>
                <a:gd name="T2" fmla="*/ 1748413 w 5184080"/>
                <a:gd name="T3" fmla="*/ 32962 h 133446"/>
                <a:gd name="T4" fmla="*/ 3084844 w 5184080"/>
                <a:gd name="T5" fmla="*/ 2817 h 133446"/>
                <a:gd name="T6" fmla="*/ 4973934 w 5184080"/>
                <a:gd name="T7" fmla="*/ 93252 h 133446"/>
                <a:gd name="T8" fmla="*/ 5054321 w 5184080"/>
                <a:gd name="T9" fmla="*/ 93252 h 133446"/>
              </a:gdLst>
              <a:ahLst/>
              <a:cxnLst>
                <a:cxn ang="0">
                  <a:pos x="T0" y="T1"/>
                </a:cxn>
                <a:cxn ang="0">
                  <a:pos x="T2" y="T3"/>
                </a:cxn>
                <a:cxn ang="0">
                  <a:pos x="T4" y="T5"/>
                </a:cxn>
                <a:cxn ang="0">
                  <a:pos x="T6" y="T7"/>
                </a:cxn>
                <a:cxn ang="0">
                  <a:pos x="T8" y="T9"/>
                </a:cxn>
              </a:cxnLst>
              <a:rect l="0" t="0" r="r" b="b"/>
              <a:pathLst>
                <a:path w="5184080" h="133446">
                  <a:moveTo>
                    <a:pt x="0" y="133446"/>
                  </a:moveTo>
                  <a:lnTo>
                    <a:pt x="1748413" y="32962"/>
                  </a:lnTo>
                  <a:cubicBezTo>
                    <a:pt x="2262554" y="11190"/>
                    <a:pt x="2547257" y="-7231"/>
                    <a:pt x="3084844" y="2817"/>
                  </a:cubicBezTo>
                  <a:cubicBezTo>
                    <a:pt x="3622431" y="12865"/>
                    <a:pt x="4645688" y="78179"/>
                    <a:pt x="4973934" y="93252"/>
                  </a:cubicBezTo>
                  <a:cubicBezTo>
                    <a:pt x="5302180" y="108324"/>
                    <a:pt x="5178250" y="100788"/>
                    <a:pt x="5054321" y="93252"/>
                  </a:cubicBezTo>
                </a:path>
              </a:pathLst>
            </a:custGeom>
            <a:noFill/>
            <a:ln w="25400" cap="flat" algn="ctr">
              <a:solidFill>
                <a:srgbClr val="EC171E"/>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a typeface="微软雅黑" panose="020B0503020204020204" pitchFamily="34" charset="-122"/>
              </a:endParaRPr>
            </a:p>
          </p:txBody>
        </p:sp>
        <p:sp>
          <p:nvSpPr>
            <p:cNvPr id="33798" name="矩形 21"/>
            <p:cNvSpPr/>
            <p:nvPr>
              <p:custDataLst>
                <p:tags r:id="rId22"/>
              </p:custDataLst>
            </p:nvPr>
          </p:nvSpPr>
          <p:spPr>
            <a:xfrm>
              <a:off x="9181259" y="1812510"/>
              <a:ext cx="1082862" cy="369183"/>
            </a:xfrm>
            <a:prstGeom prst="rect">
              <a:avLst/>
            </a:prstGeom>
            <a:solidFill>
              <a:srgbClr val="B3D564">
                <a:lumMod val="20000"/>
                <a:lumOff val="80000"/>
              </a:srgbClr>
            </a:solidFill>
            <a:ln w="9525" cap="flat" cmpd="sng" algn="ctr">
              <a:noFill/>
              <a:prstDash val="solid"/>
              <a:round/>
              <a:headEnd type="none" w="med" len="med"/>
              <a:tailEnd type="none" w="med" len="me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EC171E"/>
                  </a:solidFill>
                  <a:latin typeface="Calibri" panose="020F0502020204030204" pitchFamily="34" charset="0"/>
                  <a:ea typeface="黑体" panose="02010609060101010101" pitchFamily="49" charset="-122"/>
                </a:rPr>
                <a:t>23°26′N</a:t>
              </a:r>
              <a:endParaRPr lang="zh-CN" altLang="en-US" b="1">
                <a:solidFill>
                  <a:srgbClr val="EC171E"/>
                </a:solidFill>
                <a:latin typeface="Calibri" panose="020F0502020204030204" pitchFamily="34" charset="0"/>
                <a:ea typeface="微软雅黑" panose="020B0503020204020204" pitchFamily="34" charset="-122"/>
              </a:endParaRPr>
            </a:p>
          </p:txBody>
        </p:sp>
      </p:grpSp>
      <p:grpSp>
        <p:nvGrpSpPr>
          <p:cNvPr id="97288" name="组合 22"/>
          <p:cNvGrpSpPr>
            <a:grpSpLocks/>
          </p:cNvGrpSpPr>
          <p:nvPr/>
        </p:nvGrpSpPr>
        <p:grpSpPr bwMode="auto">
          <a:xfrm>
            <a:off x="5268913" y="5573713"/>
            <a:ext cx="2803525" cy="758825"/>
            <a:chOff x="6926829" y="5475757"/>
            <a:chExt cx="2803306" cy="758402"/>
          </a:xfrm>
        </p:grpSpPr>
        <p:sp>
          <p:nvSpPr>
            <p:cNvPr id="97289" name="任意多边形: 形状 19"/>
            <p:cNvSpPr>
              <a:spLocks/>
            </p:cNvSpPr>
            <p:nvPr>
              <p:custDataLst>
                <p:tags r:id="rId19"/>
              </p:custDataLst>
            </p:nvPr>
          </p:nvSpPr>
          <p:spPr bwMode="auto">
            <a:xfrm>
              <a:off x="6926829" y="5475757"/>
              <a:ext cx="2422336" cy="369681"/>
            </a:xfrm>
            <a:custGeom>
              <a:avLst/>
              <a:gdLst>
                <a:gd name="T0" fmla="*/ 0 w 2924070"/>
                <a:gd name="T1" fmla="*/ 462303 h 492448"/>
                <a:gd name="T2" fmla="*/ 1406769 w 2924070"/>
                <a:gd name="T3" fmla="*/ 79 h 492448"/>
                <a:gd name="T4" fmla="*/ 2924070 w 2924070"/>
                <a:gd name="T5" fmla="*/ 492448 h 492448"/>
              </a:gdLst>
              <a:ahLst/>
              <a:cxnLst>
                <a:cxn ang="0">
                  <a:pos x="T0" y="T1"/>
                </a:cxn>
                <a:cxn ang="0">
                  <a:pos x="T2" y="T3"/>
                </a:cxn>
                <a:cxn ang="0">
                  <a:pos x="T4" y="T5"/>
                </a:cxn>
              </a:cxnLst>
              <a:rect l="0" t="0" r="r" b="b"/>
              <a:pathLst>
                <a:path w="2924070" h="492448">
                  <a:moveTo>
                    <a:pt x="0" y="462303"/>
                  </a:moveTo>
                  <a:cubicBezTo>
                    <a:pt x="459712" y="228679"/>
                    <a:pt x="789465" y="-4945"/>
                    <a:pt x="1406769" y="79"/>
                  </a:cubicBezTo>
                  <a:cubicBezTo>
                    <a:pt x="2024073" y="5103"/>
                    <a:pt x="2619270" y="341723"/>
                    <a:pt x="2924070" y="492448"/>
                  </a:cubicBezTo>
                </a:path>
              </a:pathLst>
            </a:custGeom>
            <a:noFill/>
            <a:ln w="25400" cap="flat" algn="ctr">
              <a:solidFill>
                <a:srgbClr val="EC171E"/>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a typeface="微软雅黑" panose="020B0503020204020204" pitchFamily="34" charset="-122"/>
              </a:endParaRPr>
            </a:p>
          </p:txBody>
        </p:sp>
        <p:sp>
          <p:nvSpPr>
            <p:cNvPr id="33801" name="矩形 24"/>
            <p:cNvSpPr/>
            <p:nvPr>
              <p:custDataLst>
                <p:tags r:id="rId20"/>
              </p:custDataLst>
            </p:nvPr>
          </p:nvSpPr>
          <p:spPr>
            <a:xfrm>
              <a:off x="8974544" y="5864477"/>
              <a:ext cx="755591" cy="369682"/>
            </a:xfrm>
            <a:prstGeom prst="rect">
              <a:avLst/>
            </a:prstGeom>
            <a:noFill/>
            <a:ln w="9525" cap="flat" cmpd="sng" algn="ctr">
              <a:noFill/>
              <a:prstDash val="solid"/>
              <a:round/>
              <a:headEnd type="none" w="med" len="med"/>
              <a:tailEnd type="none" w="med" len="me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EC171E"/>
                  </a:solidFill>
                  <a:latin typeface="Calibri" panose="020F0502020204030204" pitchFamily="34" charset="0"/>
                  <a:ea typeface="黑体" panose="02010609060101010101" pitchFamily="49" charset="-122"/>
                </a:rPr>
                <a:t>60°S</a:t>
              </a:r>
              <a:endParaRPr lang="zh-CN" altLang="en-US" b="1">
                <a:solidFill>
                  <a:srgbClr val="EC171E"/>
                </a:solidFill>
                <a:latin typeface="Calibri" panose="020F0502020204030204" pitchFamily="34" charset="0"/>
                <a:ea typeface="微软雅黑" panose="020B0503020204020204" pitchFamily="34" charset="-122"/>
              </a:endParaRPr>
            </a:p>
          </p:txBody>
        </p:sp>
      </p:grpSp>
      <p:grpSp>
        <p:nvGrpSpPr>
          <p:cNvPr id="97291" name="组合 25"/>
          <p:cNvGrpSpPr>
            <a:grpSpLocks/>
          </p:cNvGrpSpPr>
          <p:nvPr/>
        </p:nvGrpSpPr>
        <p:grpSpPr bwMode="auto">
          <a:xfrm>
            <a:off x="3563938" y="1403350"/>
            <a:ext cx="881062" cy="4529138"/>
            <a:chOff x="5221998" y="1305691"/>
            <a:chExt cx="880868" cy="4529350"/>
          </a:xfrm>
        </p:grpSpPr>
        <p:sp>
          <p:nvSpPr>
            <p:cNvPr id="97292" name="任意多边形: 形状 20"/>
            <p:cNvSpPr>
              <a:spLocks/>
            </p:cNvSpPr>
            <p:nvPr>
              <p:custDataLst>
                <p:tags r:id="rId17"/>
              </p:custDataLst>
            </p:nvPr>
          </p:nvSpPr>
          <p:spPr bwMode="auto">
            <a:xfrm>
              <a:off x="5437850" y="1675596"/>
              <a:ext cx="665016" cy="4159445"/>
            </a:xfrm>
            <a:custGeom>
              <a:avLst/>
              <a:gdLst>
                <a:gd name="T0" fmla="*/ 212784 w 664960"/>
                <a:gd name="T1" fmla="*/ 0 h 4160017"/>
                <a:gd name="T2" fmla="*/ 21865 w 664960"/>
                <a:gd name="T3" fmla="*/ 1808703 h 4160017"/>
                <a:gd name="T4" fmla="*/ 664960 w 664960"/>
                <a:gd name="T5" fmla="*/ 4160017 h 4160017"/>
              </a:gdLst>
              <a:ahLst/>
              <a:cxnLst>
                <a:cxn ang="0">
                  <a:pos x="T0" y="T1"/>
                </a:cxn>
                <a:cxn ang="0">
                  <a:pos x="T2" y="T3"/>
                </a:cxn>
                <a:cxn ang="0">
                  <a:pos x="T4" y="T5"/>
                </a:cxn>
              </a:cxnLst>
              <a:rect l="0" t="0" r="r" b="b"/>
              <a:pathLst>
                <a:path w="664960" h="4160017">
                  <a:moveTo>
                    <a:pt x="212784" y="0"/>
                  </a:moveTo>
                  <a:cubicBezTo>
                    <a:pt x="79643" y="557683"/>
                    <a:pt x="-53498" y="1115367"/>
                    <a:pt x="21865" y="1808703"/>
                  </a:cubicBezTo>
                  <a:cubicBezTo>
                    <a:pt x="97228" y="2502039"/>
                    <a:pt x="381094" y="3331028"/>
                    <a:pt x="664960" y="4160017"/>
                  </a:cubicBezTo>
                </a:path>
              </a:pathLst>
            </a:custGeom>
            <a:noFill/>
            <a:ln w="25400" cap="flat" algn="ctr">
              <a:solidFill>
                <a:srgbClr val="EC171E"/>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a typeface="微软雅黑" panose="020B0503020204020204" pitchFamily="34" charset="-122"/>
              </a:endParaRPr>
            </a:p>
          </p:txBody>
        </p:sp>
        <p:sp>
          <p:nvSpPr>
            <p:cNvPr id="33804" name="矩形 27"/>
            <p:cNvSpPr/>
            <p:nvPr>
              <p:custDataLst>
                <p:tags r:id="rId18"/>
              </p:custDataLst>
            </p:nvPr>
          </p:nvSpPr>
          <p:spPr>
            <a:xfrm>
              <a:off x="5221998" y="1305691"/>
              <a:ext cx="880868" cy="369905"/>
            </a:xfrm>
            <a:prstGeom prst="rect">
              <a:avLst/>
            </a:prstGeom>
            <a:noFill/>
            <a:ln w="9525" cap="flat" cmpd="sng" algn="ctr">
              <a:noFill/>
              <a:prstDash val="solid"/>
              <a:round/>
              <a:headEnd type="none" w="med" len="med"/>
              <a:tailEnd type="none" w="med" len="me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EC171E"/>
                  </a:solidFill>
                  <a:latin typeface="Calibri" panose="020F0502020204030204" pitchFamily="34" charset="0"/>
                  <a:ea typeface="黑体" panose="02010609060101010101" pitchFamily="49" charset="-122"/>
                </a:rPr>
                <a:t>110°E</a:t>
              </a:r>
              <a:endParaRPr lang="zh-CN" altLang="en-US" b="1">
                <a:solidFill>
                  <a:srgbClr val="EC171E"/>
                </a:solidFill>
                <a:latin typeface="Calibri" panose="020F0502020204030204" pitchFamily="34" charset="0"/>
                <a:ea typeface="微软雅黑" panose="020B0503020204020204" pitchFamily="34" charset="-122"/>
              </a:endParaRPr>
            </a:p>
          </p:txBody>
        </p:sp>
      </p:grpSp>
      <p:grpSp>
        <p:nvGrpSpPr>
          <p:cNvPr id="97294" name="组合 28"/>
          <p:cNvGrpSpPr>
            <a:grpSpLocks/>
          </p:cNvGrpSpPr>
          <p:nvPr/>
        </p:nvGrpSpPr>
        <p:grpSpPr bwMode="auto">
          <a:xfrm>
            <a:off x="7788275" y="1403350"/>
            <a:ext cx="984250" cy="4540250"/>
            <a:chOff x="9445451" y="1305691"/>
            <a:chExt cx="985269" cy="4539399"/>
          </a:xfrm>
        </p:grpSpPr>
        <p:sp>
          <p:nvSpPr>
            <p:cNvPr id="97295" name="任意多边形: 形状 21"/>
            <p:cNvSpPr>
              <a:spLocks/>
            </p:cNvSpPr>
            <p:nvPr>
              <p:custDataLst>
                <p:tags r:id="rId15"/>
              </p:custDataLst>
            </p:nvPr>
          </p:nvSpPr>
          <p:spPr bwMode="auto">
            <a:xfrm>
              <a:off x="9445451" y="1664399"/>
              <a:ext cx="974145" cy="4180691"/>
            </a:xfrm>
            <a:custGeom>
              <a:avLst/>
              <a:gdLst>
                <a:gd name="T0" fmla="*/ 773723 w 1058848"/>
                <a:gd name="T1" fmla="*/ 0 h 4310743"/>
                <a:gd name="T2" fmla="*/ 1055077 w 1058848"/>
                <a:gd name="T3" fmla="*/ 1567543 h 4310743"/>
                <a:gd name="T4" fmla="*/ 592852 w 1058848"/>
                <a:gd name="T5" fmla="*/ 3486778 h 4310743"/>
                <a:gd name="T6" fmla="*/ 0 w 1058848"/>
                <a:gd name="T7" fmla="*/ 4310743 h 4310743"/>
              </a:gdLst>
              <a:ahLst/>
              <a:cxnLst>
                <a:cxn ang="0">
                  <a:pos x="T0" y="T1"/>
                </a:cxn>
                <a:cxn ang="0">
                  <a:pos x="T2" y="T3"/>
                </a:cxn>
                <a:cxn ang="0">
                  <a:pos x="T4" y="T5"/>
                </a:cxn>
                <a:cxn ang="0">
                  <a:pos x="T6" y="T7"/>
                </a:cxn>
              </a:cxnLst>
              <a:rect l="0" t="0" r="r" b="b"/>
              <a:pathLst>
                <a:path w="1058848" h="4310743">
                  <a:moveTo>
                    <a:pt x="773723" y="0"/>
                  </a:moveTo>
                  <a:cubicBezTo>
                    <a:pt x="929472" y="493206"/>
                    <a:pt x="1085222" y="986413"/>
                    <a:pt x="1055077" y="1567543"/>
                  </a:cubicBezTo>
                  <a:cubicBezTo>
                    <a:pt x="1024932" y="2148673"/>
                    <a:pt x="768698" y="3029578"/>
                    <a:pt x="592852" y="3486778"/>
                  </a:cubicBezTo>
                  <a:cubicBezTo>
                    <a:pt x="417006" y="3943978"/>
                    <a:pt x="208503" y="4127360"/>
                    <a:pt x="0" y="4310743"/>
                  </a:cubicBezTo>
                </a:path>
              </a:pathLst>
            </a:custGeom>
            <a:noFill/>
            <a:ln w="25400" cap="flat" algn="ctr">
              <a:solidFill>
                <a:srgbClr val="EC171E"/>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a typeface="微软雅黑" panose="020B0503020204020204" pitchFamily="34" charset="-122"/>
              </a:endParaRPr>
            </a:p>
          </p:txBody>
        </p:sp>
        <p:sp>
          <p:nvSpPr>
            <p:cNvPr id="33807" name="矩形 30"/>
            <p:cNvSpPr/>
            <p:nvPr>
              <p:custDataLst>
                <p:tags r:id="rId16"/>
              </p:custDataLst>
            </p:nvPr>
          </p:nvSpPr>
          <p:spPr>
            <a:xfrm>
              <a:off x="9451808" y="1305691"/>
              <a:ext cx="978912" cy="369819"/>
            </a:xfrm>
            <a:prstGeom prst="rect">
              <a:avLst/>
            </a:prstGeom>
            <a:noFill/>
            <a:ln w="9525" cap="flat" cmpd="sng" algn="ctr">
              <a:noFill/>
              <a:prstDash val="solid"/>
              <a:round/>
              <a:headEnd type="none" w="med" len="med"/>
              <a:tailEnd type="none" w="med" len="me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EC171E"/>
                  </a:solidFill>
                  <a:latin typeface="Calibri" panose="020F0502020204030204" pitchFamily="34" charset="0"/>
                  <a:ea typeface="黑体" panose="02010609060101010101" pitchFamily="49" charset="-122"/>
                </a:rPr>
                <a:t>140°W</a:t>
              </a:r>
              <a:endParaRPr lang="zh-CN" altLang="en-US" b="1">
                <a:solidFill>
                  <a:srgbClr val="EC171E"/>
                </a:solidFill>
                <a:latin typeface="Calibri" panose="020F0502020204030204" pitchFamily="34" charset="0"/>
                <a:ea typeface="微软雅黑" panose="020B0503020204020204" pitchFamily="34" charset="-122"/>
              </a:endParaRPr>
            </a:p>
          </p:txBody>
        </p:sp>
      </p:grpSp>
      <p:grpSp>
        <p:nvGrpSpPr>
          <p:cNvPr id="97297" name="组合 31"/>
          <p:cNvGrpSpPr>
            <a:grpSpLocks/>
          </p:cNvGrpSpPr>
          <p:nvPr/>
        </p:nvGrpSpPr>
        <p:grpSpPr bwMode="auto">
          <a:xfrm>
            <a:off x="111125" y="2909888"/>
            <a:ext cx="3336925" cy="461962"/>
            <a:chOff x="1273046" y="3705543"/>
            <a:chExt cx="3337274" cy="461665"/>
          </a:xfrm>
        </p:grpSpPr>
        <p:sp>
          <p:nvSpPr>
            <p:cNvPr id="33809" name="文本框 32"/>
            <p:cNvSpPr txBox="1">
              <a:spLocks noChangeArrowheads="1"/>
            </p:cNvSpPr>
            <p:nvPr>
              <p:custDataLst>
                <p:tags r:id="rId13"/>
              </p:custDataLst>
            </p:nvPr>
          </p:nvSpPr>
          <p:spPr bwMode="auto">
            <a:xfrm>
              <a:off x="2073230" y="3705543"/>
              <a:ext cx="2537090" cy="461665"/>
            </a:xfrm>
            <a:prstGeom prst="rect">
              <a:avLst/>
            </a:prstGeom>
            <a:solidFill>
              <a:srgbClr val="B3D564"/>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000000"/>
                  </a:solidFill>
                  <a:latin typeface="微软雅黑" panose="020B0503020204020204" pitchFamily="34" charset="-122"/>
                  <a:ea typeface="微软雅黑" panose="020B0503020204020204" pitchFamily="34" charset="-122"/>
                </a:rPr>
                <a:t>110°E ~ 140°W</a:t>
              </a:r>
            </a:p>
          </p:txBody>
        </p:sp>
        <p:sp>
          <p:nvSpPr>
            <p:cNvPr id="97299" name="文本框 33"/>
            <p:cNvSpPr>
              <a:spLocks noChangeArrowheads="1"/>
            </p:cNvSpPr>
            <p:nvPr>
              <p:custDataLst>
                <p:tags r:id="rId14"/>
              </p:custDataLst>
            </p:nvPr>
          </p:nvSpPr>
          <p:spPr bwMode="auto">
            <a:xfrm>
              <a:off x="1273046" y="3705543"/>
              <a:ext cx="800184" cy="461665"/>
            </a:xfrm>
            <a:prstGeom prst="rect">
              <a:avLst/>
            </a:prstGeom>
            <a:solidFill>
              <a:srgbClr val="0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2400" b="1">
                  <a:solidFill>
                    <a:srgbClr val="FFFFFF"/>
                  </a:solidFill>
                  <a:latin typeface="微软雅黑" panose="020B0503020204020204" pitchFamily="34" charset="-122"/>
                  <a:ea typeface="微软雅黑" panose="020B0503020204020204" pitchFamily="34" charset="-122"/>
                </a:rPr>
                <a:t>经度</a:t>
              </a:r>
            </a:p>
          </p:txBody>
        </p:sp>
      </p:grpSp>
      <p:grpSp>
        <p:nvGrpSpPr>
          <p:cNvPr id="97300" name="组合 34"/>
          <p:cNvGrpSpPr>
            <a:grpSpLocks/>
          </p:cNvGrpSpPr>
          <p:nvPr/>
        </p:nvGrpSpPr>
        <p:grpSpPr bwMode="auto">
          <a:xfrm>
            <a:off x="111125" y="2079625"/>
            <a:ext cx="3340100" cy="461963"/>
            <a:chOff x="1273046" y="2875668"/>
            <a:chExt cx="3340897" cy="461665"/>
          </a:xfrm>
        </p:grpSpPr>
        <p:sp>
          <p:nvSpPr>
            <p:cNvPr id="33812" name="文本框 35"/>
            <p:cNvSpPr txBox="1">
              <a:spLocks noChangeArrowheads="1"/>
            </p:cNvSpPr>
            <p:nvPr>
              <p:custDataLst>
                <p:tags r:id="rId11"/>
              </p:custDataLst>
            </p:nvPr>
          </p:nvSpPr>
          <p:spPr bwMode="auto">
            <a:xfrm>
              <a:off x="2073337" y="2875668"/>
              <a:ext cx="2540606" cy="461665"/>
            </a:xfrm>
            <a:prstGeom prst="rect">
              <a:avLst/>
            </a:prstGeom>
            <a:solidFill>
              <a:srgbClr val="B3D564"/>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000000"/>
                  </a:solidFill>
                  <a:latin typeface="微软雅黑" panose="020B0503020204020204" pitchFamily="34" charset="-122"/>
                  <a:ea typeface="微软雅黑" panose="020B0503020204020204" pitchFamily="34" charset="-122"/>
                </a:rPr>
                <a:t>23°26′N ~ 60°S</a:t>
              </a:r>
            </a:p>
          </p:txBody>
        </p:sp>
        <p:sp>
          <p:nvSpPr>
            <p:cNvPr id="97302" name="文本框 36"/>
            <p:cNvSpPr>
              <a:spLocks noChangeArrowheads="1"/>
            </p:cNvSpPr>
            <p:nvPr>
              <p:custDataLst>
                <p:tags r:id="rId12"/>
              </p:custDataLst>
            </p:nvPr>
          </p:nvSpPr>
          <p:spPr bwMode="auto">
            <a:xfrm>
              <a:off x="1273046" y="2875668"/>
              <a:ext cx="800291" cy="461665"/>
            </a:xfrm>
            <a:prstGeom prst="rect">
              <a:avLst/>
            </a:prstGeom>
            <a:solidFill>
              <a:srgbClr val="0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2400" b="1">
                  <a:solidFill>
                    <a:srgbClr val="FFFFFF"/>
                  </a:solidFill>
                  <a:latin typeface="微软雅黑" panose="020B0503020204020204" pitchFamily="34" charset="-122"/>
                  <a:ea typeface="微软雅黑" panose="020B0503020204020204" pitchFamily="34" charset="-122"/>
                </a:rPr>
                <a:t>纬度</a:t>
              </a:r>
            </a:p>
          </p:txBody>
        </p:sp>
      </p:grpSp>
      <p:sp>
        <p:nvSpPr>
          <p:cNvPr id="33814" name="任意多边形: 形状 3"/>
          <p:cNvSpPr/>
          <p:nvPr>
            <p:custDataLst>
              <p:tags r:id="rId4"/>
            </p:custDataLst>
          </p:nvPr>
        </p:nvSpPr>
        <p:spPr>
          <a:xfrm>
            <a:off x="5930900" y="1824038"/>
            <a:ext cx="247650" cy="4119562"/>
          </a:xfrm>
          <a:custGeom>
            <a:avLst/>
            <a:gdLst>
              <a:gd name="connsiteX0" fmla="*/ 54583 w 196823"/>
              <a:gd name="connsiteY0" fmla="*/ 0 h 4064000"/>
              <a:gd name="connsiteX1" fmla="*/ 196823 w 196823"/>
              <a:gd name="connsiteY1" fmla="*/ 4064000 h 4064000"/>
              <a:gd name="connsiteX0-1" fmla="*/ 81917 w 224157"/>
              <a:gd name="connsiteY0-2" fmla="*/ 0 h 4064000"/>
              <a:gd name="connsiteX1-3" fmla="*/ 224157 w 224157"/>
              <a:gd name="connsiteY1-4" fmla="*/ 4064000 h 4064000"/>
              <a:gd name="connsiteX0-5" fmla="*/ 81917 w 224157"/>
              <a:gd name="connsiteY0-6" fmla="*/ 0 h 3969989"/>
              <a:gd name="connsiteX1-7" fmla="*/ 224157 w 224157"/>
              <a:gd name="connsiteY1-8" fmla="*/ 3969989 h 3969989"/>
            </a:gdLst>
            <a:ahLst/>
            <a:cxnLst>
              <a:cxn ang="0">
                <a:pos x="connsiteX0-1" y="connsiteY0-2"/>
              </a:cxn>
              <a:cxn ang="0">
                <a:pos x="connsiteX1-3" y="connsiteY1-4"/>
              </a:cxn>
            </a:cxnLst>
            <a:rect l="l" t="t" r="r" b="b"/>
            <a:pathLst>
              <a:path w="224156" h="3969989">
                <a:moveTo>
                  <a:pt x="81917" y="0"/>
                </a:moveTo>
                <a:cubicBezTo>
                  <a:pt x="-45201" y="1236990"/>
                  <a:pt x="-43390" y="2967536"/>
                  <a:pt x="224157" y="3969989"/>
                </a:cubicBezTo>
              </a:path>
            </a:pathLst>
          </a:custGeom>
          <a:noFill/>
          <a:ln w="63500" cap="flat" cmpd="sng" algn="ctr">
            <a:solidFill>
              <a:srgbClr val="EC171E"/>
            </a:solidFill>
            <a:prstDash val="solid"/>
            <a:miter lim="800000"/>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a typeface="微软雅黑" panose="020B0503020204020204" pitchFamily="34" charset="-122"/>
            </a:endParaRPr>
          </a:p>
        </p:txBody>
      </p:sp>
      <p:sp>
        <p:nvSpPr>
          <p:cNvPr id="33815" name="任意多边形: 形状 5"/>
          <p:cNvSpPr/>
          <p:nvPr>
            <p:custDataLst>
              <p:tags r:id="rId5"/>
            </p:custDataLst>
          </p:nvPr>
        </p:nvSpPr>
        <p:spPr>
          <a:xfrm>
            <a:off x="3675063" y="3276600"/>
            <a:ext cx="5110162" cy="298450"/>
          </a:xfrm>
          <a:custGeom>
            <a:avLst/>
            <a:gdLst>
              <a:gd name="connsiteX0" fmla="*/ 0 w 5049520"/>
              <a:gd name="connsiteY0" fmla="*/ 276760 h 276760"/>
              <a:gd name="connsiteX1" fmla="*/ 5049520 w 5049520"/>
              <a:gd name="connsiteY1" fmla="*/ 256440 h 276760"/>
              <a:gd name="connsiteX0-1" fmla="*/ 0 w 5110480"/>
              <a:gd name="connsiteY0-2" fmla="*/ 283180 h 283180"/>
              <a:gd name="connsiteX1-3" fmla="*/ 5110480 w 5110480"/>
              <a:gd name="connsiteY1-4" fmla="*/ 252700 h 283180"/>
              <a:gd name="connsiteX0-5" fmla="*/ 0 w 5110480"/>
              <a:gd name="connsiteY0-6" fmla="*/ 298669 h 298669"/>
              <a:gd name="connsiteX1-7" fmla="*/ 5110480 w 5110480"/>
              <a:gd name="connsiteY1-8" fmla="*/ 268189 h 298669"/>
            </a:gdLst>
            <a:ahLst/>
            <a:cxnLst>
              <a:cxn ang="0">
                <a:pos x="connsiteX0-1" y="connsiteY0-2"/>
              </a:cxn>
              <a:cxn ang="0">
                <a:pos x="connsiteX1-3" y="connsiteY1-4"/>
              </a:cxn>
            </a:cxnLst>
            <a:rect l="l" t="t" r="r" b="b"/>
            <a:pathLst>
              <a:path w="5110480" h="298669">
                <a:moveTo>
                  <a:pt x="0" y="298669"/>
                </a:moveTo>
                <a:cubicBezTo>
                  <a:pt x="1476586" y="11649"/>
                  <a:pt x="3379893" y="-183931"/>
                  <a:pt x="5110480" y="268189"/>
                </a:cubicBezTo>
              </a:path>
            </a:pathLst>
          </a:custGeom>
          <a:noFill/>
          <a:ln w="63500" cap="flat" cmpd="sng" algn="ctr">
            <a:solidFill>
              <a:srgbClr val="EC171E"/>
            </a:solidFill>
            <a:prstDash val="solid"/>
            <a:miter lim="800000"/>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a typeface="微软雅黑" panose="020B0503020204020204" pitchFamily="34" charset="-122"/>
            </a:endParaRPr>
          </a:p>
        </p:txBody>
      </p:sp>
      <p:sp>
        <p:nvSpPr>
          <p:cNvPr id="33816" name="Rectangle 4"/>
          <p:cNvSpPr/>
          <p:nvPr>
            <p:custDataLst>
              <p:tags r:id="rId6"/>
            </p:custDataLst>
          </p:nvPr>
        </p:nvSpPr>
        <p:spPr>
          <a:xfrm>
            <a:off x="168275" y="4879975"/>
            <a:ext cx="2747963" cy="1570038"/>
          </a:xfrm>
          <a:prstGeom prst="rect">
            <a:avLst/>
          </a:prstGeom>
          <a:noFill/>
          <a:ln>
            <a:noFill/>
            <a:miter lim="800000"/>
          </a:ln>
        </p:spPr>
        <p:txBody>
          <a:bodyPr anchor="ctr">
            <a:spAutoFit/>
          </a:bodyPr>
          <a:lstStyle/>
          <a:p>
            <a:pPr>
              <a:lnSpc>
                <a:spcPct val="200000"/>
              </a:lnSpc>
            </a:pPr>
            <a:r>
              <a:rPr lang="zh-CN" altLang="en-US" sz="2400">
                <a:solidFill>
                  <a:srgbClr val="000000"/>
                </a:solidFill>
                <a:latin typeface="微软雅黑" panose="020B0503020204020204" pitchFamily="34" charset="-122"/>
                <a:ea typeface="微软雅黑" panose="020B0503020204020204" pitchFamily="34" charset="-122"/>
              </a:rPr>
              <a:t>既跨</a:t>
            </a:r>
            <a:r>
              <a:rPr lang="en-US" altLang="zh-CN" sz="2400">
                <a:solidFill>
                  <a:srgbClr val="000000"/>
                </a:solidFill>
                <a:latin typeface="微软雅黑" panose="020B0503020204020204" pitchFamily="34" charset="-122"/>
                <a:ea typeface="微软雅黑" panose="020B0503020204020204" pitchFamily="34" charset="-122"/>
              </a:rPr>
              <a:t>________</a:t>
            </a:r>
            <a:r>
              <a:rPr lang="zh-CN" altLang="en-US" sz="2400">
                <a:solidFill>
                  <a:srgbClr val="000000"/>
                </a:solidFill>
                <a:latin typeface="微软雅黑" panose="020B0503020204020204" pitchFamily="34" charset="-122"/>
                <a:ea typeface="微软雅黑" panose="020B0503020204020204" pitchFamily="34" charset="-122"/>
              </a:rPr>
              <a:t>半球又跨</a:t>
            </a:r>
            <a:r>
              <a:rPr lang="en-US" altLang="zh-CN" sz="2400">
                <a:solidFill>
                  <a:srgbClr val="000000"/>
                </a:solidFill>
                <a:latin typeface="微软雅黑" panose="020B0503020204020204" pitchFamily="34" charset="-122"/>
                <a:ea typeface="微软雅黑" panose="020B0503020204020204" pitchFamily="34" charset="-122"/>
              </a:rPr>
              <a:t>________</a:t>
            </a:r>
            <a:r>
              <a:rPr lang="zh-CN" altLang="en-US" sz="2400">
                <a:solidFill>
                  <a:srgbClr val="000000"/>
                </a:solidFill>
                <a:latin typeface="微软雅黑" panose="020B0503020204020204" pitchFamily="34" charset="-122"/>
                <a:ea typeface="微软雅黑" panose="020B0503020204020204" pitchFamily="34" charset="-122"/>
              </a:rPr>
              <a:t>半球</a:t>
            </a:r>
          </a:p>
        </p:txBody>
      </p:sp>
      <p:sp>
        <p:nvSpPr>
          <p:cNvPr id="33817" name="Rectangle 4"/>
          <p:cNvSpPr/>
          <p:nvPr>
            <p:custDataLst>
              <p:tags r:id="rId7"/>
            </p:custDataLst>
          </p:nvPr>
        </p:nvSpPr>
        <p:spPr>
          <a:xfrm>
            <a:off x="976313" y="5738813"/>
            <a:ext cx="903287" cy="523875"/>
          </a:xfrm>
          <a:prstGeom prst="rect">
            <a:avLst/>
          </a:prstGeom>
          <a:noFill/>
          <a:ln>
            <a:noFill/>
            <a:miter lim="800000"/>
          </a:ln>
        </p:spPr>
        <p:txBody>
          <a:bodyPr wrap="none" anchor="ctr">
            <a:spAutoFit/>
          </a:bodyPr>
          <a:lstStyle/>
          <a:p>
            <a:r>
              <a:rPr lang="zh-CN" altLang="en-US" sz="2800" b="1">
                <a:solidFill>
                  <a:srgbClr val="EC171E"/>
                </a:solidFill>
                <a:latin typeface="微软雅黑" panose="020B0503020204020204" pitchFamily="34" charset="-122"/>
                <a:ea typeface="微软雅黑" panose="020B0503020204020204" pitchFamily="34" charset="-122"/>
              </a:rPr>
              <a:t>南北</a:t>
            </a:r>
          </a:p>
        </p:txBody>
      </p:sp>
      <p:sp>
        <p:nvSpPr>
          <p:cNvPr id="33818" name="Rectangle 4"/>
          <p:cNvSpPr/>
          <p:nvPr>
            <p:custDataLst>
              <p:tags r:id="rId8"/>
            </p:custDataLst>
          </p:nvPr>
        </p:nvSpPr>
        <p:spPr>
          <a:xfrm>
            <a:off x="976313" y="5027613"/>
            <a:ext cx="903287" cy="523875"/>
          </a:xfrm>
          <a:prstGeom prst="rect">
            <a:avLst/>
          </a:prstGeom>
          <a:noFill/>
          <a:ln>
            <a:noFill/>
            <a:miter lim="800000"/>
          </a:ln>
        </p:spPr>
        <p:txBody>
          <a:bodyPr wrap="none" anchor="ctr">
            <a:spAutoFit/>
          </a:bodyPr>
          <a:lstStyle/>
          <a:p>
            <a:r>
              <a:rPr lang="zh-CN" altLang="en-US" sz="2800" b="1">
                <a:solidFill>
                  <a:srgbClr val="EC171E"/>
                </a:solidFill>
                <a:latin typeface="微软雅黑" panose="020B0503020204020204" pitchFamily="34" charset="-122"/>
                <a:ea typeface="微软雅黑" panose="020B0503020204020204" pitchFamily="34" charset="-122"/>
              </a:rPr>
              <a:t>东西</a:t>
            </a:r>
          </a:p>
        </p:txBody>
      </p:sp>
      <p:sp>
        <p:nvSpPr>
          <p:cNvPr id="97308" name="Text Box 4"/>
          <p:cNvSpPr>
            <a:spLocks noChangeArrowheads="1"/>
          </p:cNvSpPr>
          <p:nvPr>
            <p:custDataLst>
              <p:tags r:id="rId9"/>
            </p:custDataLst>
          </p:nvPr>
        </p:nvSpPr>
        <p:spPr bwMode="auto">
          <a:xfrm>
            <a:off x="187325" y="4267200"/>
            <a:ext cx="3924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en-US" altLang="zh-CN" sz="2800" b="1" dirty="0">
                <a:solidFill>
                  <a:srgbClr val="FF0000"/>
                </a:solidFill>
                <a:latin typeface="微软雅黑" panose="020B0503020204020204" pitchFamily="34" charset="-122"/>
                <a:ea typeface="微软雅黑" panose="020B0503020204020204" pitchFamily="34" charset="-122"/>
              </a:rPr>
              <a:t>2.</a:t>
            </a:r>
            <a:r>
              <a:rPr lang="zh-CN" altLang="en-US" sz="2800" b="1" dirty="0">
                <a:solidFill>
                  <a:srgbClr val="FF0000"/>
                </a:solidFill>
                <a:latin typeface="微软雅黑" panose="020B0503020204020204" pitchFamily="34" charset="-122"/>
                <a:ea typeface="微软雅黑" panose="020B0503020204020204" pitchFamily="34" charset="-122"/>
              </a:rPr>
              <a:t>半球</a:t>
            </a:r>
            <a:r>
              <a:rPr lang="zh-CN" altLang="en-US" sz="2800" b="1" dirty="0">
                <a:latin typeface="微软雅黑" panose="020B0503020204020204" pitchFamily="34" charset="-122"/>
                <a:ea typeface="微软雅黑" panose="020B0503020204020204" pitchFamily="34" charset="-122"/>
              </a:rPr>
              <a:t>位置：</a:t>
            </a:r>
          </a:p>
        </p:txBody>
      </p:sp>
      <p:sp>
        <p:nvSpPr>
          <p:cNvPr id="97310" name="Rectangle 2"/>
          <p:cNvSpPr>
            <a:spLocks noChangeArrowheads="1"/>
          </p:cNvSpPr>
          <p:nvPr>
            <p:custDataLst>
              <p:tags r:id="rId10"/>
            </p:custDataLst>
          </p:nvPr>
        </p:nvSpPr>
        <p:spPr bwMode="auto">
          <a:xfrm>
            <a:off x="-53975" y="676275"/>
            <a:ext cx="358298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sz="2800" b="1" dirty="0">
                <a:solidFill>
                  <a:srgbClr val="0000CC"/>
                </a:solidFill>
                <a:latin typeface="微软雅黑" panose="020B0503020204020204" pitchFamily="34" charset="-122"/>
                <a:ea typeface="微软雅黑" panose="020B0503020204020204" pitchFamily="34" charset="-122"/>
              </a:rPr>
              <a:t>（一）、位置与范围</a:t>
            </a:r>
          </a:p>
        </p:txBody>
      </p:sp>
      <p:sp>
        <p:nvSpPr>
          <p:cNvPr id="31" name="文本框 30"/>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一、大洋洲概述</a:t>
            </a:r>
            <a:r>
              <a:rPr lang="zh-CN" altLang="en-US" sz="3600" dirty="0">
                <a:solidFill>
                  <a:schemeClr val="bg1"/>
                </a:solidFill>
                <a:latin typeface="微软雅黑" panose="020B0503020204020204" charset="-122"/>
                <a:ea typeface="微软雅黑" panose="020B0503020204020204" charset="-122"/>
              </a:rPr>
              <a:t> </a:t>
            </a:r>
          </a:p>
        </p:txBody>
      </p:sp>
      <p:sp>
        <p:nvSpPr>
          <p:cNvPr id="32" name="圆角矩形 31"/>
          <p:cNvSpPr/>
          <p:nvPr/>
        </p:nvSpPr>
        <p:spPr>
          <a:xfrm>
            <a:off x="5843905" y="36000"/>
            <a:ext cx="3095625" cy="70231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5888425" y="0"/>
            <a:ext cx="3005951" cy="769441"/>
          </a:xfrm>
          <a:prstGeom prst="rect">
            <a:avLst/>
          </a:prstGeom>
          <a:noFill/>
        </p:spPr>
        <p:txBody>
          <a:bodyPr wrap="none" rtlCol="0">
            <a:spAutoFit/>
            <a:scene3d>
              <a:camera prst="orthographicFront"/>
              <a:lightRig rig="threePt" dir="t"/>
            </a:scene3d>
          </a:bodyPr>
          <a:lstStyle/>
          <a:p>
            <a:pPr algn="ctr"/>
            <a:r>
              <a:rPr lang="zh-CN" altLang="en-US" sz="4400" dirty="0" smtClean="0">
                <a:solidFill>
                  <a:schemeClr val="tx1"/>
                </a:solidFill>
                <a:effectLst>
                  <a:outerShdw blurRad="38100" dist="19050" dir="2700000" algn="tl" rotWithShape="0">
                    <a:schemeClr val="dk1">
                      <a:alpha val="40000"/>
                    </a:schemeClr>
                  </a:outerShdw>
                </a:effectLst>
              </a:rPr>
              <a:t>位置和范围</a:t>
            </a:r>
            <a:endParaRPr lang="zh-CN" altLang="en-US" sz="4400" dirty="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3239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wipe(left)">
                                      <p:cBhvr>
                                        <p:cTn id="7" dur="500"/>
                                        <p:tgtEl>
                                          <p:spTgt spid="972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7288"/>
                                        </p:tgtEl>
                                        <p:attrNameLst>
                                          <p:attrName>style.visibility</p:attrName>
                                        </p:attrNameLst>
                                      </p:cBhvr>
                                      <p:to>
                                        <p:strVal val="visible"/>
                                      </p:to>
                                    </p:set>
                                    <p:animEffect transition="in" filter="wipe(left)">
                                      <p:cBhvr>
                                        <p:cTn id="12" dur="500"/>
                                        <p:tgtEl>
                                          <p:spTgt spid="972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7291"/>
                                        </p:tgtEl>
                                        <p:attrNameLst>
                                          <p:attrName>style.visibility</p:attrName>
                                        </p:attrNameLst>
                                      </p:cBhvr>
                                      <p:to>
                                        <p:strVal val="visible"/>
                                      </p:to>
                                    </p:set>
                                    <p:animEffect transition="in" filter="wipe(down)">
                                      <p:cBhvr>
                                        <p:cTn id="17" dur="500"/>
                                        <p:tgtEl>
                                          <p:spTgt spid="972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7294"/>
                                        </p:tgtEl>
                                        <p:attrNameLst>
                                          <p:attrName>style.visibility</p:attrName>
                                        </p:attrNameLst>
                                      </p:cBhvr>
                                      <p:to>
                                        <p:strVal val="visible"/>
                                      </p:to>
                                    </p:set>
                                    <p:animEffect transition="in" filter="wipe(down)">
                                      <p:cBhvr>
                                        <p:cTn id="22" dur="500"/>
                                        <p:tgtEl>
                                          <p:spTgt spid="972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7300"/>
                                        </p:tgtEl>
                                        <p:attrNameLst>
                                          <p:attrName>style.visibility</p:attrName>
                                        </p:attrNameLst>
                                      </p:cBhvr>
                                      <p:to>
                                        <p:strVal val="visible"/>
                                      </p:to>
                                    </p:set>
                                    <p:animEffect transition="in" filter="wipe(left)">
                                      <p:cBhvr>
                                        <p:cTn id="27" dur="500"/>
                                        <p:tgtEl>
                                          <p:spTgt spid="973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7297"/>
                                        </p:tgtEl>
                                        <p:attrNameLst>
                                          <p:attrName>style.visibility</p:attrName>
                                        </p:attrNameLst>
                                      </p:cBhvr>
                                      <p:to>
                                        <p:strVal val="visible"/>
                                      </p:to>
                                    </p:set>
                                    <p:animEffect transition="in" filter="wipe(left)">
                                      <p:cBhvr>
                                        <p:cTn id="32" dur="500"/>
                                        <p:tgtEl>
                                          <p:spTgt spid="9729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3794"/>
                                        </p:tgtEl>
                                        <p:attrNameLst>
                                          <p:attrName>style.visibility</p:attrName>
                                        </p:attrNameLst>
                                      </p:cBhvr>
                                      <p:to>
                                        <p:strVal val="visible"/>
                                      </p:to>
                                    </p:set>
                                    <p:animEffect transition="in" filter="blinds(horizontal)">
                                      <p:cBhvr>
                                        <p:cTn id="37" dur="500"/>
                                        <p:tgtEl>
                                          <p:spTgt spid="3379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7308"/>
                                        </p:tgtEl>
                                        <p:attrNameLst>
                                          <p:attrName>style.visibility</p:attrName>
                                        </p:attrNameLst>
                                      </p:cBhvr>
                                      <p:to>
                                        <p:strVal val="visible"/>
                                      </p:to>
                                    </p:set>
                                    <p:animEffect transition="in" filter="blinds(horizontal)">
                                      <p:cBhvr>
                                        <p:cTn id="42" dur="500"/>
                                        <p:tgtEl>
                                          <p:spTgt spid="9730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3816"/>
                                        </p:tgtEl>
                                        <p:attrNameLst>
                                          <p:attrName>style.visibility</p:attrName>
                                        </p:attrNameLst>
                                      </p:cBhvr>
                                      <p:to>
                                        <p:strVal val="visible"/>
                                      </p:to>
                                    </p:set>
                                    <p:animEffect transition="in" filter="blinds(horizontal)">
                                      <p:cBhvr>
                                        <p:cTn id="47" dur="500"/>
                                        <p:tgtEl>
                                          <p:spTgt spid="3381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3817"/>
                                        </p:tgtEl>
                                        <p:attrNameLst>
                                          <p:attrName>style.visibility</p:attrName>
                                        </p:attrNameLst>
                                      </p:cBhvr>
                                      <p:to>
                                        <p:strVal val="visible"/>
                                      </p:to>
                                    </p:set>
                                    <p:animEffect transition="in" filter="blinds(horizontal)">
                                      <p:cBhvr>
                                        <p:cTn id="50" dur="500"/>
                                        <p:tgtEl>
                                          <p:spTgt spid="33817"/>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3818"/>
                                        </p:tgtEl>
                                        <p:attrNameLst>
                                          <p:attrName>style.visibility</p:attrName>
                                        </p:attrNameLst>
                                      </p:cBhvr>
                                      <p:to>
                                        <p:strVal val="visible"/>
                                      </p:to>
                                    </p:set>
                                    <p:animEffect transition="in" filter="blinds(horizontal)">
                                      <p:cBhvr>
                                        <p:cTn id="53" dur="500"/>
                                        <p:tgtEl>
                                          <p:spTgt spid="33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33816" grpId="0"/>
      <p:bldP spid="33817" grpId="0"/>
      <p:bldP spid="33818" grpId="0"/>
      <p:bldP spid="97308" grpId="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9" name="Text Box 5"/>
          <p:cNvSpPr txBox="1">
            <a:spLocks noChangeArrowheads="1"/>
          </p:cNvSpPr>
          <p:nvPr/>
        </p:nvSpPr>
        <p:spPr bwMode="auto">
          <a:xfrm>
            <a:off x="533400" y="2706414"/>
            <a:ext cx="3048000" cy="4667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b="1">
                <a:latin typeface="Times New Roman" panose="02020603050405020304" pitchFamily="18" charset="0"/>
              </a:rPr>
              <a:t>18</a:t>
            </a:r>
            <a:r>
              <a:rPr kumimoji="1" lang="zh-CN" altLang="en-US" b="1">
                <a:latin typeface="Times New Roman" panose="02020603050405020304" pitchFamily="18" charset="0"/>
              </a:rPr>
              <a:t>世纪后期引进</a:t>
            </a:r>
            <a:r>
              <a:rPr kumimoji="1" lang="en-US" altLang="zh-CN" b="1">
                <a:latin typeface="Times New Roman" panose="02020603050405020304" pitchFamily="18" charset="0"/>
              </a:rPr>
              <a:t>29</a:t>
            </a:r>
            <a:r>
              <a:rPr kumimoji="1" lang="zh-CN" altLang="en-US" b="1">
                <a:latin typeface="Times New Roman" panose="02020603050405020304" pitchFamily="18" charset="0"/>
              </a:rPr>
              <a:t>只</a:t>
            </a:r>
          </a:p>
        </p:txBody>
      </p:sp>
      <p:sp>
        <p:nvSpPr>
          <p:cNvPr id="134150" name="Text Box 6"/>
          <p:cNvSpPr txBox="1">
            <a:spLocks noChangeArrowheads="1"/>
          </p:cNvSpPr>
          <p:nvPr/>
        </p:nvSpPr>
        <p:spPr bwMode="auto">
          <a:xfrm>
            <a:off x="629964" y="3841531"/>
            <a:ext cx="2667000" cy="4667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latin typeface="Times New Roman" panose="02020603050405020304" pitchFamily="18" charset="0"/>
              </a:rPr>
              <a:t>当今约</a:t>
            </a:r>
            <a:r>
              <a:rPr kumimoji="1" lang="en-US" altLang="zh-CN" b="1">
                <a:latin typeface="Times New Roman" panose="02020603050405020304" pitchFamily="18" charset="0"/>
              </a:rPr>
              <a:t>1.4</a:t>
            </a:r>
            <a:r>
              <a:rPr kumimoji="1" lang="zh-CN" altLang="en-US" b="1">
                <a:latin typeface="Times New Roman" panose="02020603050405020304" pitchFamily="18" charset="0"/>
              </a:rPr>
              <a:t>亿只</a:t>
            </a:r>
          </a:p>
        </p:txBody>
      </p:sp>
      <p:sp>
        <p:nvSpPr>
          <p:cNvPr id="134153" name="AutoShape 9"/>
          <p:cNvSpPr>
            <a:spLocks noChangeArrowheads="1"/>
          </p:cNvSpPr>
          <p:nvPr/>
        </p:nvSpPr>
        <p:spPr bwMode="auto">
          <a:xfrm rot="16200000" flipH="1">
            <a:off x="1680341" y="3259520"/>
            <a:ext cx="488731" cy="407278"/>
          </a:xfrm>
          <a:prstGeom prst="right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文本框 10"/>
          <p:cNvSpPr txBox="1"/>
          <p:nvPr/>
        </p:nvSpPr>
        <p:spPr>
          <a:xfrm>
            <a:off x="114986" y="1152008"/>
            <a:ext cx="8930005" cy="103886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sym typeface="+mn-ea"/>
              </a:rPr>
              <a:t>             </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澳大利亚草原广阔，适宜发展畜牧业，号称</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骑在羊背上的国家</a:t>
            </a:r>
            <a:r>
              <a:rPr lang="en-US" altLang="zh-CN" sz="2800">
                <a:solidFill>
                  <a:schemeClr val="tx1"/>
                </a:solidFill>
                <a:latin typeface="楷体" panose="02010609060101010101" charset="-122"/>
                <a:ea typeface="楷体" panose="02010609060101010101" charset="-122"/>
                <a:cs typeface="楷体" panose="02010609060101010101" charset="-122"/>
                <a:sym typeface="+mn-ea"/>
              </a:rPr>
              <a:t>”</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。主要出口</a:t>
            </a:r>
            <a:r>
              <a:rPr lang="zh-CN" altLang="en-US" sz="2800" b="1">
                <a:solidFill>
                  <a:srgbClr val="FF0000"/>
                </a:solidFill>
                <a:latin typeface="楷体" panose="02010609060101010101" charset="-122"/>
                <a:ea typeface="楷体" panose="02010609060101010101" charset="-122"/>
                <a:cs typeface="楷体" panose="02010609060101010101" charset="-122"/>
                <a:sym typeface="+mn-ea"/>
              </a:rPr>
              <a:t>小麦、羊毛、牛肉</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a:t>
            </a:r>
          </a:p>
        </p:txBody>
      </p:sp>
      <p:sp>
        <p:nvSpPr>
          <p:cNvPr id="21"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22" name="文本框 7"/>
          <p:cNvSpPr txBox="1"/>
          <p:nvPr/>
        </p:nvSpPr>
        <p:spPr>
          <a:xfrm>
            <a:off x="95250" y="899795"/>
            <a:ext cx="221869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6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a:solidFill>
                  <a:schemeClr val="tx1"/>
                </a:solidFill>
                <a:effectLst/>
                <a:latin typeface="+mn-ea"/>
                <a:cs typeface="+mn-ea"/>
              </a:rPr>
              <a:t>、</a:t>
            </a:r>
            <a:r>
              <a:rPr lang="zh-CN" altLang="en-US" sz="3200">
                <a:solidFill>
                  <a:schemeClr val="tx1"/>
                </a:solidFill>
                <a:effectLst/>
                <a:latin typeface="+mn-ea"/>
                <a:cs typeface="+mn-ea"/>
              </a:rPr>
              <a:t>农牧业</a:t>
            </a:r>
            <a:endParaRPr lang="zh-CN" altLang="en-US" sz="2800">
              <a:solidFill>
                <a:srgbClr val="FF0000"/>
              </a:solidFill>
              <a:effectLst/>
              <a:latin typeface="+mn-ea"/>
              <a:ea typeface="楷体" panose="02010609060101010101" charset="-122"/>
              <a:cs typeface="+mn-ea"/>
            </a:endParaRPr>
          </a:p>
        </p:txBody>
      </p:sp>
      <p:sp>
        <p:nvSpPr>
          <p:cNvPr id="23" name="圆角矩形 22"/>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pic>
        <p:nvPicPr>
          <p:cNvPr id="25" name="图片 276490" descr="澳大利亚农牧业分布"/>
          <p:cNvPicPr>
            <a:picLocks noChangeAspect="1"/>
          </p:cNvPicPr>
          <p:nvPr/>
        </p:nvPicPr>
        <p:blipFill>
          <a:blip r:embed="rId2" cstate="print">
            <a:clrChange>
              <a:clrFrom>
                <a:srgbClr val="FFFFFF"/>
              </a:clrFrom>
              <a:clrTo>
                <a:srgbClr val="FFFFFF">
                  <a:alpha val="0"/>
                </a:srgbClr>
              </a:clrTo>
            </a:clrChange>
          </a:blip>
          <a:srcRect l="2411" t="2561" r="10809" b="1593"/>
          <a:stretch>
            <a:fillRect/>
          </a:stretch>
        </p:blipFill>
        <p:spPr>
          <a:xfrm>
            <a:off x="3941379" y="2270234"/>
            <a:ext cx="4851314" cy="4382815"/>
          </a:xfrm>
          <a:prstGeom prst="rect">
            <a:avLst/>
          </a:prstGeom>
          <a:noFill/>
          <a:ln w="9525">
            <a:solidFill>
              <a:schemeClr val="tx1">
                <a:lumMod val="95000"/>
                <a:lumOff val="5000"/>
              </a:schemeClr>
            </a:solidFill>
          </a:ln>
        </p:spPr>
      </p:pic>
      <p:pic>
        <p:nvPicPr>
          <p:cNvPr id="50180" name="Picture 4" descr="羊毛"/>
          <p:cNvPicPr>
            <a:picLocks noChangeAspect="1" noChangeArrowheads="1"/>
          </p:cNvPicPr>
          <p:nvPr/>
        </p:nvPicPr>
        <p:blipFill>
          <a:blip r:embed="rId3" cstate="print"/>
          <a:srcRect/>
          <a:stretch>
            <a:fillRect/>
          </a:stretch>
        </p:blipFill>
        <p:spPr bwMode="auto">
          <a:xfrm>
            <a:off x="662695" y="4540468"/>
            <a:ext cx="2894289" cy="1935711"/>
          </a:xfrm>
          <a:prstGeom prst="rect">
            <a:avLst/>
          </a:prstGeom>
          <a:noFill/>
        </p:spPr>
      </p:pic>
    </p:spTree>
    <p:extLst>
      <p:ext uri="{BB962C8B-B14F-4D97-AF65-F5344CB8AC3E}">
        <p14:creationId xmlns:p14="http://schemas.microsoft.com/office/powerpoint/2010/main" val="35218671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wipe(left)">
                                      <p:cBhvr>
                                        <p:cTn id="7" dur="500"/>
                                        <p:tgtEl>
                                          <p:spTgt spid="1341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4153"/>
                                        </p:tgtEl>
                                        <p:attrNameLst>
                                          <p:attrName>style.visibility</p:attrName>
                                        </p:attrNameLst>
                                      </p:cBhvr>
                                      <p:to>
                                        <p:strVal val="visible"/>
                                      </p:to>
                                    </p:set>
                                    <p:animEffect transition="in" filter="wipe(left)">
                                      <p:cBhvr>
                                        <p:cTn id="12" dur="500"/>
                                        <p:tgtEl>
                                          <p:spTgt spid="134153"/>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4150"/>
                                        </p:tgtEl>
                                        <p:attrNameLst>
                                          <p:attrName>style.visibility</p:attrName>
                                        </p:attrNameLst>
                                      </p:cBhvr>
                                      <p:to>
                                        <p:strVal val="visible"/>
                                      </p:to>
                                    </p:set>
                                    <p:animEffect transition="in" filter="wipe(left)">
                                      <p:cBhvr>
                                        <p:cTn id="16" dur="500"/>
                                        <p:tgtEl>
                                          <p:spTgt spid="134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animBg="1" autoUpdateAnimBg="0"/>
      <p:bldP spid="134150" grpId="0" animBg="1" autoUpdateAnimBg="0"/>
      <p:bldP spid="13415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9" name="组合 55298"/>
          <p:cNvGrpSpPr/>
          <p:nvPr/>
        </p:nvGrpSpPr>
        <p:grpSpPr>
          <a:xfrm>
            <a:off x="1" y="0"/>
            <a:ext cx="4139804" cy="4459842"/>
            <a:chOff x="0" y="0"/>
            <a:chExt cx="2517" cy="3021"/>
          </a:xfrm>
        </p:grpSpPr>
        <p:pic>
          <p:nvPicPr>
            <p:cNvPr id="28675" name="图片 55299" descr="119320303T0135X"/>
            <p:cNvPicPr>
              <a:picLocks noChangeAspect="1"/>
            </p:cNvPicPr>
            <p:nvPr/>
          </p:nvPicPr>
          <p:blipFill>
            <a:blip r:embed="rId2" cstate="print"/>
            <a:stretch>
              <a:fillRect/>
            </a:stretch>
          </p:blipFill>
          <p:spPr>
            <a:xfrm>
              <a:off x="0" y="0"/>
              <a:ext cx="2514" cy="3000"/>
            </a:xfrm>
            <a:prstGeom prst="rect">
              <a:avLst/>
            </a:prstGeom>
            <a:noFill/>
            <a:ln w="9525">
              <a:noFill/>
            </a:ln>
          </p:spPr>
        </p:pic>
        <p:sp>
          <p:nvSpPr>
            <p:cNvPr id="28676" name="文本框 55300"/>
            <p:cNvSpPr txBox="1"/>
            <p:nvPr/>
          </p:nvSpPr>
          <p:spPr>
            <a:xfrm>
              <a:off x="975" y="2750"/>
              <a:ext cx="1542" cy="271"/>
            </a:xfrm>
            <a:prstGeom prst="rect">
              <a:avLst/>
            </a:prstGeom>
            <a:solidFill>
              <a:schemeClr val="bg1"/>
            </a:solidFill>
            <a:ln w="9525">
              <a:noFill/>
            </a:ln>
          </p:spPr>
          <p:txBody>
            <a:bodyPr anchor="t">
              <a:spAutoFit/>
            </a:bodyPr>
            <a:lstStyle>
              <a:defPPr/>
            </a:lstStyle>
            <a:p>
              <a:pPr algn="ctr">
                <a:spcBef>
                  <a:spcPct val="50000"/>
                </a:spcBef>
              </a:pPr>
              <a:r>
                <a:rPr lang="zh-CN" altLang="en-US" sz="2000" dirty="0">
                  <a:latin typeface="Arial" panose="020B0604020202020204" pitchFamily="34" charset="0"/>
                  <a:ea typeface="宋体" panose="02010600030101010101" pitchFamily="2" charset="-122"/>
                </a:rPr>
                <a:t>三年未剪毛的长毛羊</a:t>
              </a:r>
            </a:p>
          </p:txBody>
        </p:sp>
      </p:grpSp>
      <p:sp>
        <p:nvSpPr>
          <p:cNvPr id="28677" name="标题 55302"/>
          <p:cNvSpPr>
            <a:spLocks noGrp="1"/>
          </p:cNvSpPr>
          <p:nvPr>
            <p:ph type="title"/>
          </p:nvPr>
        </p:nvSpPr>
        <p:spPr/>
        <p:txBody>
          <a:bodyPr anchor="ctr"/>
          <a:lstStyle>
            <a:defPPr/>
          </a:lstStyle>
          <a:p>
            <a:endParaRPr lang="zh-CN" altLang="en-US"/>
          </a:p>
        </p:txBody>
      </p:sp>
      <p:pic>
        <p:nvPicPr>
          <p:cNvPr id="29697" name="图片 69633" descr="20090327_1805c4622c08952d9b02Ts5ohO9od6WE"/>
          <p:cNvPicPr>
            <a:picLocks noChangeAspect="1"/>
          </p:cNvPicPr>
          <p:nvPr/>
        </p:nvPicPr>
        <p:blipFill>
          <a:blip r:embed="rId3" cstate="print"/>
          <a:stretch>
            <a:fillRect/>
          </a:stretch>
        </p:blipFill>
        <p:spPr>
          <a:xfrm>
            <a:off x="4146972" y="3108779"/>
            <a:ext cx="4997028" cy="3749221"/>
          </a:xfrm>
          <a:prstGeom prst="rect">
            <a:avLst/>
          </a:prstGeom>
          <a:noFill/>
          <a:ln w="9525">
            <a:noFill/>
          </a:ln>
        </p:spPr>
      </p:pic>
    </p:spTree>
    <p:extLst>
      <p:ext uri="{BB962C8B-B14F-4D97-AF65-F5344CB8AC3E}">
        <p14:creationId xmlns:p14="http://schemas.microsoft.com/office/powerpoint/2010/main" val="3738065226"/>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wipe(down)">
                                      <p:cBhvr>
                                        <p:cTn id="7" dur="500"/>
                                        <p:tgtEl>
                                          <p:spTgt spid="55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
          <p:cNvSpPr>
            <a:spLocks noChangeArrowheads="1"/>
          </p:cNvSpPr>
          <p:nvPr/>
        </p:nvSpPr>
        <p:spPr bwMode="auto">
          <a:xfrm>
            <a:off x="252248" y="3602421"/>
            <a:ext cx="4909113" cy="2308324"/>
          </a:xfrm>
          <a:prstGeom prst="rect">
            <a:avLst/>
          </a:prstGeom>
          <a:noFill/>
          <a:ln w="9525">
            <a:noFill/>
            <a:miter lim="800000"/>
          </a:ln>
        </p:spPr>
        <p:txBody>
          <a:bodyPr wrap="square">
            <a:spAutoFit/>
          </a:bodyPr>
          <a:lstStyle>
            <a:defPPr/>
          </a:lstStyle>
          <a:p>
            <a:pPr fontAlgn="base">
              <a:spcBef>
                <a:spcPct val="0"/>
              </a:spcBef>
              <a:spcAft>
                <a:spcPct val="0"/>
              </a:spcAft>
              <a:defRPr/>
            </a:pPr>
            <a:r>
              <a:rPr lang="zh-CN" altLang="en-US" sz="2400" b="1" dirty="0">
                <a:latin typeface="+mn-ea"/>
              </a:rPr>
              <a:t>雪地靴，这种羊皮靴从</a:t>
            </a:r>
            <a:r>
              <a:rPr lang="en-US" altLang="zh-CN" sz="2400" b="1" dirty="0">
                <a:latin typeface="+mn-ea"/>
              </a:rPr>
              <a:t>1910</a:t>
            </a:r>
            <a:r>
              <a:rPr lang="zh-CN" altLang="en-US" sz="2400" b="1" dirty="0">
                <a:latin typeface="+mn-ea"/>
              </a:rPr>
              <a:t>年开始在剪羊毛人中变得流行，剪羊毛人从羊的身上取下一小块羊皮，经过修剪后，用来包住他们的脚后来逐渐在澳大利亚流行开来。</a:t>
            </a:r>
            <a:r>
              <a:rPr lang="en-US" altLang="zh-CN" sz="2400" b="1" dirty="0">
                <a:latin typeface="+mn-ea"/>
              </a:rPr>
              <a:t>UGG</a:t>
            </a:r>
            <a:r>
              <a:rPr lang="zh-CN" altLang="en-US" sz="2400" b="1" dirty="0">
                <a:latin typeface="+mn-ea"/>
              </a:rPr>
              <a:t>特指源自澳大利亚的羊毛靴。</a:t>
            </a:r>
          </a:p>
        </p:txBody>
      </p:sp>
      <p:pic>
        <p:nvPicPr>
          <p:cNvPr id="18435" name="Picture 2" descr="http://home.52fx.cn/data/attachment/forum/201310/15/094252b8oo1fkfkskw8y00.jpg"/>
          <p:cNvPicPr>
            <a:picLocks noChangeAspect="1"/>
          </p:cNvPicPr>
          <p:nvPr/>
        </p:nvPicPr>
        <p:blipFill>
          <a:blip r:embed="rId2" cstate="print"/>
          <a:stretch>
            <a:fillRect/>
          </a:stretch>
        </p:blipFill>
        <p:spPr>
          <a:xfrm>
            <a:off x="299545" y="418117"/>
            <a:ext cx="4922826" cy="3108679"/>
          </a:xfrm>
          <a:prstGeom prst="rect">
            <a:avLst/>
          </a:prstGeom>
          <a:noFill/>
          <a:ln w="9525">
            <a:noFill/>
          </a:ln>
        </p:spPr>
      </p:pic>
      <p:pic>
        <p:nvPicPr>
          <p:cNvPr id="14343" name="Picture 7"/>
          <p:cNvPicPr>
            <a:picLocks noChangeAspect="1"/>
          </p:cNvPicPr>
          <p:nvPr/>
        </p:nvPicPr>
        <p:blipFill>
          <a:blip r:embed="rId3" cstate="print"/>
          <a:stretch>
            <a:fillRect/>
          </a:stretch>
        </p:blipFill>
        <p:spPr>
          <a:xfrm>
            <a:off x="5372101" y="199774"/>
            <a:ext cx="3220106" cy="3122070"/>
          </a:xfrm>
          <a:prstGeom prst="rect">
            <a:avLst/>
          </a:prstGeom>
          <a:noFill/>
          <a:ln w="9525">
            <a:noFill/>
          </a:ln>
        </p:spPr>
      </p:pic>
      <p:pic>
        <p:nvPicPr>
          <p:cNvPr id="14344" name="Picture 8"/>
          <p:cNvPicPr>
            <a:picLocks noChangeAspect="1"/>
          </p:cNvPicPr>
          <p:nvPr/>
        </p:nvPicPr>
        <p:blipFill>
          <a:blip r:embed="rId4" cstate="print"/>
          <a:stretch>
            <a:fillRect/>
          </a:stretch>
        </p:blipFill>
        <p:spPr>
          <a:xfrm>
            <a:off x="5214938" y="3375423"/>
            <a:ext cx="3696128" cy="2978080"/>
          </a:xfrm>
          <a:prstGeom prst="rect">
            <a:avLst/>
          </a:prstGeom>
          <a:noFill/>
          <a:ln w="9525">
            <a:noFill/>
          </a:ln>
        </p:spPr>
      </p:pic>
    </p:spTree>
    <p:extLst>
      <p:ext uri="{BB962C8B-B14F-4D97-AF65-F5344CB8AC3E}">
        <p14:creationId xmlns:p14="http://schemas.microsoft.com/office/powerpoint/2010/main" val="3159517523"/>
      </p:ext>
    </p:extLst>
  </p:cSld>
  <p:clrMapOvr>
    <a:masterClrMapping/>
  </p:clrMapOvr>
  <p:transition>
    <p:cover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276490" descr="澳大利亚农牧业分布"/>
          <p:cNvPicPr>
            <a:picLocks noChangeAspect="1"/>
          </p:cNvPicPr>
          <p:nvPr/>
        </p:nvPicPr>
        <p:blipFill>
          <a:blip r:embed="rId2" cstate="print">
            <a:clrChange>
              <a:clrFrom>
                <a:srgbClr val="FFFFFF"/>
              </a:clrFrom>
              <a:clrTo>
                <a:srgbClr val="FFFFFF">
                  <a:alpha val="0"/>
                </a:srgbClr>
              </a:clrTo>
            </a:clrChange>
          </a:blip>
          <a:srcRect l="2411" t="2561" r="10809" b="1593"/>
          <a:stretch>
            <a:fillRect/>
          </a:stretch>
        </p:blipFill>
        <p:spPr>
          <a:xfrm>
            <a:off x="296882" y="4206875"/>
            <a:ext cx="2940045" cy="2610067"/>
          </a:xfrm>
          <a:prstGeom prst="rect">
            <a:avLst/>
          </a:prstGeom>
          <a:noFill/>
          <a:ln w="9525">
            <a:solidFill>
              <a:schemeClr val="tx1">
                <a:lumMod val="95000"/>
                <a:lumOff val="5000"/>
              </a:schemeClr>
            </a:solidFill>
          </a:ln>
        </p:spPr>
      </p:pic>
      <p:sp>
        <p:nvSpPr>
          <p:cNvPr id="15365" name="文本框 3"/>
          <p:cNvSpPr txBox="1"/>
          <p:nvPr/>
        </p:nvSpPr>
        <p:spPr>
          <a:xfrm>
            <a:off x="0" y="394933"/>
            <a:ext cx="5888831" cy="460375"/>
          </a:xfrm>
          <a:prstGeom prst="rect">
            <a:avLst/>
          </a:prstGeom>
          <a:noFill/>
          <a:ln w="9525">
            <a:noFill/>
          </a:ln>
        </p:spPr>
        <p:txBody>
          <a:bodyPr>
            <a:spAutoFit/>
          </a:bodyPr>
          <a:lstStyle>
            <a:defPPr/>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a:spcBef>
                <a:spcPct val="0"/>
              </a:spcBef>
              <a:buNone/>
            </a:pPr>
            <a:r>
              <a:rPr lang="zh-CN" altLang="en-US" sz="2400" b="1" dirty="0">
                <a:latin typeface="微软雅黑" panose="020B0503020204020204" charset="-122"/>
                <a:ea typeface="微软雅黑"/>
              </a:rPr>
              <a:t>澳大利亚</a:t>
            </a:r>
            <a:r>
              <a:rPr lang="en-US" altLang="zh-CN" sz="2400" b="1" dirty="0">
                <a:latin typeface="微软雅黑" panose="020B0503020204020204" charset="-122"/>
                <a:ea typeface="微软雅黑"/>
              </a:rPr>
              <a:t>——</a:t>
            </a:r>
            <a:r>
              <a:rPr lang="zh-CN" altLang="en-US" sz="2400" b="1" dirty="0">
                <a:latin typeface="微软雅黑" panose="020B0503020204020204" charset="-122"/>
                <a:ea typeface="微软雅黑"/>
              </a:rPr>
              <a:t>农业：骑在羊背上的国家</a:t>
            </a:r>
          </a:p>
        </p:txBody>
      </p:sp>
      <p:pic>
        <p:nvPicPr>
          <p:cNvPr id="15366" name="Picture 10" descr="澳大利亚地形图1">
            <a:hlinkClick r:id="rId3" action="ppaction://hlinksldjump"/>
          </p:cNvPr>
          <p:cNvPicPr>
            <a:picLocks noGrp="1" noChangeAspect="1"/>
          </p:cNvPicPr>
          <p:nvPr>
            <p:ph type="pic" sz="quarter" idx="10"/>
          </p:nvPr>
        </p:nvPicPr>
        <p:blipFill>
          <a:blip r:embed="rId4" cstate="print"/>
          <a:stretch>
            <a:fillRect/>
          </a:stretch>
        </p:blipFill>
        <p:spPr>
          <a:xfrm>
            <a:off x="150652" y="882892"/>
            <a:ext cx="3112294" cy="2934891"/>
          </a:xfrm>
        </p:spPr>
      </p:pic>
      <p:sp>
        <p:nvSpPr>
          <p:cNvPr id="47" name="椭圆 46"/>
          <p:cNvSpPr/>
          <p:nvPr/>
        </p:nvSpPr>
        <p:spPr>
          <a:xfrm>
            <a:off x="1722674" y="4881826"/>
            <a:ext cx="888206" cy="60841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eaLnBrk="0" fontAlgn="base" hangingPunct="0">
              <a:spcBef>
                <a:spcPct val="0"/>
              </a:spcBef>
              <a:spcAft>
                <a:spcPct val="0"/>
              </a:spcAft>
              <a:defRPr/>
            </a:pPr>
            <a:endParaRPr lang="zh-CN" altLang="en-US" sz="1350"/>
          </a:p>
        </p:txBody>
      </p:sp>
      <p:sp>
        <p:nvSpPr>
          <p:cNvPr id="25609" name="矩形 10"/>
          <p:cNvSpPr/>
          <p:nvPr/>
        </p:nvSpPr>
        <p:spPr>
          <a:xfrm>
            <a:off x="3401061" y="1375411"/>
            <a:ext cx="5046345" cy="460375"/>
          </a:xfrm>
          <a:prstGeom prst="rect">
            <a:avLst/>
          </a:prstGeom>
          <a:noFill/>
          <a:ln w="9525">
            <a:noFill/>
          </a:ln>
        </p:spPr>
        <p:txBody>
          <a:bodyPr wrap="square" anchor="t">
            <a:spAutoFit/>
          </a:bodyPr>
          <a:lstStyle>
            <a:defPPr/>
          </a:lstStyle>
          <a:p>
            <a:r>
              <a:rPr lang="zh-CN" altLang="en-US" sz="2400" b="1">
                <a:latin typeface="Arial" panose="020B0604020202020204" pitchFamily="34" charset="0"/>
                <a:ea typeface="宋体" panose="02010600030101010101" pitchFamily="2" charset="-122"/>
              </a:rPr>
              <a:t>分析澳大利亚牧羊业发达的原因。</a:t>
            </a:r>
          </a:p>
        </p:txBody>
      </p:sp>
      <p:sp>
        <p:nvSpPr>
          <p:cNvPr id="26625" name="Rectangle 3"/>
          <p:cNvSpPr txBox="1"/>
          <p:nvPr/>
        </p:nvSpPr>
        <p:spPr>
          <a:xfrm>
            <a:off x="3305811" y="1956435"/>
            <a:ext cx="5897245" cy="4500880"/>
          </a:xfrm>
          <a:prstGeom prst="rect">
            <a:avLst/>
          </a:prstGeom>
          <a:noFill/>
          <a:ln w="9525">
            <a:noFill/>
          </a:ln>
        </p:spPr>
        <p:txBody>
          <a:bodyPr anchor="t"/>
          <a:lstStyle>
            <a:defPPr/>
          </a:lstStyle>
          <a:p>
            <a:pPr eaLnBrk="0" hangingPunct="0">
              <a:spcBef>
                <a:spcPct val="20000"/>
              </a:spcBef>
              <a:buSzTx/>
            </a:pPr>
            <a:r>
              <a:rPr lang="zh-CN" altLang="en-US" sz="2400" b="1" dirty="0">
                <a:solidFill>
                  <a:srgbClr val="0000FF"/>
                </a:solidFill>
                <a:latin typeface="+mn-ea"/>
                <a:cs typeface="仿宋" panose="02010609060101010101" charset="-122"/>
              </a:rPr>
              <a:t>地形</a:t>
            </a:r>
            <a:r>
              <a:rPr lang="zh-CN" altLang="en-US" sz="2400" b="1" dirty="0">
                <a:latin typeface="+mn-ea"/>
                <a:cs typeface="仿宋" panose="02010609060101010101" charset="-122"/>
              </a:rPr>
              <a:t>条件</a:t>
            </a:r>
            <a:r>
              <a:rPr lang="zh-CN" altLang="en-US" sz="2400" b="1" dirty="0" smtClean="0">
                <a:latin typeface="+mn-ea"/>
                <a:cs typeface="仿宋" panose="02010609060101010101" charset="-122"/>
              </a:rPr>
              <a:t>：</a:t>
            </a:r>
            <a:r>
              <a:rPr lang="zh-CN" altLang="en-US" sz="2400" b="1" dirty="0" smtClean="0">
                <a:solidFill>
                  <a:srgbClr val="FF0000"/>
                </a:solidFill>
                <a:latin typeface="+mn-ea"/>
                <a:cs typeface="仿宋" panose="02010609060101010101" charset="-122"/>
              </a:rPr>
              <a:t>地势起伏缓和</a:t>
            </a:r>
            <a:endParaRPr lang="en-US" altLang="zh-CN" sz="2400" b="1" dirty="0" smtClean="0">
              <a:solidFill>
                <a:srgbClr val="FF0000"/>
              </a:solidFill>
              <a:latin typeface="+mn-ea"/>
              <a:cs typeface="仿宋" panose="02010609060101010101" charset="-122"/>
            </a:endParaRPr>
          </a:p>
          <a:p>
            <a:pPr eaLnBrk="0" hangingPunct="0">
              <a:spcBef>
                <a:spcPct val="20000"/>
              </a:spcBef>
              <a:buSzTx/>
            </a:pPr>
            <a:r>
              <a:rPr lang="zh-CN" altLang="en-US" sz="2400" b="1" dirty="0" smtClean="0">
                <a:solidFill>
                  <a:srgbClr val="0000FF"/>
                </a:solidFill>
                <a:latin typeface="+mn-ea"/>
                <a:cs typeface="仿宋" panose="02010609060101010101" charset="-122"/>
              </a:rPr>
              <a:t>气候</a:t>
            </a:r>
            <a:r>
              <a:rPr lang="zh-CN" altLang="en-US" sz="2400" b="1" dirty="0">
                <a:latin typeface="+mn-ea"/>
                <a:cs typeface="仿宋" panose="02010609060101010101" charset="-122"/>
              </a:rPr>
              <a:t>条件</a:t>
            </a:r>
            <a:r>
              <a:rPr lang="zh-CN" altLang="en-US" sz="2400" b="1" dirty="0" smtClean="0">
                <a:latin typeface="+mn-ea"/>
                <a:cs typeface="仿宋" panose="02010609060101010101" charset="-122"/>
              </a:rPr>
              <a:t>：有</a:t>
            </a:r>
            <a:r>
              <a:rPr lang="zh-CN" altLang="en-US" sz="2400" b="1" dirty="0">
                <a:solidFill>
                  <a:srgbClr val="FF0000"/>
                </a:solidFill>
                <a:latin typeface="+mn-ea"/>
                <a:cs typeface="仿宋" panose="02010609060101010101" charset="-122"/>
              </a:rPr>
              <a:t>面积</a:t>
            </a:r>
            <a:r>
              <a:rPr lang="zh-CN" altLang="en-US" sz="2400" b="1" dirty="0" smtClean="0">
                <a:solidFill>
                  <a:srgbClr val="FF0000"/>
                </a:solidFill>
                <a:latin typeface="+mn-ea"/>
                <a:cs typeface="仿宋" panose="02010609060101010101" charset="-122"/>
              </a:rPr>
              <a:t>广大的</a:t>
            </a:r>
            <a:r>
              <a:rPr lang="zh-CN" altLang="en-US" sz="2400" b="1" dirty="0" smtClean="0">
                <a:latin typeface="+mn-ea"/>
              </a:rPr>
              <a:t>热带</a:t>
            </a:r>
            <a:r>
              <a:rPr lang="zh-CN" altLang="en-US" sz="2400" b="1" dirty="0">
                <a:latin typeface="+mn-ea"/>
              </a:rPr>
              <a:t>沙漠、热带草原、亚絷带草原面积广阔</a:t>
            </a:r>
            <a:r>
              <a:rPr lang="zh-CN" altLang="en-US" sz="2400" b="1" dirty="0" smtClean="0">
                <a:latin typeface="+mn-ea"/>
                <a:cs typeface="仿宋" panose="02010609060101010101" charset="-122"/>
              </a:rPr>
              <a:t>，</a:t>
            </a:r>
            <a:r>
              <a:rPr lang="zh-CN" altLang="en-US" sz="2400" b="1" dirty="0" smtClean="0">
                <a:latin typeface="+mn-ea"/>
              </a:rPr>
              <a:t>草场</a:t>
            </a:r>
            <a:r>
              <a:rPr lang="zh-CN" altLang="en-US" sz="2400" b="1" dirty="0">
                <a:latin typeface="+mn-ea"/>
              </a:rPr>
              <a:t>资源丰富</a:t>
            </a:r>
            <a:r>
              <a:rPr lang="zh-CN" altLang="en-US" sz="2400" b="1" dirty="0" smtClean="0">
                <a:latin typeface="+mn-ea"/>
                <a:cs typeface="仿宋" panose="02010609060101010101" charset="-122"/>
              </a:rPr>
              <a:t>。</a:t>
            </a:r>
            <a:endParaRPr lang="zh-CN" altLang="en-US" sz="2400" b="1" dirty="0">
              <a:latin typeface="+mn-ea"/>
              <a:cs typeface="仿宋" panose="02010609060101010101" charset="-122"/>
            </a:endParaRPr>
          </a:p>
          <a:p>
            <a:pPr eaLnBrk="0" hangingPunct="0">
              <a:spcBef>
                <a:spcPct val="20000"/>
              </a:spcBef>
              <a:buSzTx/>
            </a:pPr>
            <a:r>
              <a:rPr lang="zh-CN" altLang="en-US" sz="2400" b="1" dirty="0">
                <a:solidFill>
                  <a:srgbClr val="0000FF"/>
                </a:solidFill>
                <a:latin typeface="+mn-ea"/>
                <a:cs typeface="仿宋" panose="02010609060101010101" charset="-122"/>
              </a:rPr>
              <a:t>水资源</a:t>
            </a:r>
            <a:r>
              <a:rPr lang="zh-CN" altLang="en-US" sz="2400" b="1" dirty="0">
                <a:latin typeface="+mn-ea"/>
                <a:cs typeface="仿宋" panose="02010609060101010101" charset="-122"/>
              </a:rPr>
              <a:t>条件：澳大利亚</a:t>
            </a:r>
            <a:r>
              <a:rPr lang="zh-CN" altLang="en-US" sz="2400" b="1" dirty="0">
                <a:solidFill>
                  <a:srgbClr val="FF0000"/>
                </a:solidFill>
                <a:latin typeface="+mn-ea"/>
                <a:cs typeface="仿宋" panose="02010609060101010101" charset="-122"/>
              </a:rPr>
              <a:t>地下水丰富</a:t>
            </a:r>
            <a:r>
              <a:rPr lang="zh-CN" altLang="en-US" sz="2400" b="1" dirty="0" smtClean="0">
                <a:latin typeface="+mn-ea"/>
                <a:cs typeface="仿宋" panose="02010609060101010101" charset="-122"/>
              </a:rPr>
              <a:t>，可</a:t>
            </a:r>
            <a:r>
              <a:rPr lang="zh-CN" altLang="en-US" sz="2400" b="1" dirty="0">
                <a:latin typeface="+mn-ea"/>
                <a:cs typeface="仿宋" panose="02010609060101010101" charset="-122"/>
              </a:rPr>
              <a:t>做牲畜饮用水。</a:t>
            </a:r>
          </a:p>
          <a:p>
            <a:pPr eaLnBrk="0" hangingPunct="0">
              <a:spcBef>
                <a:spcPct val="20000"/>
              </a:spcBef>
              <a:buSzTx/>
            </a:pPr>
            <a:r>
              <a:rPr lang="zh-CN" altLang="en-US" sz="2400" b="1" dirty="0">
                <a:solidFill>
                  <a:srgbClr val="0000FF"/>
                </a:solidFill>
                <a:latin typeface="+mn-ea"/>
                <a:cs typeface="仿宋" panose="02010609060101010101" charset="-122"/>
              </a:rPr>
              <a:t>食物链</a:t>
            </a:r>
            <a:r>
              <a:rPr lang="zh-CN" altLang="en-US" sz="2400" b="1" dirty="0">
                <a:latin typeface="+mn-ea"/>
                <a:cs typeface="仿宋" panose="02010609060101010101" charset="-122"/>
              </a:rPr>
              <a:t>条件：澳大利亚没有大型食肉动物，</a:t>
            </a:r>
            <a:r>
              <a:rPr lang="zh-CN" altLang="en-US" sz="2400" b="1" dirty="0" smtClean="0">
                <a:latin typeface="+mn-ea"/>
                <a:cs typeface="仿宋" panose="02010609060101010101" charset="-122"/>
              </a:rPr>
              <a:t>缺少天敌</a:t>
            </a:r>
            <a:endParaRPr lang="zh-CN" altLang="en-US" sz="2400" b="1" dirty="0">
              <a:latin typeface="+mn-ea"/>
              <a:cs typeface="仿宋" panose="02010609060101010101" charset="-122"/>
            </a:endParaRPr>
          </a:p>
          <a:p>
            <a:pPr eaLnBrk="0" hangingPunct="0">
              <a:spcBef>
                <a:spcPct val="20000"/>
              </a:spcBef>
            </a:pPr>
            <a:r>
              <a:rPr lang="zh-CN" altLang="en-US" sz="2400" b="1" dirty="0" smtClean="0">
                <a:solidFill>
                  <a:srgbClr val="0000FF"/>
                </a:solidFill>
                <a:latin typeface="+mn-ea"/>
                <a:cs typeface="仿宋" panose="02010609060101010101" charset="-122"/>
              </a:rPr>
              <a:t>地广人稀、历史早</a:t>
            </a:r>
            <a:endParaRPr lang="zh-CN" altLang="en-US" sz="2400" b="1" dirty="0">
              <a:solidFill>
                <a:srgbClr val="0000FF"/>
              </a:solidFill>
              <a:latin typeface="+mn-ea"/>
              <a:cs typeface="仿宋" panose="02010609060101010101" charset="-122"/>
            </a:endParaRPr>
          </a:p>
          <a:p>
            <a:pPr eaLnBrk="0" hangingPunct="0">
              <a:spcBef>
                <a:spcPct val="20000"/>
              </a:spcBef>
              <a:buSzTx/>
            </a:pPr>
            <a:r>
              <a:rPr lang="zh-CN" altLang="en-US" sz="2400" b="1" dirty="0" smtClean="0">
                <a:latin typeface="+mn-ea"/>
                <a:cs typeface="仿宋" panose="02010609060101010101" charset="-122"/>
              </a:rPr>
              <a:t>交通</a:t>
            </a:r>
            <a:r>
              <a:rPr lang="zh-CN" altLang="en-US" sz="2400" b="1" dirty="0">
                <a:latin typeface="+mn-ea"/>
                <a:cs typeface="仿宋" panose="02010609060101010101" charset="-122"/>
              </a:rPr>
              <a:t>、市场、科技、政策等</a:t>
            </a:r>
          </a:p>
        </p:txBody>
      </p:sp>
      <p:sp>
        <p:nvSpPr>
          <p:cNvPr id="25" name="椭圆 24"/>
          <p:cNvSpPr/>
          <p:nvPr/>
        </p:nvSpPr>
        <p:spPr>
          <a:xfrm>
            <a:off x="514515" y="5517619"/>
            <a:ext cx="889397" cy="60841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eaLnBrk="0" fontAlgn="base" hangingPunct="0">
              <a:spcBef>
                <a:spcPct val="0"/>
              </a:spcBef>
              <a:spcAft>
                <a:spcPct val="0"/>
              </a:spcAft>
              <a:defRPr/>
            </a:pPr>
            <a:endParaRPr lang="zh-CN" altLang="en-US" sz="1350"/>
          </a:p>
        </p:txBody>
      </p:sp>
      <p:sp>
        <p:nvSpPr>
          <p:cNvPr id="26" name="椭圆 25"/>
          <p:cNvSpPr/>
          <p:nvPr/>
        </p:nvSpPr>
        <p:spPr>
          <a:xfrm>
            <a:off x="2042952" y="5623585"/>
            <a:ext cx="889397" cy="60841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eaLnBrk="0" fontAlgn="base" hangingPunct="0">
              <a:spcBef>
                <a:spcPct val="0"/>
              </a:spcBef>
              <a:spcAft>
                <a:spcPct val="0"/>
              </a:spcAft>
              <a:defRPr/>
            </a:pPr>
            <a:endParaRPr lang="zh-CN" altLang="en-US" sz="1350"/>
          </a:p>
        </p:txBody>
      </p:sp>
      <p:cxnSp>
        <p:nvCxnSpPr>
          <p:cNvPr id="33" name="直接箭头连接符 32"/>
          <p:cNvCxnSpPr>
            <a:stCxn id="34" idx="3"/>
            <a:endCxn id="26" idx="3"/>
          </p:cNvCxnSpPr>
          <p:nvPr/>
        </p:nvCxnSpPr>
        <p:spPr>
          <a:xfrm>
            <a:off x="2166777" y="6115428"/>
            <a:ext cx="6424" cy="2746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165462" y="5792848"/>
            <a:ext cx="1001315" cy="645160"/>
          </a:xfrm>
          <a:prstGeom prst="rect">
            <a:avLst/>
          </a:prstGeom>
          <a:ln/>
        </p:spPr>
        <p:style>
          <a:lnRef idx="1">
            <a:schemeClr val="accent6"/>
          </a:lnRef>
          <a:fillRef idx="2">
            <a:schemeClr val="accent6"/>
          </a:fillRef>
          <a:effectRef idx="1">
            <a:schemeClr val="accent6"/>
          </a:effectRef>
          <a:fontRef idx="minor">
            <a:schemeClr val="dk1"/>
          </a:fontRef>
        </p:style>
        <p:txBody>
          <a:bodyPr>
            <a:spAutoFit/>
          </a:bodyPr>
          <a:lstStyle>
            <a:defPPr/>
          </a:lstStyle>
          <a:p>
            <a:pPr algn="ctr"/>
            <a:r>
              <a:rPr lang="zh-CN" altLang="en-US" b="1" dirty="0">
                <a:latin typeface="微软雅黑" panose="020B0503020204020204" charset="-122"/>
                <a:ea typeface="微软雅黑"/>
              </a:rPr>
              <a:t>混合型农业</a:t>
            </a:r>
          </a:p>
        </p:txBody>
      </p:sp>
      <p:cxnSp>
        <p:nvCxnSpPr>
          <p:cNvPr id="35" name="直接箭头连接符 34"/>
          <p:cNvCxnSpPr>
            <a:stCxn id="34" idx="1"/>
            <a:endCxn id="25" idx="4"/>
          </p:cNvCxnSpPr>
          <p:nvPr/>
        </p:nvCxnSpPr>
        <p:spPr>
          <a:xfrm flipH="1">
            <a:off x="959214" y="6115428"/>
            <a:ext cx="206248" cy="106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706799" y="4921397"/>
            <a:ext cx="1001316" cy="645160"/>
          </a:xfrm>
          <a:prstGeom prst="rect">
            <a:avLst/>
          </a:prstGeom>
          <a:noFill/>
          <a:ln w="9525">
            <a:noFill/>
          </a:ln>
        </p:spPr>
        <p:txBody>
          <a:bodyPr>
            <a:spAutoFit/>
          </a:bodyPr>
          <a:lstStyle>
            <a:defPPr/>
          </a:lstStyle>
          <a:p>
            <a:pPr algn="ctr"/>
            <a:r>
              <a:rPr lang="zh-CN" altLang="en-US" b="1" dirty="0">
                <a:latin typeface="微软雅黑" panose="020B0503020204020204" charset="-122"/>
                <a:ea typeface="微软雅黑"/>
              </a:rPr>
              <a:t>大牧场放牧业</a:t>
            </a:r>
          </a:p>
        </p:txBody>
      </p:sp>
    </p:spTree>
    <p:extLst>
      <p:ext uri="{BB962C8B-B14F-4D97-AF65-F5344CB8AC3E}">
        <p14:creationId xmlns:p14="http://schemas.microsoft.com/office/powerpoint/2010/main" val="36937309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5"/>
                                        </p:tgtEl>
                                        <p:attrNameLst>
                                          <p:attrName>style.visibility</p:attrName>
                                        </p:attrNameLst>
                                      </p:cBhvr>
                                      <p:to>
                                        <p:strVal val="visible"/>
                                      </p:to>
                                    </p:set>
                                    <p:animEffect transition="in" filter="blinds(horizontal)">
                                      <p:cBhvr>
                                        <p:cTn id="7" dur="500"/>
                                        <p:tgtEl>
                                          <p:spTgt spid="266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ppt_x"/>
                                          </p:val>
                                        </p:tav>
                                        <p:tav tm="100000">
                                          <p:val>
                                            <p:strVal val="#ppt_x"/>
                                          </p:val>
                                        </p:tav>
                                      </p:tavLst>
                                    </p:anim>
                                    <p:anim calcmode="lin" valueType="num">
                                      <p:cBhvr additive="base">
                                        <p:cTn id="13" dur="500" fill="hold"/>
                                        <p:tgtEl>
                                          <p:spTgt spid="4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additive="base">
                                        <p:cTn id="16" dur="500" fill="hold"/>
                                        <p:tgtEl>
                                          <p:spTgt spid="45"/>
                                        </p:tgtEl>
                                        <p:attrNameLst>
                                          <p:attrName>ppt_x</p:attrName>
                                        </p:attrNameLst>
                                      </p:cBhvr>
                                      <p:tavLst>
                                        <p:tav tm="0">
                                          <p:val>
                                            <p:strVal val="#ppt_x"/>
                                          </p:val>
                                        </p:tav>
                                        <p:tav tm="100000">
                                          <p:val>
                                            <p:strVal val="#ppt_x"/>
                                          </p:val>
                                        </p:tav>
                                      </p:tavLst>
                                    </p:anim>
                                    <p:anim calcmode="lin" valueType="num">
                                      <p:cBhvr additive="base">
                                        <p:cTn id="1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fill="hold"/>
                                        <p:tgtEl>
                                          <p:spTgt spid="35"/>
                                        </p:tgtEl>
                                        <p:attrNameLst>
                                          <p:attrName>ppt_x</p:attrName>
                                        </p:attrNameLst>
                                      </p:cBhvr>
                                      <p:tavLst>
                                        <p:tav tm="0">
                                          <p:val>
                                            <p:strVal val="#ppt_x"/>
                                          </p:val>
                                        </p:tav>
                                        <p:tav tm="100000">
                                          <p:val>
                                            <p:strVal val="#ppt_x"/>
                                          </p:val>
                                        </p:tav>
                                      </p:tavLst>
                                    </p:anim>
                                    <p:anim calcmode="lin" valueType="num">
                                      <p:cBhvr additive="base">
                                        <p:cTn id="31" dur="500" fill="hold"/>
                                        <p:tgtEl>
                                          <p:spTgt spid="3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500" fill="hold"/>
                                        <p:tgtEl>
                                          <p:spTgt spid="34"/>
                                        </p:tgtEl>
                                        <p:attrNameLst>
                                          <p:attrName>ppt_x</p:attrName>
                                        </p:attrNameLst>
                                      </p:cBhvr>
                                      <p:tavLst>
                                        <p:tav tm="0">
                                          <p:val>
                                            <p:strVal val="#ppt_x"/>
                                          </p:val>
                                        </p:tav>
                                        <p:tav tm="100000">
                                          <p:val>
                                            <p:strVal val="#ppt_x"/>
                                          </p:val>
                                        </p:tav>
                                      </p:tavLst>
                                    </p:anim>
                                    <p:anim calcmode="lin" valueType="num">
                                      <p:cBhvr additive="base">
                                        <p:cTn id="35" dur="500" fill="hold"/>
                                        <p:tgtEl>
                                          <p:spTgt spid="34"/>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6625" grpId="0"/>
      <p:bldP spid="25" grpId="0" animBg="1"/>
      <p:bldP spid="26" grpId="0" animBg="1"/>
      <p:bldP spid="34" grpId="0" animBg="1"/>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899795"/>
            <a:ext cx="221869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6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a:solidFill>
                  <a:schemeClr val="tx1"/>
                </a:solidFill>
                <a:effectLst/>
                <a:latin typeface="+mn-ea"/>
                <a:cs typeface="+mn-ea"/>
              </a:rPr>
              <a:t>、</a:t>
            </a:r>
            <a:r>
              <a:rPr lang="zh-CN" altLang="en-US" sz="3200">
                <a:solidFill>
                  <a:schemeClr val="tx1"/>
                </a:solidFill>
                <a:effectLst/>
                <a:latin typeface="+mn-ea"/>
                <a:cs typeface="+mn-ea"/>
              </a:rPr>
              <a:t>农牧业</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3" name="文本框 2"/>
          <p:cNvSpPr txBox="1"/>
          <p:nvPr/>
        </p:nvSpPr>
        <p:spPr>
          <a:xfrm>
            <a:off x="114935" y="2332355"/>
            <a:ext cx="4683125" cy="426720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30000"/>
              </a:lnSpc>
            </a:pPr>
            <a:r>
              <a:rPr lang="zh-CN" altLang="en-US" sz="2800" b="1" dirty="0">
                <a:solidFill>
                  <a:srgbClr val="FF0000"/>
                </a:solidFill>
                <a:latin typeface="楷体" panose="02010609060101010101" charset="-122"/>
                <a:ea typeface="楷体" panose="02010609060101010101" charset="-122"/>
                <a:cs typeface="楷体" panose="02010609060101010101" charset="-122"/>
              </a:rPr>
              <a:t>澳大利亚的混合农业：</a:t>
            </a:r>
            <a:endParaRPr lang="en-US" altLang="zh-CN" sz="2800" b="1" dirty="0">
              <a:solidFill>
                <a:srgbClr val="0221DE"/>
              </a:solidFill>
              <a:latin typeface="楷体" panose="02010609060101010101" charset="-122"/>
              <a:ea typeface="楷体" panose="02010609060101010101" charset="-122"/>
              <a:cs typeface="楷体" panose="02010609060101010101" charset="-122"/>
            </a:endParaRPr>
          </a:p>
          <a:p>
            <a:pPr>
              <a:lnSpc>
                <a:spcPct val="140000"/>
              </a:lnSpc>
            </a:pPr>
            <a:r>
              <a:rPr lang="en-US" altLang="zh-CN" sz="2800" b="1" dirty="0">
                <a:solidFill>
                  <a:srgbClr val="0221DE"/>
                </a:solidFill>
                <a:latin typeface="楷体" panose="02010609060101010101" charset="-122"/>
                <a:ea typeface="楷体" panose="02010609060101010101" charset="-122"/>
                <a:cs typeface="楷体" panose="02010609060101010101" charset="-122"/>
              </a:rPr>
              <a:t>(1)</a:t>
            </a:r>
            <a:r>
              <a:rPr lang="zh-CN" altLang="en-US" sz="2800" b="1" dirty="0">
                <a:solidFill>
                  <a:srgbClr val="0221DE"/>
                </a:solidFill>
                <a:latin typeface="楷体" panose="02010609060101010101" charset="-122"/>
                <a:ea typeface="楷体" panose="02010609060101010101" charset="-122"/>
                <a:cs typeface="楷体" panose="02010609060101010101" charset="-122"/>
              </a:rPr>
              <a:t>分布：</a:t>
            </a:r>
            <a:r>
              <a:rPr lang="zh-CN" sz="2800" b="1" dirty="0">
                <a:solidFill>
                  <a:schemeClr val="tx1"/>
                </a:solidFill>
                <a:latin typeface="楷体" panose="02010609060101010101" charset="-122"/>
                <a:ea typeface="楷体" panose="02010609060101010101" charset="-122"/>
                <a:cs typeface="楷体" panose="02010609060101010101" charset="-122"/>
              </a:rPr>
              <a:t>东南部和南部草原</a:t>
            </a:r>
            <a:endParaRPr lang="zh-CN" sz="2800" dirty="0">
              <a:solidFill>
                <a:schemeClr val="tx1"/>
              </a:solidFill>
              <a:latin typeface="楷体" panose="02010609060101010101" charset="-122"/>
              <a:ea typeface="楷体" panose="02010609060101010101" charset="-122"/>
              <a:cs typeface="楷体" panose="02010609060101010101" charset="-122"/>
            </a:endParaRPr>
          </a:p>
          <a:p>
            <a:pPr>
              <a:lnSpc>
                <a:spcPct val="140000"/>
              </a:lnSpc>
            </a:pPr>
            <a:r>
              <a:rPr lang="en-US" altLang="zh-CN" sz="2800" b="1" dirty="0">
                <a:solidFill>
                  <a:srgbClr val="0221DE"/>
                </a:solidFill>
                <a:latin typeface="楷体" panose="02010609060101010101" charset="-122"/>
                <a:ea typeface="楷体" panose="02010609060101010101" charset="-122"/>
                <a:cs typeface="楷体" panose="02010609060101010101" charset="-122"/>
                <a:sym typeface="+mn-ea"/>
              </a:rPr>
              <a:t>(2)</a:t>
            </a:r>
            <a:r>
              <a:rPr lang="zh-CN" altLang="en-US" sz="2800" b="1" dirty="0">
                <a:solidFill>
                  <a:srgbClr val="0221DE"/>
                </a:solidFill>
                <a:latin typeface="楷体" panose="02010609060101010101" charset="-122"/>
                <a:ea typeface="楷体" panose="02010609060101010101" charset="-122"/>
                <a:cs typeface="楷体" panose="02010609060101010101" charset="-122"/>
                <a:sym typeface="+mn-ea"/>
              </a:rPr>
              <a:t>经营方式：</a:t>
            </a:r>
            <a:r>
              <a:rPr lang="zh-CN" altLang="en-US" sz="2800" b="1" dirty="0">
                <a:solidFill>
                  <a:schemeClr val="tx1"/>
                </a:solidFill>
                <a:latin typeface="楷体" panose="02010609060101010101" charset="-122"/>
                <a:ea typeface="楷体" panose="02010609060101010101" charset="-122"/>
                <a:cs typeface="楷体" panose="02010609060101010101" charset="-122"/>
                <a:sym typeface="+mn-ea"/>
              </a:rPr>
              <a:t>小麦 </a:t>
            </a:r>
            <a:r>
              <a:rPr lang="en-US" altLang="zh-CN" sz="2800" b="1"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sz="2800" b="1" dirty="0">
                <a:solidFill>
                  <a:schemeClr val="tx1"/>
                </a:solidFill>
                <a:latin typeface="楷体" panose="02010609060101010101" charset="-122"/>
                <a:ea typeface="楷体" panose="02010609060101010101" charset="-122"/>
                <a:cs typeface="楷体" panose="02010609060101010101" charset="-122"/>
                <a:sym typeface="+mn-ea"/>
              </a:rPr>
              <a:t>牧羊</a:t>
            </a:r>
            <a:endParaRPr lang="zh-CN" sz="28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40000"/>
              </a:lnSpc>
            </a:pPr>
            <a:r>
              <a:rPr lang="en-US" altLang="zh-CN" sz="2800" b="1" dirty="0">
                <a:solidFill>
                  <a:srgbClr val="0221DE"/>
                </a:solidFill>
                <a:latin typeface="楷体" panose="02010609060101010101" charset="-122"/>
                <a:ea typeface="楷体" panose="02010609060101010101" charset="-122"/>
                <a:cs typeface="楷体" panose="02010609060101010101" charset="-122"/>
                <a:sym typeface="+mn-ea"/>
              </a:rPr>
              <a:t>(3)</a:t>
            </a:r>
            <a:r>
              <a:rPr lang="zh-CN" altLang="en-US" sz="2800" b="1" dirty="0">
                <a:solidFill>
                  <a:srgbClr val="0221DE"/>
                </a:solidFill>
                <a:latin typeface="楷体" panose="02010609060101010101" charset="-122"/>
                <a:ea typeface="楷体" panose="02010609060101010101" charset="-122"/>
                <a:cs typeface="楷体" panose="02010609060101010101" charset="-122"/>
                <a:sym typeface="+mn-ea"/>
              </a:rPr>
              <a:t>区位条件：</a:t>
            </a:r>
            <a:endParaRPr lang="zh-CN" altLang="en-US" sz="2800" b="1" dirty="0">
              <a:solidFill>
                <a:srgbClr val="FF0000"/>
              </a:solidFill>
              <a:latin typeface="楷体" panose="02010609060101010101" charset="-122"/>
              <a:ea typeface="楷体" panose="02010609060101010101" charset="-122"/>
              <a:cs typeface="楷体" panose="02010609060101010101" charset="-122"/>
              <a:sym typeface="+mn-ea"/>
            </a:endParaRPr>
          </a:p>
          <a:p>
            <a:pPr>
              <a:lnSpc>
                <a:spcPct val="140000"/>
              </a:lnSpc>
            </a:pPr>
            <a:r>
              <a:rPr lang="en-US" altLang="zh-CN" sz="2800" b="1" dirty="0">
                <a:solidFill>
                  <a:srgbClr val="0221DE"/>
                </a:solidFill>
                <a:latin typeface="楷体" panose="02010609060101010101" charset="-122"/>
                <a:ea typeface="楷体" panose="02010609060101010101" charset="-122"/>
                <a:cs typeface="楷体" panose="02010609060101010101" charset="-122"/>
                <a:sym typeface="+mn-ea"/>
              </a:rPr>
              <a:t>(4)</a:t>
            </a:r>
            <a:r>
              <a:rPr lang="zh-CN" altLang="en-US" sz="2800" b="1" dirty="0">
                <a:solidFill>
                  <a:srgbClr val="0221DE"/>
                </a:solidFill>
                <a:latin typeface="楷体" panose="02010609060101010101" charset="-122"/>
                <a:ea typeface="楷体" panose="02010609060101010101" charset="-122"/>
                <a:cs typeface="楷体" panose="02010609060101010101" charset="-122"/>
                <a:sym typeface="+mn-ea"/>
              </a:rPr>
              <a:t>优点：</a:t>
            </a:r>
            <a:endParaRPr lang="zh-CN" sz="28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40000"/>
              </a:lnSpc>
            </a:pPr>
            <a:r>
              <a:rPr lang="en-US" altLang="zh-CN" sz="2800" b="1" dirty="0">
                <a:solidFill>
                  <a:srgbClr val="0221DE"/>
                </a:solidFill>
                <a:latin typeface="楷体" panose="02010609060101010101" charset="-122"/>
                <a:ea typeface="楷体" panose="02010609060101010101" charset="-122"/>
                <a:cs typeface="楷体" panose="02010609060101010101" charset="-122"/>
                <a:sym typeface="+mn-ea"/>
              </a:rPr>
              <a:t>(5)</a:t>
            </a:r>
            <a:r>
              <a:rPr lang="zh-CN" altLang="en-US" sz="2800" b="1" dirty="0">
                <a:solidFill>
                  <a:srgbClr val="0221DE"/>
                </a:solidFill>
                <a:latin typeface="楷体" panose="02010609060101010101" charset="-122"/>
                <a:ea typeface="楷体" panose="02010609060101010101" charset="-122"/>
                <a:cs typeface="楷体" panose="02010609060101010101" charset="-122"/>
                <a:sym typeface="+mn-ea"/>
              </a:rPr>
              <a:t>问题：</a:t>
            </a:r>
          </a:p>
          <a:p>
            <a:pPr>
              <a:lnSpc>
                <a:spcPct val="140000"/>
              </a:lnSpc>
            </a:pPr>
            <a:r>
              <a:rPr lang="zh-CN" altLang="en-US" sz="2800" b="1" dirty="0">
                <a:solidFill>
                  <a:srgbClr val="0221DE"/>
                </a:solidFill>
                <a:latin typeface="楷体" panose="02010609060101010101" charset="-122"/>
                <a:ea typeface="楷体" panose="02010609060101010101" charset="-122"/>
                <a:cs typeface="楷体" panose="02010609060101010101" charset="-122"/>
                <a:sym typeface="+mn-ea"/>
              </a:rPr>
              <a:t>   </a:t>
            </a:r>
            <a:endParaRPr lang="zh-CN" altLang="en-US" sz="2400" b="1" dirty="0">
              <a:solidFill>
                <a:schemeClr val="tx1"/>
              </a:solidFill>
              <a:latin typeface="楷体" panose="02010609060101010101" charset="-122"/>
              <a:ea typeface="楷体" panose="02010609060101010101" charset="-122"/>
              <a:cs typeface="楷体" panose="02010609060101010101" charset="-122"/>
              <a:sym typeface="+mn-ea"/>
            </a:endParaRPr>
          </a:p>
        </p:txBody>
      </p:sp>
      <p:pic>
        <p:nvPicPr>
          <p:cNvPr id="9" name="图片 76802" descr="澳大利亚小麦－牧羊带分布"/>
          <p:cNvPicPr>
            <a:picLocks noChangeAspect="1"/>
          </p:cNvPicPr>
          <p:nvPr/>
        </p:nvPicPr>
        <p:blipFill>
          <a:blip r:embed="rId2" cstate="print"/>
          <a:stretch>
            <a:fillRect/>
          </a:stretch>
        </p:blipFill>
        <p:spPr>
          <a:xfrm>
            <a:off x="4916570" y="2332355"/>
            <a:ext cx="4022960" cy="3900555"/>
          </a:xfrm>
          <a:prstGeom prst="rect">
            <a:avLst/>
          </a:prstGeom>
          <a:noFill/>
          <a:ln w="12700" cap="flat" cmpd="sng">
            <a:solidFill>
              <a:schemeClr val="tx1"/>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hlinkClick r:id="rId2" action="ppaction://hlinksldjump"/>
          </p:cNvPr>
          <p:cNvSpPr txBox="1"/>
          <p:nvPr/>
        </p:nvSpPr>
        <p:spPr>
          <a:xfrm>
            <a:off x="3739920" y="2879431"/>
            <a:ext cx="4327921" cy="830997"/>
          </a:xfrm>
          <a:prstGeom prst="rect">
            <a:avLst/>
          </a:prstGeom>
          <a:noFill/>
          <a:ln w="9525">
            <a:noFill/>
          </a:ln>
        </p:spPr>
        <p:txBody>
          <a:bodyPr wrap="square">
            <a:spAutoFit/>
          </a:bodyPr>
          <a:lstStyle>
            <a:defPPr/>
          </a:lstStyle>
          <a:p>
            <a:pPr>
              <a:spcBef>
                <a:spcPct val="50000"/>
              </a:spcBef>
            </a:pPr>
            <a:r>
              <a:rPr lang="zh-CN" altLang="en-US" sz="2400" b="1" dirty="0" smtClean="0">
                <a:latin typeface="微软雅黑" panose="020B0503020204020204" charset="-122"/>
                <a:ea typeface="微软雅黑"/>
                <a:sym typeface="+mn-ea"/>
              </a:rPr>
              <a:t>分析</a:t>
            </a:r>
            <a:r>
              <a:rPr lang="zh-CN" altLang="en-US" sz="2400" b="1" dirty="0">
                <a:latin typeface="微软雅黑" panose="020B0503020204020204" charset="-122"/>
                <a:ea typeface="微软雅黑"/>
                <a:sym typeface="+mn-ea"/>
              </a:rPr>
              <a:t>墨累</a:t>
            </a:r>
            <a:r>
              <a:rPr lang="en-US" altLang="zh-CN" sz="2400" b="1" dirty="0">
                <a:latin typeface="微软雅黑" panose="020B0503020204020204" charset="-122"/>
                <a:ea typeface="微软雅黑"/>
                <a:sym typeface="+mn-ea"/>
              </a:rPr>
              <a:t>-</a:t>
            </a:r>
            <a:r>
              <a:rPr lang="zh-CN" altLang="en-US" sz="2400" b="1" dirty="0">
                <a:latin typeface="微软雅黑" panose="020B0503020204020204" charset="-122"/>
                <a:ea typeface="微软雅黑"/>
                <a:sym typeface="+mn-ea"/>
              </a:rPr>
              <a:t>达令盆地发展混合农业的优势区位条件。</a:t>
            </a:r>
          </a:p>
        </p:txBody>
      </p:sp>
      <p:pic>
        <p:nvPicPr>
          <p:cNvPr id="16391" name="图片 76802" descr="澳大利亚小麦－牧羊带分布"/>
          <p:cNvPicPr>
            <a:picLocks noChangeAspect="1"/>
          </p:cNvPicPr>
          <p:nvPr/>
        </p:nvPicPr>
        <p:blipFill>
          <a:blip r:embed="rId3" cstate="print"/>
          <a:stretch>
            <a:fillRect/>
          </a:stretch>
        </p:blipFill>
        <p:spPr>
          <a:xfrm>
            <a:off x="520262" y="918366"/>
            <a:ext cx="2881683" cy="2794003"/>
          </a:xfrm>
          <a:prstGeom prst="rect">
            <a:avLst/>
          </a:prstGeom>
          <a:noFill/>
          <a:ln w="12700" cap="flat" cmpd="sng">
            <a:solidFill>
              <a:schemeClr val="tx1"/>
            </a:solidFill>
            <a:prstDash val="solid"/>
            <a:miter/>
            <a:headEnd type="none" w="med" len="med"/>
            <a:tailEnd type="none" w="med" len="med"/>
          </a:ln>
        </p:spPr>
      </p:pic>
      <p:grpSp>
        <p:nvGrpSpPr>
          <p:cNvPr id="16392" name="组合 76803"/>
          <p:cNvGrpSpPr/>
          <p:nvPr/>
        </p:nvGrpSpPr>
        <p:grpSpPr>
          <a:xfrm>
            <a:off x="5916429" y="1122262"/>
            <a:ext cx="1968341" cy="1445095"/>
            <a:chOff x="2789" y="436"/>
            <a:chExt cx="1459" cy="1001"/>
          </a:xfrm>
        </p:grpSpPr>
        <p:pic>
          <p:nvPicPr>
            <p:cNvPr id="16406" name="图片 76804" descr="澳大利亚羊"/>
            <p:cNvPicPr>
              <a:picLocks noChangeAspect="1"/>
            </p:cNvPicPr>
            <p:nvPr/>
          </p:nvPicPr>
          <p:blipFill>
            <a:blip r:embed="rId4" cstate="print"/>
            <a:stretch>
              <a:fillRect/>
            </a:stretch>
          </p:blipFill>
          <p:spPr>
            <a:xfrm>
              <a:off x="2789" y="436"/>
              <a:ext cx="1451" cy="977"/>
            </a:xfrm>
            <a:prstGeom prst="rect">
              <a:avLst/>
            </a:prstGeom>
            <a:noFill/>
            <a:ln w="12700" cap="flat" cmpd="sng">
              <a:solidFill>
                <a:schemeClr val="tx1"/>
              </a:solidFill>
              <a:prstDash val="solid"/>
              <a:miter/>
              <a:headEnd type="none" w="med" len="med"/>
              <a:tailEnd type="none" w="med" len="med"/>
            </a:ln>
          </p:spPr>
        </p:pic>
        <p:sp>
          <p:nvSpPr>
            <p:cNvPr id="16407" name="文本框 76805"/>
            <p:cNvSpPr txBox="1"/>
            <p:nvPr/>
          </p:nvSpPr>
          <p:spPr>
            <a:xfrm>
              <a:off x="3737" y="1167"/>
              <a:ext cx="511" cy="270"/>
            </a:xfrm>
            <a:prstGeom prst="rect">
              <a:avLst/>
            </a:prstGeom>
            <a:noFill/>
            <a:ln w="9525">
              <a:noFill/>
            </a:ln>
          </p:spPr>
          <p:txBody>
            <a:bodyPr>
              <a:spAutoFit/>
            </a:bodyPr>
            <a:lstStyle>
              <a:defPPr/>
            </a:lstStyle>
            <a:p>
              <a:pPr algn="ctr">
                <a:spcBef>
                  <a:spcPct val="50000"/>
                </a:spcBef>
              </a:pPr>
              <a:r>
                <a:rPr lang="zh-CN" altLang="en-US" sz="1500" b="1">
                  <a:solidFill>
                    <a:schemeClr val="bg1"/>
                  </a:solidFill>
                  <a:latin typeface="微软雅黑" panose="020B0503020204020204" charset="-122"/>
                  <a:ea typeface="微软雅黑"/>
                </a:rPr>
                <a:t>牧羊</a:t>
              </a:r>
            </a:p>
          </p:txBody>
        </p:sp>
      </p:grpSp>
      <p:grpSp>
        <p:nvGrpSpPr>
          <p:cNvPr id="16393" name="组合 76806"/>
          <p:cNvGrpSpPr/>
          <p:nvPr/>
        </p:nvGrpSpPr>
        <p:grpSpPr>
          <a:xfrm>
            <a:off x="3820557" y="1229711"/>
            <a:ext cx="1957548" cy="1454918"/>
            <a:chOff x="3582" y="2096"/>
            <a:chExt cx="2034" cy="1447"/>
          </a:xfrm>
        </p:grpSpPr>
        <p:pic>
          <p:nvPicPr>
            <p:cNvPr id="16404" name="图片 76807" descr="小麦"/>
            <p:cNvPicPr>
              <a:picLocks noChangeAspect="1"/>
            </p:cNvPicPr>
            <p:nvPr/>
          </p:nvPicPr>
          <p:blipFill>
            <a:blip r:embed="rId5" cstate="print"/>
            <a:stretch>
              <a:fillRect/>
            </a:stretch>
          </p:blipFill>
          <p:spPr>
            <a:xfrm>
              <a:off x="3582" y="2096"/>
              <a:ext cx="2034" cy="1420"/>
            </a:xfrm>
            <a:prstGeom prst="rect">
              <a:avLst/>
            </a:prstGeom>
            <a:noFill/>
            <a:ln w="12700" cap="flat" cmpd="sng">
              <a:solidFill>
                <a:schemeClr val="tx1"/>
              </a:solidFill>
              <a:prstDash val="solid"/>
              <a:miter/>
              <a:headEnd type="none" w="med" len="med"/>
              <a:tailEnd type="none" w="med" len="med"/>
            </a:ln>
          </p:spPr>
        </p:pic>
        <p:sp>
          <p:nvSpPr>
            <p:cNvPr id="16405" name="文本框 76808"/>
            <p:cNvSpPr txBox="1"/>
            <p:nvPr/>
          </p:nvSpPr>
          <p:spPr>
            <a:xfrm>
              <a:off x="4917" y="3155"/>
              <a:ext cx="673" cy="388"/>
            </a:xfrm>
            <a:prstGeom prst="rect">
              <a:avLst/>
            </a:prstGeom>
            <a:noFill/>
            <a:ln w="9525">
              <a:noFill/>
            </a:ln>
          </p:spPr>
          <p:txBody>
            <a:bodyPr>
              <a:spAutoFit/>
            </a:bodyPr>
            <a:lstStyle>
              <a:defPPr/>
            </a:lstStyle>
            <a:p>
              <a:pPr algn="ctr">
                <a:spcBef>
                  <a:spcPct val="50000"/>
                </a:spcBef>
              </a:pPr>
              <a:r>
                <a:rPr lang="zh-CN" altLang="en-US" sz="1500" b="1">
                  <a:solidFill>
                    <a:schemeClr val="bg1"/>
                  </a:solidFill>
                  <a:latin typeface="微软雅黑" panose="020B0503020204020204" charset="-122"/>
                  <a:ea typeface="微软雅黑"/>
                  <a:sym typeface="+mn-ea"/>
                </a:rPr>
                <a:t>小麦</a:t>
              </a:r>
            </a:p>
          </p:txBody>
        </p:sp>
      </p:grpSp>
      <p:grpSp>
        <p:nvGrpSpPr>
          <p:cNvPr id="16394" name="组合 2"/>
          <p:cNvGrpSpPr/>
          <p:nvPr/>
        </p:nvGrpSpPr>
        <p:grpSpPr>
          <a:xfrm>
            <a:off x="622264" y="3925125"/>
            <a:ext cx="2541984" cy="1980010"/>
            <a:chOff x="4212590" y="1700892"/>
            <a:chExt cx="4323715" cy="3368040"/>
          </a:xfrm>
        </p:grpSpPr>
        <p:pic>
          <p:nvPicPr>
            <p:cNvPr id="16400" name="图片 76810" descr="一个小麦—牧羊农场的土地利用"/>
            <p:cNvPicPr>
              <a:picLocks noChangeAspect="1"/>
            </p:cNvPicPr>
            <p:nvPr/>
          </p:nvPicPr>
          <p:blipFill>
            <a:blip r:embed="rId6" cstate="print">
              <a:lum bright="-17999" contrast="48000"/>
            </a:blip>
            <a:srcRect b="1334"/>
            <a:stretch>
              <a:fillRect/>
            </a:stretch>
          </p:blipFill>
          <p:spPr>
            <a:xfrm>
              <a:off x="4212590" y="1700892"/>
              <a:ext cx="4323715" cy="3368040"/>
            </a:xfrm>
            <a:prstGeom prst="rect">
              <a:avLst/>
            </a:prstGeom>
            <a:noFill/>
            <a:ln w="9525">
              <a:noFill/>
            </a:ln>
          </p:spPr>
        </p:pic>
        <p:sp>
          <p:nvSpPr>
            <p:cNvPr id="16401" name="文本框 37"/>
            <p:cNvSpPr txBox="1"/>
            <p:nvPr/>
          </p:nvSpPr>
          <p:spPr>
            <a:xfrm>
              <a:off x="5352255" y="2054729"/>
              <a:ext cx="444500" cy="1332904"/>
            </a:xfrm>
            <a:prstGeom prst="rect">
              <a:avLst/>
            </a:prstGeom>
            <a:noFill/>
            <a:ln w="9525">
              <a:noFill/>
            </a:ln>
          </p:spPr>
          <p:txBody>
            <a:bodyPr>
              <a:spAutoFit/>
            </a:bodyPr>
            <a:lstStyle>
              <a:defPPr/>
            </a:lstStyle>
            <a:p>
              <a:pPr algn="ctr"/>
              <a:r>
                <a:rPr lang="zh-CN" altLang="en-US" sz="1500" b="1" dirty="0">
                  <a:latin typeface="微软雅黑" panose="020B0503020204020204" charset="-122"/>
                  <a:ea typeface="微软雅黑"/>
                </a:rPr>
                <a:t>休耕地</a:t>
              </a:r>
            </a:p>
          </p:txBody>
        </p:sp>
        <p:sp>
          <p:nvSpPr>
            <p:cNvPr id="16402" name="文本框 38"/>
            <p:cNvSpPr txBox="1"/>
            <p:nvPr/>
          </p:nvSpPr>
          <p:spPr>
            <a:xfrm>
              <a:off x="6087298" y="2263998"/>
              <a:ext cx="444500" cy="940810"/>
            </a:xfrm>
            <a:prstGeom prst="rect">
              <a:avLst/>
            </a:prstGeom>
            <a:noFill/>
            <a:ln w="9525">
              <a:noFill/>
            </a:ln>
          </p:spPr>
          <p:txBody>
            <a:bodyPr>
              <a:spAutoFit/>
            </a:bodyPr>
            <a:lstStyle>
              <a:defPPr/>
            </a:lstStyle>
            <a:p>
              <a:pPr algn="ctr"/>
              <a:r>
                <a:rPr lang="zh-CN" altLang="en-US" sz="1500" b="1" dirty="0">
                  <a:latin typeface="微软雅黑" panose="020B0503020204020204" charset="-122"/>
                  <a:ea typeface="微软雅黑"/>
                </a:rPr>
                <a:t>小麦</a:t>
              </a:r>
            </a:p>
          </p:txBody>
        </p:sp>
        <p:sp>
          <p:nvSpPr>
            <p:cNvPr id="16403" name="文本框 39"/>
            <p:cNvSpPr txBox="1"/>
            <p:nvPr/>
          </p:nvSpPr>
          <p:spPr>
            <a:xfrm>
              <a:off x="6087299" y="3384911"/>
              <a:ext cx="444500" cy="1332904"/>
            </a:xfrm>
            <a:prstGeom prst="rect">
              <a:avLst/>
            </a:prstGeom>
            <a:noFill/>
            <a:ln w="9525">
              <a:noFill/>
            </a:ln>
          </p:spPr>
          <p:txBody>
            <a:bodyPr>
              <a:spAutoFit/>
            </a:bodyPr>
            <a:lstStyle>
              <a:defPPr/>
            </a:lstStyle>
            <a:p>
              <a:pPr algn="ctr"/>
              <a:r>
                <a:rPr lang="zh-CN" altLang="en-US" sz="1500" b="1">
                  <a:latin typeface="微软雅黑" panose="020B0503020204020204" charset="-122"/>
                  <a:ea typeface="微软雅黑"/>
                </a:rPr>
                <a:t>放牧地</a:t>
              </a:r>
            </a:p>
          </p:txBody>
        </p:sp>
      </p:grpSp>
      <p:sp>
        <p:nvSpPr>
          <p:cNvPr id="22" name="文本框 77831"/>
          <p:cNvSpPr txBox="1"/>
          <p:nvPr/>
        </p:nvSpPr>
        <p:spPr>
          <a:xfrm>
            <a:off x="3231358" y="5399361"/>
            <a:ext cx="5698585" cy="461665"/>
          </a:xfrm>
          <a:prstGeom prst="rect">
            <a:avLst/>
          </a:prstGeom>
          <a:noFill/>
          <a:ln w="9525">
            <a:noFill/>
          </a:ln>
        </p:spPr>
        <p:txBody>
          <a:bodyPr wrap="square" anchor="t">
            <a:spAutoFit/>
          </a:bodyPr>
          <a:lstStyle>
            <a:defPPr/>
          </a:lstStyle>
          <a:p>
            <a:pPr>
              <a:spcBef>
                <a:spcPct val="50000"/>
              </a:spcBef>
              <a:defRPr/>
            </a:pPr>
            <a:r>
              <a:rPr lang="en-US" altLang="zh-CN" sz="2400" b="1" dirty="0">
                <a:solidFill>
                  <a:srgbClr val="FF0000"/>
                </a:solidFill>
                <a:latin typeface="微软雅黑" panose="020B0503020204020204" charset="-122"/>
                <a:ea typeface="微软雅黑"/>
                <a:cs typeface="+mn-ea"/>
              </a:rPr>
              <a:t>E. </a:t>
            </a:r>
            <a:r>
              <a:rPr lang="zh-CN" altLang="en-US" sz="2400" b="1" dirty="0">
                <a:solidFill>
                  <a:srgbClr val="FF0000"/>
                </a:solidFill>
                <a:latin typeface="微软雅黑" panose="020B0503020204020204" charset="-122"/>
                <a:ea typeface="微软雅黑"/>
                <a:cs typeface="+mn-ea"/>
              </a:rPr>
              <a:t>经济发达，科技先进，机械化水平高</a:t>
            </a:r>
          </a:p>
        </p:txBody>
      </p:sp>
      <p:sp>
        <p:nvSpPr>
          <p:cNvPr id="25" name="文本框 77826"/>
          <p:cNvSpPr txBox="1"/>
          <p:nvPr/>
        </p:nvSpPr>
        <p:spPr>
          <a:xfrm>
            <a:off x="3231356" y="3887267"/>
            <a:ext cx="6366518" cy="461665"/>
          </a:xfrm>
          <a:prstGeom prst="rect">
            <a:avLst/>
          </a:prstGeom>
          <a:noFill/>
          <a:ln w="9525">
            <a:noFill/>
          </a:ln>
        </p:spPr>
        <p:txBody>
          <a:bodyPr wrap="square" anchor="t">
            <a:spAutoFit/>
          </a:bodyPr>
          <a:lstStyle>
            <a:defPPr/>
          </a:lstStyle>
          <a:p>
            <a:pPr marL="282575" indent="-282575">
              <a:spcBef>
                <a:spcPct val="50000"/>
              </a:spcBef>
              <a:defRPr/>
            </a:pPr>
            <a:r>
              <a:rPr lang="en-US" altLang="zh-CN" sz="2400" b="1" dirty="0">
                <a:solidFill>
                  <a:srgbClr val="FF0000"/>
                </a:solidFill>
                <a:latin typeface="微软雅黑" panose="020B0503020204020204" charset="-122"/>
                <a:ea typeface="微软雅黑"/>
                <a:cs typeface="+mn-ea"/>
              </a:rPr>
              <a:t>A. </a:t>
            </a:r>
            <a:r>
              <a:rPr lang="zh-CN" altLang="en-US" sz="2400" b="1" dirty="0" smtClean="0">
                <a:solidFill>
                  <a:srgbClr val="FF0000"/>
                </a:solidFill>
                <a:latin typeface="微软雅黑" panose="020B0503020204020204" charset="-122"/>
                <a:ea typeface="微软雅黑"/>
                <a:cs typeface="+mn-ea"/>
              </a:rPr>
              <a:t>气候温和适宜小麦</a:t>
            </a:r>
            <a:r>
              <a:rPr lang="zh-CN" altLang="en-US" sz="2400" b="1" dirty="0">
                <a:solidFill>
                  <a:srgbClr val="FF0000"/>
                </a:solidFill>
                <a:latin typeface="微软雅黑" panose="020B0503020204020204" charset="-122"/>
                <a:ea typeface="微软雅黑"/>
                <a:cs typeface="+mn-ea"/>
              </a:rPr>
              <a:t>和牧草生长</a:t>
            </a:r>
          </a:p>
        </p:txBody>
      </p:sp>
      <p:sp>
        <p:nvSpPr>
          <p:cNvPr id="26" name="文本框 77827"/>
          <p:cNvSpPr txBox="1"/>
          <p:nvPr/>
        </p:nvSpPr>
        <p:spPr>
          <a:xfrm>
            <a:off x="3231355" y="4265886"/>
            <a:ext cx="6338313" cy="461665"/>
          </a:xfrm>
          <a:prstGeom prst="rect">
            <a:avLst/>
          </a:prstGeom>
          <a:noFill/>
          <a:ln w="9525">
            <a:noFill/>
          </a:ln>
        </p:spPr>
        <p:txBody>
          <a:bodyPr wrap="square" anchor="t">
            <a:spAutoFit/>
          </a:bodyPr>
          <a:lstStyle>
            <a:defPPr/>
          </a:lstStyle>
          <a:p>
            <a:pPr>
              <a:spcBef>
                <a:spcPct val="50000"/>
              </a:spcBef>
              <a:defRPr/>
            </a:pPr>
            <a:r>
              <a:rPr lang="en-US" altLang="zh-CN" sz="2400" b="1" dirty="0">
                <a:solidFill>
                  <a:srgbClr val="FF0000"/>
                </a:solidFill>
                <a:latin typeface="微软雅黑" panose="020B0503020204020204" charset="-122"/>
                <a:ea typeface="微软雅黑"/>
                <a:cs typeface="+mn-ea"/>
              </a:rPr>
              <a:t>B. </a:t>
            </a:r>
            <a:r>
              <a:rPr lang="zh-CN" altLang="en-US" sz="2400" b="1" dirty="0">
                <a:solidFill>
                  <a:srgbClr val="FF0000"/>
                </a:solidFill>
                <a:latin typeface="微软雅黑" panose="020B0503020204020204" charset="-122"/>
                <a:ea typeface="微软雅黑"/>
                <a:cs typeface="+mn-ea"/>
              </a:rPr>
              <a:t>盆地地形，地势较平坦，土壤肥沃</a:t>
            </a:r>
          </a:p>
        </p:txBody>
      </p:sp>
      <p:sp>
        <p:nvSpPr>
          <p:cNvPr id="33" name="文本框 77828"/>
          <p:cNvSpPr txBox="1"/>
          <p:nvPr/>
        </p:nvSpPr>
        <p:spPr>
          <a:xfrm>
            <a:off x="3231356" y="4643314"/>
            <a:ext cx="5169110" cy="461665"/>
          </a:xfrm>
          <a:prstGeom prst="rect">
            <a:avLst/>
          </a:prstGeom>
          <a:noFill/>
          <a:ln w="9525">
            <a:noFill/>
          </a:ln>
        </p:spPr>
        <p:txBody>
          <a:bodyPr wrap="square" anchor="t">
            <a:spAutoFit/>
          </a:bodyPr>
          <a:lstStyle>
            <a:defPPr/>
          </a:lstStyle>
          <a:p>
            <a:pPr>
              <a:spcBef>
                <a:spcPct val="50000"/>
              </a:spcBef>
              <a:defRPr/>
            </a:pPr>
            <a:r>
              <a:rPr lang="en-US" altLang="zh-CN" sz="2400" b="1" dirty="0">
                <a:solidFill>
                  <a:srgbClr val="FF0000"/>
                </a:solidFill>
                <a:latin typeface="微软雅黑" panose="020B0503020204020204" charset="-122"/>
                <a:ea typeface="微软雅黑"/>
                <a:cs typeface="+mn-ea"/>
              </a:rPr>
              <a:t>C. </a:t>
            </a:r>
            <a:r>
              <a:rPr lang="zh-CN" altLang="en-US" sz="2400" b="1" dirty="0">
                <a:solidFill>
                  <a:srgbClr val="FF0000"/>
                </a:solidFill>
                <a:latin typeface="微软雅黑" panose="020B0503020204020204" charset="-122"/>
                <a:ea typeface="微软雅黑"/>
                <a:cs typeface="+mn-ea"/>
              </a:rPr>
              <a:t>地广人稀，可以发展大规模农场</a:t>
            </a:r>
          </a:p>
        </p:txBody>
      </p:sp>
      <p:sp>
        <p:nvSpPr>
          <p:cNvPr id="34" name="文本框 77830"/>
          <p:cNvSpPr txBox="1"/>
          <p:nvPr/>
        </p:nvSpPr>
        <p:spPr>
          <a:xfrm>
            <a:off x="3231358" y="5021933"/>
            <a:ext cx="6047295" cy="461665"/>
          </a:xfrm>
          <a:prstGeom prst="rect">
            <a:avLst/>
          </a:prstGeom>
          <a:noFill/>
          <a:ln w="9525">
            <a:noFill/>
          </a:ln>
        </p:spPr>
        <p:txBody>
          <a:bodyPr wrap="square" anchor="t">
            <a:spAutoFit/>
          </a:bodyPr>
          <a:lstStyle>
            <a:defPPr/>
          </a:lstStyle>
          <a:p>
            <a:pPr>
              <a:spcBef>
                <a:spcPct val="50000"/>
              </a:spcBef>
              <a:defRPr/>
            </a:pPr>
            <a:r>
              <a:rPr lang="en-US" altLang="zh-CN" sz="2400" b="1" dirty="0">
                <a:solidFill>
                  <a:srgbClr val="FF0000"/>
                </a:solidFill>
                <a:latin typeface="微软雅黑" panose="020B0503020204020204" charset="-122"/>
                <a:ea typeface="微软雅黑"/>
                <a:cs typeface="+mn-ea"/>
              </a:rPr>
              <a:t>D. </a:t>
            </a:r>
            <a:r>
              <a:rPr lang="zh-CN" altLang="en-US" sz="2400" b="1" dirty="0" smtClean="0">
                <a:solidFill>
                  <a:srgbClr val="FF0000"/>
                </a:solidFill>
                <a:latin typeface="微软雅黑" panose="020B0503020204020204" charset="-122"/>
                <a:ea typeface="微软雅黑"/>
                <a:cs typeface="+mn-ea"/>
              </a:rPr>
              <a:t>临近海港，交通</a:t>
            </a:r>
            <a:r>
              <a:rPr lang="zh-CN" altLang="en-US" sz="2400" b="1" dirty="0">
                <a:solidFill>
                  <a:srgbClr val="FF0000"/>
                </a:solidFill>
                <a:latin typeface="微软雅黑" panose="020B0503020204020204" charset="-122"/>
                <a:ea typeface="微软雅黑"/>
                <a:cs typeface="+mn-ea"/>
              </a:rPr>
              <a:t>便利，市场广阔</a:t>
            </a:r>
          </a:p>
        </p:txBody>
      </p:sp>
      <p:sp>
        <p:nvSpPr>
          <p:cNvPr id="2" name="矩形 1"/>
          <p:cNvSpPr/>
          <p:nvPr/>
        </p:nvSpPr>
        <p:spPr>
          <a:xfrm flipH="1">
            <a:off x="0" y="0"/>
            <a:ext cx="3962678" cy="792088"/>
          </a:xfrm>
          <a:prstGeom prst="rect">
            <a:avLst/>
          </a:prstGeom>
          <a:solidFill>
            <a:schemeClr val="tx1">
              <a:lumMod val="85000"/>
              <a:lumOff val="15000"/>
              <a:alpha val="6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lstStyle>
          <a:p>
            <a:pPr algn="ctr"/>
            <a:endParaRPr lang="zh-CN" altLang="en-US"/>
          </a:p>
        </p:txBody>
      </p:sp>
      <p:sp>
        <p:nvSpPr>
          <p:cNvPr id="3" name="矩形 2"/>
          <p:cNvSpPr/>
          <p:nvPr/>
        </p:nvSpPr>
        <p:spPr>
          <a:xfrm flipH="1">
            <a:off x="74246" y="76813"/>
            <a:ext cx="3754206" cy="647037"/>
          </a:xfrm>
          <a:prstGeom prst="rect">
            <a:avLst/>
          </a:prstGeom>
          <a:no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lstStyle>
          <a:p>
            <a:pPr algn="ctr"/>
            <a:endParaRPr lang="zh-CN" altLang="en-US"/>
          </a:p>
        </p:txBody>
      </p:sp>
      <p:sp>
        <p:nvSpPr>
          <p:cNvPr id="4" name="文本框 1"/>
          <p:cNvSpPr txBox="1"/>
          <p:nvPr/>
        </p:nvSpPr>
        <p:spPr>
          <a:xfrm>
            <a:off x="88186" y="168336"/>
            <a:ext cx="3740267" cy="437515"/>
          </a:xfrm>
          <a:prstGeom prst="rect">
            <a:avLst/>
          </a:prstGeom>
          <a:noFill/>
        </p:spPr>
        <p:txBody>
          <a:bodyPr wrap="square" lIns="68580" tIns="34290" rIns="68580" bIns="34290" rtlCol="0">
            <a:spAutoFit/>
          </a:bodyPr>
          <a:lstStyle>
            <a:defPPr/>
          </a:lstStyle>
          <a:p>
            <a:pPr algn="ctr"/>
            <a:r>
              <a:rPr lang="zh-CN" altLang="en-US" sz="2400" b="1">
                <a:solidFill>
                  <a:schemeClr val="bg1"/>
                </a:solidFill>
                <a:latin typeface="+mn-ea"/>
              </a:rPr>
              <a:t>混合农业，合理经营</a:t>
            </a:r>
          </a:p>
        </p:txBody>
      </p:sp>
    </p:spTree>
    <p:extLst>
      <p:ext uri="{BB962C8B-B14F-4D97-AF65-F5344CB8AC3E}">
        <p14:creationId xmlns:p14="http://schemas.microsoft.com/office/powerpoint/2010/main" val="31594690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nodeType="afterGroup">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nodeType="afterGroup">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p:bldP spid="33" grpId="0"/>
      <p:bldP spid="3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文本框 18">
            <a:hlinkClick r:id="rId2" action="ppaction://hlinksldjump"/>
          </p:cNvPr>
          <p:cNvSpPr txBox="1"/>
          <p:nvPr/>
        </p:nvSpPr>
        <p:spPr>
          <a:xfrm>
            <a:off x="3379443" y="3542014"/>
            <a:ext cx="5196998" cy="830997"/>
          </a:xfrm>
          <a:prstGeom prst="rect">
            <a:avLst/>
          </a:prstGeom>
          <a:noFill/>
          <a:ln w="9525">
            <a:noFill/>
          </a:ln>
        </p:spPr>
        <p:txBody>
          <a:bodyPr wrap="square">
            <a:spAutoFit/>
          </a:bodyPr>
          <a:lstStyle>
            <a:defPPr/>
          </a:lstStyle>
          <a:p>
            <a:pPr>
              <a:spcBef>
                <a:spcPct val="50000"/>
              </a:spcBef>
            </a:pPr>
            <a:r>
              <a:rPr lang="zh-CN" altLang="en-US" sz="2400" b="1" dirty="0" smtClean="0">
                <a:latin typeface="微软雅黑" panose="020B0503020204020204" charset="-122"/>
                <a:ea typeface="微软雅黑"/>
                <a:sym typeface="+mn-ea"/>
              </a:rPr>
              <a:t>结合</a:t>
            </a:r>
            <a:r>
              <a:rPr lang="zh-CN" altLang="en-US" sz="2400" b="1" dirty="0">
                <a:latin typeface="微软雅黑" panose="020B0503020204020204" charset="-122"/>
                <a:ea typeface="微软雅黑"/>
                <a:sym typeface="+mn-ea"/>
              </a:rPr>
              <a:t>土地利用、农事安排图表，说出墨累</a:t>
            </a:r>
            <a:r>
              <a:rPr lang="en-US" altLang="zh-CN" sz="2400" b="1" dirty="0">
                <a:latin typeface="微软雅黑" panose="020B0503020204020204" charset="-122"/>
                <a:ea typeface="微软雅黑"/>
                <a:sym typeface="+mn-ea"/>
              </a:rPr>
              <a:t>-</a:t>
            </a:r>
            <a:r>
              <a:rPr lang="zh-CN" altLang="en-US" sz="2400" b="1" dirty="0">
                <a:latin typeface="微软雅黑" panose="020B0503020204020204" charset="-122"/>
                <a:ea typeface="微软雅黑"/>
                <a:sym typeface="+mn-ea"/>
              </a:rPr>
              <a:t>达令盆地混合农业的优点。</a:t>
            </a:r>
          </a:p>
        </p:txBody>
      </p:sp>
      <p:grpSp>
        <p:nvGrpSpPr>
          <p:cNvPr id="17415" name="组合 2"/>
          <p:cNvGrpSpPr/>
          <p:nvPr/>
        </p:nvGrpSpPr>
        <p:grpSpPr>
          <a:xfrm>
            <a:off x="349714" y="3679470"/>
            <a:ext cx="2856309" cy="2225279"/>
            <a:chOff x="4142415" y="952892"/>
            <a:chExt cx="4323715" cy="3368040"/>
          </a:xfrm>
        </p:grpSpPr>
        <p:pic>
          <p:nvPicPr>
            <p:cNvPr id="17419" name="图片 76810" descr="一个小麦—牧羊农场的土地利用"/>
            <p:cNvPicPr>
              <a:picLocks noChangeAspect="1"/>
            </p:cNvPicPr>
            <p:nvPr/>
          </p:nvPicPr>
          <p:blipFill>
            <a:blip r:embed="rId3" cstate="print">
              <a:lum bright="-17999" contrast="48000"/>
            </a:blip>
            <a:srcRect b="1334"/>
            <a:stretch>
              <a:fillRect/>
            </a:stretch>
          </p:blipFill>
          <p:spPr>
            <a:xfrm>
              <a:off x="4142415" y="952892"/>
              <a:ext cx="4323715" cy="3368040"/>
            </a:xfrm>
            <a:prstGeom prst="rect">
              <a:avLst/>
            </a:prstGeom>
            <a:noFill/>
            <a:ln w="9525">
              <a:noFill/>
            </a:ln>
          </p:spPr>
        </p:pic>
        <p:sp>
          <p:nvSpPr>
            <p:cNvPr id="17420" name="文本框 37"/>
            <p:cNvSpPr txBox="1"/>
            <p:nvPr/>
          </p:nvSpPr>
          <p:spPr>
            <a:xfrm>
              <a:off x="5304208" y="1384701"/>
              <a:ext cx="444500" cy="1185992"/>
            </a:xfrm>
            <a:prstGeom prst="rect">
              <a:avLst/>
            </a:prstGeom>
            <a:noFill/>
            <a:ln w="9525">
              <a:noFill/>
            </a:ln>
          </p:spPr>
          <p:txBody>
            <a:bodyPr>
              <a:spAutoFit/>
            </a:bodyPr>
            <a:lstStyle>
              <a:defPPr/>
            </a:lstStyle>
            <a:p>
              <a:pPr algn="ctr"/>
              <a:r>
                <a:rPr lang="zh-CN" altLang="en-US" sz="1500" b="1">
                  <a:latin typeface="微软雅黑" panose="020B0503020204020204" charset="-122"/>
                  <a:ea typeface="微软雅黑"/>
                </a:rPr>
                <a:t>休耕地</a:t>
              </a:r>
            </a:p>
          </p:txBody>
        </p:sp>
        <p:sp>
          <p:nvSpPr>
            <p:cNvPr id="17421" name="文本框 38"/>
            <p:cNvSpPr txBox="1"/>
            <p:nvPr/>
          </p:nvSpPr>
          <p:spPr>
            <a:xfrm>
              <a:off x="6082021" y="1507197"/>
              <a:ext cx="444500" cy="837114"/>
            </a:xfrm>
            <a:prstGeom prst="rect">
              <a:avLst/>
            </a:prstGeom>
            <a:noFill/>
            <a:ln w="9525">
              <a:noFill/>
            </a:ln>
          </p:spPr>
          <p:txBody>
            <a:bodyPr>
              <a:spAutoFit/>
            </a:bodyPr>
            <a:lstStyle>
              <a:defPPr/>
            </a:lstStyle>
            <a:p>
              <a:pPr algn="ctr"/>
              <a:r>
                <a:rPr lang="zh-CN" altLang="en-US" sz="1500" b="1">
                  <a:latin typeface="微软雅黑" panose="020B0503020204020204" charset="-122"/>
                  <a:ea typeface="微软雅黑"/>
                </a:rPr>
                <a:t>小麦</a:t>
              </a:r>
            </a:p>
          </p:txBody>
        </p:sp>
        <p:sp>
          <p:nvSpPr>
            <p:cNvPr id="17422" name="文本框 39"/>
            <p:cNvSpPr txBox="1"/>
            <p:nvPr/>
          </p:nvSpPr>
          <p:spPr>
            <a:xfrm>
              <a:off x="6082020" y="2652433"/>
              <a:ext cx="444500" cy="1185992"/>
            </a:xfrm>
            <a:prstGeom prst="rect">
              <a:avLst/>
            </a:prstGeom>
            <a:noFill/>
            <a:ln w="9525">
              <a:noFill/>
            </a:ln>
          </p:spPr>
          <p:txBody>
            <a:bodyPr>
              <a:spAutoFit/>
            </a:bodyPr>
            <a:lstStyle>
              <a:defPPr/>
            </a:lstStyle>
            <a:p>
              <a:pPr algn="ctr"/>
              <a:r>
                <a:rPr lang="zh-CN" altLang="en-US" sz="1500" b="1">
                  <a:latin typeface="微软雅黑" panose="020B0503020204020204" charset="-122"/>
                  <a:ea typeface="微软雅黑"/>
                </a:rPr>
                <a:t>放牧地</a:t>
              </a:r>
            </a:p>
          </p:txBody>
        </p:sp>
      </p:grpSp>
      <p:sp>
        <p:nvSpPr>
          <p:cNvPr id="25" name="文本框 77826"/>
          <p:cNvSpPr txBox="1"/>
          <p:nvPr/>
        </p:nvSpPr>
        <p:spPr>
          <a:xfrm>
            <a:off x="3206019" y="4459204"/>
            <a:ext cx="5937981" cy="1938992"/>
          </a:xfrm>
          <a:prstGeom prst="rect">
            <a:avLst/>
          </a:prstGeom>
          <a:noFill/>
          <a:ln w="9525">
            <a:noFill/>
          </a:ln>
        </p:spPr>
        <p:txBody>
          <a:bodyPr wrap="square">
            <a:spAutoFit/>
          </a:bodyPr>
          <a:lstStyle>
            <a:defPPr/>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a:spcBef>
                <a:spcPct val="0"/>
              </a:spcBef>
              <a:buFont typeface="Wingdings" panose="05000000000000000000" pitchFamily="2" charset="2"/>
              <a:buChar char="u"/>
            </a:pPr>
            <a:r>
              <a:rPr lang="zh-CN" altLang="en-US" sz="2400" b="1" dirty="0">
                <a:solidFill>
                  <a:srgbClr val="FF0000"/>
                </a:solidFill>
                <a:latin typeface="楷体" panose="02010609060101010101" pitchFamily="49" charset="-122"/>
                <a:ea typeface="楷体" panose="02010609060101010101" pitchFamily="49" charset="-122"/>
              </a:rPr>
              <a:t>良性的</a:t>
            </a:r>
            <a:r>
              <a:rPr lang="zh-CN" altLang="en-US" sz="2400" b="1" dirty="0" smtClean="0">
                <a:solidFill>
                  <a:srgbClr val="FF0000"/>
                </a:solidFill>
                <a:latin typeface="楷体" panose="02010609060101010101" pitchFamily="49" charset="-122"/>
                <a:ea typeface="楷体" panose="02010609060101010101" pitchFamily="49" charset="-122"/>
              </a:rPr>
              <a:t>农业生态系统（</a:t>
            </a:r>
            <a:r>
              <a:rPr kumimoji="1" lang="zh-CN" altLang="en-US" sz="2400" b="1" dirty="0">
                <a:solidFill>
                  <a:srgbClr val="FF0000"/>
                </a:solidFill>
                <a:latin typeface="楷体" panose="02010609060101010101" pitchFamily="49" charset="-122"/>
                <a:ea typeface="楷体" panose="02010609060101010101" pitchFamily="49" charset="-122"/>
              </a:rPr>
              <a:t>交替种植小麦、牧草或休耕</a:t>
            </a:r>
            <a:r>
              <a:rPr lang="zh-CN" altLang="en-US" sz="2400" b="1" dirty="0">
                <a:solidFill>
                  <a:srgbClr val="FF0000"/>
                </a:solidFill>
                <a:latin typeface="楷体" panose="02010609060101010101" pitchFamily="49" charset="-122"/>
                <a:ea typeface="楷体" panose="02010609060101010101" pitchFamily="49" charset="-122"/>
              </a:rPr>
              <a:t>有利于保持土壤肥力）；</a:t>
            </a:r>
          </a:p>
          <a:p>
            <a:pPr>
              <a:spcBef>
                <a:spcPct val="0"/>
              </a:spcBef>
              <a:buFont typeface="Wingdings" panose="05000000000000000000" pitchFamily="2" charset="2"/>
              <a:buChar char="u"/>
            </a:pPr>
            <a:r>
              <a:rPr kumimoji="1" lang="zh-CN" altLang="en-US" sz="2400" b="1" dirty="0">
                <a:solidFill>
                  <a:srgbClr val="FF0000"/>
                </a:solidFill>
                <a:latin typeface="楷体" panose="02010609060101010101" pitchFamily="49" charset="-122"/>
                <a:ea typeface="楷体" panose="02010609060101010101" pitchFamily="49" charset="-122"/>
              </a:rPr>
              <a:t>有效合理安排</a:t>
            </a:r>
            <a:r>
              <a:rPr kumimoji="1" lang="zh-CN" altLang="en-US" sz="2400" b="1" dirty="0" smtClean="0">
                <a:solidFill>
                  <a:srgbClr val="FF0000"/>
                </a:solidFill>
                <a:latin typeface="楷体" panose="02010609060101010101" pitchFamily="49" charset="-122"/>
                <a:ea typeface="楷体" panose="02010609060101010101" pitchFamily="49" charset="-122"/>
              </a:rPr>
              <a:t>农事（</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小麦耕作活动与牧羊活动交替进行</a:t>
            </a:r>
            <a:r>
              <a:rPr kumimoji="1" lang="zh-CN" altLang="en-US" sz="2400" b="1" dirty="0" smtClean="0">
                <a:solidFill>
                  <a:srgbClr val="FF0000"/>
                </a:solidFill>
                <a:latin typeface="楷体" panose="02010609060101010101" pitchFamily="49" charset="-122"/>
                <a:ea typeface="楷体" panose="02010609060101010101" pitchFamily="49" charset="-122"/>
              </a:rPr>
              <a:t>）</a:t>
            </a:r>
            <a:endParaRPr kumimoji="1" lang="en-US" altLang="zh-CN" sz="2400" b="1" dirty="0" smtClean="0">
              <a:solidFill>
                <a:srgbClr val="FF0000"/>
              </a:solidFill>
              <a:latin typeface="楷体" panose="02010609060101010101" pitchFamily="49" charset="-122"/>
              <a:ea typeface="楷体" panose="02010609060101010101" pitchFamily="49" charset="-122"/>
            </a:endParaRPr>
          </a:p>
          <a:p>
            <a:pPr>
              <a:spcBef>
                <a:spcPct val="0"/>
              </a:spcBef>
              <a:buFont typeface="Wingdings" panose="05000000000000000000" pitchFamily="2" charset="2"/>
              <a:buChar char="u"/>
            </a:pPr>
            <a:r>
              <a:rPr lang="zh-CN" altLang="en-US" sz="2400" b="1" dirty="0" smtClean="0">
                <a:solidFill>
                  <a:srgbClr val="FF0000"/>
                </a:solidFill>
                <a:latin typeface="楷体" panose="02010609060101010101" pitchFamily="49" charset="-122"/>
                <a:ea typeface="楷体" panose="02010609060101010101" pitchFamily="49" charset="-122"/>
              </a:rPr>
              <a:t>灵活性和市场适应性</a:t>
            </a:r>
            <a:endParaRPr lang="zh-CN" altLang="en-US" sz="2400" b="1" dirty="0">
              <a:solidFill>
                <a:srgbClr val="FF0000"/>
              </a:solidFill>
              <a:latin typeface="楷体" panose="02010609060101010101" pitchFamily="49" charset="-122"/>
              <a:ea typeface="楷体" panose="02010609060101010101" pitchFamily="49" charset="-122"/>
            </a:endParaRPr>
          </a:p>
        </p:txBody>
      </p:sp>
      <p:pic>
        <p:nvPicPr>
          <p:cNvPr id="17417" name="图片 8" descr="小麦-牧羊农场的农事安排"/>
          <p:cNvPicPr>
            <a:picLocks noChangeAspect="1"/>
          </p:cNvPicPr>
          <p:nvPr/>
        </p:nvPicPr>
        <p:blipFill>
          <a:blip r:embed="rId4" cstate="print"/>
          <a:stretch>
            <a:fillRect/>
          </a:stretch>
        </p:blipFill>
        <p:spPr>
          <a:xfrm>
            <a:off x="441435" y="1062354"/>
            <a:ext cx="8321060" cy="2212554"/>
          </a:xfrm>
          <a:prstGeom prst="rect">
            <a:avLst/>
          </a:prstGeom>
          <a:noFill/>
          <a:ln w="9525">
            <a:noFill/>
          </a:ln>
        </p:spPr>
      </p:pic>
      <p:sp>
        <p:nvSpPr>
          <p:cNvPr id="2" name="矩形 1"/>
          <p:cNvSpPr/>
          <p:nvPr/>
        </p:nvSpPr>
        <p:spPr>
          <a:xfrm flipH="1">
            <a:off x="0" y="0"/>
            <a:ext cx="3962678" cy="792088"/>
          </a:xfrm>
          <a:prstGeom prst="rect">
            <a:avLst/>
          </a:prstGeom>
          <a:solidFill>
            <a:schemeClr val="tx1">
              <a:lumMod val="85000"/>
              <a:lumOff val="15000"/>
              <a:alpha val="6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lstStyle>
          <a:p>
            <a:pPr algn="ctr"/>
            <a:endParaRPr lang="zh-CN" altLang="en-US"/>
          </a:p>
        </p:txBody>
      </p:sp>
      <p:sp>
        <p:nvSpPr>
          <p:cNvPr id="3" name="矩形 2"/>
          <p:cNvSpPr/>
          <p:nvPr/>
        </p:nvSpPr>
        <p:spPr>
          <a:xfrm flipH="1">
            <a:off x="74246" y="76813"/>
            <a:ext cx="3754206" cy="647037"/>
          </a:xfrm>
          <a:prstGeom prst="rect">
            <a:avLst/>
          </a:prstGeom>
          <a:no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lstStyle>
          <a:p>
            <a:pPr algn="ctr"/>
            <a:endParaRPr lang="zh-CN" altLang="en-US"/>
          </a:p>
        </p:txBody>
      </p:sp>
      <p:sp>
        <p:nvSpPr>
          <p:cNvPr id="4" name="文本框 1"/>
          <p:cNvSpPr txBox="1"/>
          <p:nvPr/>
        </p:nvSpPr>
        <p:spPr>
          <a:xfrm>
            <a:off x="88186" y="168336"/>
            <a:ext cx="3740267" cy="437515"/>
          </a:xfrm>
          <a:prstGeom prst="rect">
            <a:avLst/>
          </a:prstGeom>
          <a:noFill/>
        </p:spPr>
        <p:txBody>
          <a:bodyPr wrap="square" lIns="68580" tIns="34290" rIns="68580" bIns="34290" rtlCol="0">
            <a:spAutoFit/>
          </a:bodyPr>
          <a:lstStyle>
            <a:defPPr/>
          </a:lstStyle>
          <a:p>
            <a:pPr algn="ctr"/>
            <a:r>
              <a:rPr lang="zh-CN" altLang="en-US" sz="2400" b="1">
                <a:solidFill>
                  <a:schemeClr val="bg1"/>
                </a:solidFill>
                <a:latin typeface="+mn-ea"/>
              </a:rPr>
              <a:t>混合农业，合理经营</a:t>
            </a:r>
          </a:p>
        </p:txBody>
      </p:sp>
    </p:spTree>
    <p:extLst>
      <p:ext uri="{BB962C8B-B14F-4D97-AF65-F5344CB8AC3E}">
        <p14:creationId xmlns:p14="http://schemas.microsoft.com/office/powerpoint/2010/main" val="2279175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8" name="Picture 4"/>
          <p:cNvPicPr>
            <a:picLocks noChangeAspect="1"/>
          </p:cNvPicPr>
          <p:nvPr/>
        </p:nvPicPr>
        <p:blipFill>
          <a:blip r:embed="rId2" cstate="print">
            <a:lum bright="-17999" contrast="40000"/>
          </a:blip>
          <a:srcRect l="903" t="29086"/>
          <a:stretch>
            <a:fillRect/>
          </a:stretch>
        </p:blipFill>
        <p:spPr>
          <a:xfrm>
            <a:off x="1317466" y="2994184"/>
            <a:ext cx="6796088" cy="2670572"/>
          </a:xfrm>
          <a:prstGeom prst="rect">
            <a:avLst/>
          </a:prstGeom>
          <a:noFill/>
          <a:ln w="76200">
            <a:noFill/>
          </a:ln>
        </p:spPr>
      </p:pic>
      <p:grpSp>
        <p:nvGrpSpPr>
          <p:cNvPr id="16" name="Group 19"/>
          <p:cNvGrpSpPr/>
          <p:nvPr/>
        </p:nvGrpSpPr>
        <p:grpSpPr>
          <a:xfrm>
            <a:off x="5359640" y="3681175"/>
            <a:ext cx="432197" cy="270272"/>
            <a:chOff x="4558" y="1933"/>
            <a:chExt cx="772" cy="636"/>
          </a:xfrm>
        </p:grpSpPr>
        <p:sp>
          <p:nvSpPr>
            <p:cNvPr id="18478" name="Line 20"/>
            <p:cNvSpPr/>
            <p:nvPr/>
          </p:nvSpPr>
          <p:spPr>
            <a:xfrm flipH="1">
              <a:off x="4558" y="1933"/>
              <a:ext cx="227" cy="590"/>
            </a:xfrm>
            <a:prstGeom prst="line">
              <a:avLst/>
            </a:prstGeom>
            <a:ln w="28575" cap="flat" cmpd="sng">
              <a:solidFill>
                <a:srgbClr val="3333FF"/>
              </a:solidFill>
              <a:prstDash val="sysDot"/>
              <a:headEnd type="none" w="med" len="med"/>
              <a:tailEnd type="none" w="med" len="med"/>
            </a:ln>
          </p:spPr>
          <p:txBody>
            <a:bodyPr/>
            <a:lstStyle>
              <a:defPPr/>
            </a:lstStyle>
            <a:p>
              <a:endParaRPr/>
            </a:p>
          </p:txBody>
        </p:sp>
        <p:sp>
          <p:nvSpPr>
            <p:cNvPr id="18479" name="Line 21"/>
            <p:cNvSpPr/>
            <p:nvPr/>
          </p:nvSpPr>
          <p:spPr>
            <a:xfrm flipH="1">
              <a:off x="4649" y="1979"/>
              <a:ext cx="227" cy="590"/>
            </a:xfrm>
            <a:prstGeom prst="line">
              <a:avLst/>
            </a:prstGeom>
            <a:ln w="28575" cap="flat" cmpd="sng">
              <a:solidFill>
                <a:srgbClr val="3333FF"/>
              </a:solidFill>
              <a:prstDash val="sysDot"/>
              <a:headEnd type="none" w="med" len="med"/>
              <a:tailEnd type="none" w="med" len="med"/>
            </a:ln>
          </p:spPr>
          <p:txBody>
            <a:bodyPr/>
            <a:lstStyle>
              <a:defPPr/>
            </a:lstStyle>
            <a:p>
              <a:endParaRPr/>
            </a:p>
          </p:txBody>
        </p:sp>
        <p:sp>
          <p:nvSpPr>
            <p:cNvPr id="18480" name="Line 22"/>
            <p:cNvSpPr/>
            <p:nvPr/>
          </p:nvSpPr>
          <p:spPr>
            <a:xfrm flipH="1">
              <a:off x="4740" y="1979"/>
              <a:ext cx="227" cy="590"/>
            </a:xfrm>
            <a:prstGeom prst="line">
              <a:avLst/>
            </a:prstGeom>
            <a:ln w="28575" cap="flat" cmpd="sng">
              <a:solidFill>
                <a:srgbClr val="3333FF"/>
              </a:solidFill>
              <a:prstDash val="sysDot"/>
              <a:headEnd type="none" w="med" len="med"/>
              <a:tailEnd type="none" w="med" len="med"/>
            </a:ln>
          </p:spPr>
          <p:txBody>
            <a:bodyPr/>
            <a:lstStyle>
              <a:defPPr/>
            </a:lstStyle>
            <a:p>
              <a:endParaRPr/>
            </a:p>
          </p:txBody>
        </p:sp>
        <p:sp>
          <p:nvSpPr>
            <p:cNvPr id="18481" name="Line 23"/>
            <p:cNvSpPr/>
            <p:nvPr/>
          </p:nvSpPr>
          <p:spPr>
            <a:xfrm flipH="1">
              <a:off x="4830" y="1979"/>
              <a:ext cx="227" cy="590"/>
            </a:xfrm>
            <a:prstGeom prst="line">
              <a:avLst/>
            </a:prstGeom>
            <a:ln w="28575" cap="flat" cmpd="sng">
              <a:solidFill>
                <a:srgbClr val="3333FF"/>
              </a:solidFill>
              <a:prstDash val="sysDot"/>
              <a:headEnd type="none" w="med" len="med"/>
              <a:tailEnd type="none" w="med" len="med"/>
            </a:ln>
          </p:spPr>
          <p:txBody>
            <a:bodyPr/>
            <a:lstStyle>
              <a:defPPr/>
            </a:lstStyle>
            <a:p>
              <a:endParaRPr/>
            </a:p>
          </p:txBody>
        </p:sp>
        <p:sp>
          <p:nvSpPr>
            <p:cNvPr id="18482" name="Line 24"/>
            <p:cNvSpPr/>
            <p:nvPr/>
          </p:nvSpPr>
          <p:spPr>
            <a:xfrm flipH="1">
              <a:off x="4921" y="1979"/>
              <a:ext cx="227" cy="590"/>
            </a:xfrm>
            <a:prstGeom prst="line">
              <a:avLst/>
            </a:prstGeom>
            <a:ln w="28575" cap="flat" cmpd="sng">
              <a:solidFill>
                <a:srgbClr val="3333FF"/>
              </a:solidFill>
              <a:prstDash val="sysDot"/>
              <a:headEnd type="none" w="med" len="med"/>
              <a:tailEnd type="none" w="med" len="med"/>
            </a:ln>
          </p:spPr>
          <p:txBody>
            <a:bodyPr/>
            <a:lstStyle>
              <a:defPPr/>
            </a:lstStyle>
            <a:p>
              <a:endParaRPr/>
            </a:p>
          </p:txBody>
        </p:sp>
        <p:sp>
          <p:nvSpPr>
            <p:cNvPr id="18483" name="Line 25"/>
            <p:cNvSpPr/>
            <p:nvPr/>
          </p:nvSpPr>
          <p:spPr>
            <a:xfrm flipH="1">
              <a:off x="5012" y="1979"/>
              <a:ext cx="227" cy="590"/>
            </a:xfrm>
            <a:prstGeom prst="line">
              <a:avLst/>
            </a:prstGeom>
            <a:ln w="28575" cap="flat" cmpd="sng">
              <a:solidFill>
                <a:srgbClr val="3333FF"/>
              </a:solidFill>
              <a:prstDash val="sysDot"/>
              <a:headEnd type="none" w="med" len="med"/>
              <a:tailEnd type="none" w="med" len="med"/>
            </a:ln>
          </p:spPr>
          <p:txBody>
            <a:bodyPr/>
            <a:lstStyle>
              <a:defPPr/>
            </a:lstStyle>
            <a:p>
              <a:endParaRPr/>
            </a:p>
          </p:txBody>
        </p:sp>
        <p:sp>
          <p:nvSpPr>
            <p:cNvPr id="18484" name="Line 26"/>
            <p:cNvSpPr/>
            <p:nvPr/>
          </p:nvSpPr>
          <p:spPr>
            <a:xfrm flipH="1">
              <a:off x="5103" y="1979"/>
              <a:ext cx="227" cy="590"/>
            </a:xfrm>
            <a:prstGeom prst="line">
              <a:avLst/>
            </a:prstGeom>
            <a:ln w="28575" cap="flat" cmpd="sng">
              <a:solidFill>
                <a:srgbClr val="3333FF"/>
              </a:solidFill>
              <a:prstDash val="sysDot"/>
              <a:headEnd type="none" w="med" len="med"/>
              <a:tailEnd type="none" w="med" len="med"/>
            </a:ln>
          </p:spPr>
          <p:txBody>
            <a:bodyPr/>
            <a:lstStyle>
              <a:defPPr/>
            </a:lstStyle>
            <a:p>
              <a:endParaRPr/>
            </a:p>
          </p:txBody>
        </p:sp>
      </p:grpSp>
      <p:grpSp>
        <p:nvGrpSpPr>
          <p:cNvPr id="27" name="Group 16"/>
          <p:cNvGrpSpPr/>
          <p:nvPr/>
        </p:nvGrpSpPr>
        <p:grpSpPr>
          <a:xfrm>
            <a:off x="5252483" y="3356135"/>
            <a:ext cx="756047" cy="325041"/>
            <a:chOff x="4558" y="1525"/>
            <a:chExt cx="998" cy="454"/>
          </a:xfrm>
        </p:grpSpPr>
        <p:sp>
          <p:nvSpPr>
            <p:cNvPr id="18476" name="AutoShape 17"/>
            <p:cNvSpPr/>
            <p:nvPr/>
          </p:nvSpPr>
          <p:spPr>
            <a:xfrm>
              <a:off x="4558" y="1525"/>
              <a:ext cx="771" cy="454"/>
            </a:xfrm>
            <a:prstGeom prst="cloudCallout">
              <a:avLst>
                <a:gd name="adj1" fmla="val -25486"/>
                <a:gd name="adj2" fmla="val 22468"/>
              </a:avLst>
            </a:prstGeom>
            <a:solidFill>
              <a:srgbClr val="A69B90"/>
            </a:solidFill>
            <a:ln w="28575" cap="flat" cmpd="sng">
              <a:solidFill>
                <a:schemeClr val="tx1"/>
              </a:solidFill>
              <a:prstDash val="solid"/>
              <a:headEnd type="none" w="med" len="med"/>
              <a:tailEnd type="none" w="med" len="med"/>
            </a:ln>
          </p:spPr>
          <p:txBody>
            <a:bodyPr/>
            <a:lstStyle>
              <a:defPPr/>
            </a:lstStyle>
            <a:p>
              <a:pPr algn="ctr"/>
              <a:endParaRPr lang="zh-CN" altLang="zh-CN">
                <a:latin typeface="Times New Roman" pitchFamily="18" charset="0"/>
              </a:endParaRPr>
            </a:p>
          </p:txBody>
        </p:sp>
        <p:sp>
          <p:nvSpPr>
            <p:cNvPr id="18477" name="AutoShape 18"/>
            <p:cNvSpPr/>
            <p:nvPr/>
          </p:nvSpPr>
          <p:spPr>
            <a:xfrm>
              <a:off x="4921" y="1661"/>
              <a:ext cx="635" cy="318"/>
            </a:xfrm>
            <a:prstGeom prst="cloudCallout">
              <a:avLst>
                <a:gd name="adj1" fmla="val -2440"/>
                <a:gd name="adj2" fmla="val 44023"/>
              </a:avLst>
            </a:prstGeom>
            <a:solidFill>
              <a:srgbClr val="A69B90"/>
            </a:solidFill>
            <a:ln w="28575" cap="flat" cmpd="sng">
              <a:solidFill>
                <a:schemeClr val="tx1"/>
              </a:solidFill>
              <a:prstDash val="solid"/>
              <a:headEnd type="none" w="med" len="med"/>
              <a:tailEnd type="none" w="med" len="med"/>
            </a:ln>
          </p:spPr>
          <p:txBody>
            <a:bodyPr/>
            <a:lstStyle>
              <a:defPPr/>
            </a:lstStyle>
            <a:p>
              <a:pPr algn="ctr"/>
              <a:endParaRPr lang="zh-CN" altLang="zh-CN">
                <a:latin typeface="Times New Roman" panose="02020603050405020304" pitchFamily="18" charset="0"/>
              </a:endParaRPr>
            </a:p>
          </p:txBody>
        </p:sp>
      </p:grpSp>
      <p:grpSp>
        <p:nvGrpSpPr>
          <p:cNvPr id="30" name="Group 15"/>
          <p:cNvGrpSpPr/>
          <p:nvPr/>
        </p:nvGrpSpPr>
        <p:grpSpPr>
          <a:xfrm>
            <a:off x="6224033" y="3464481"/>
            <a:ext cx="1107281" cy="647700"/>
            <a:chOff x="4558" y="1933"/>
            <a:chExt cx="772" cy="636"/>
          </a:xfrm>
        </p:grpSpPr>
        <p:sp>
          <p:nvSpPr>
            <p:cNvPr id="18469" name="Line 8"/>
            <p:cNvSpPr/>
            <p:nvPr/>
          </p:nvSpPr>
          <p:spPr>
            <a:xfrm flipH="1">
              <a:off x="4558" y="1933"/>
              <a:ext cx="227" cy="590"/>
            </a:xfrm>
            <a:prstGeom prst="line">
              <a:avLst/>
            </a:prstGeom>
            <a:ln w="57150" cap="flat" cmpd="sng">
              <a:solidFill>
                <a:srgbClr val="3333FF"/>
              </a:solidFill>
              <a:prstDash val="dash"/>
              <a:headEnd type="none" w="med" len="med"/>
              <a:tailEnd type="none" w="med" len="med"/>
            </a:ln>
          </p:spPr>
          <p:txBody>
            <a:bodyPr/>
            <a:lstStyle>
              <a:defPPr/>
            </a:lstStyle>
            <a:p>
              <a:endParaRPr/>
            </a:p>
          </p:txBody>
        </p:sp>
        <p:sp>
          <p:nvSpPr>
            <p:cNvPr id="18470" name="Line 9"/>
            <p:cNvSpPr/>
            <p:nvPr/>
          </p:nvSpPr>
          <p:spPr>
            <a:xfrm flipH="1">
              <a:off x="4649" y="1979"/>
              <a:ext cx="227" cy="590"/>
            </a:xfrm>
            <a:prstGeom prst="line">
              <a:avLst/>
            </a:prstGeom>
            <a:ln w="57150" cap="flat" cmpd="sng">
              <a:solidFill>
                <a:srgbClr val="3333FF"/>
              </a:solidFill>
              <a:prstDash val="dash"/>
              <a:headEnd type="none" w="med" len="med"/>
              <a:tailEnd type="none" w="med" len="med"/>
            </a:ln>
          </p:spPr>
          <p:txBody>
            <a:bodyPr/>
            <a:lstStyle>
              <a:defPPr/>
            </a:lstStyle>
            <a:p>
              <a:endParaRPr/>
            </a:p>
          </p:txBody>
        </p:sp>
        <p:sp>
          <p:nvSpPr>
            <p:cNvPr id="18471" name="Line 10"/>
            <p:cNvSpPr/>
            <p:nvPr/>
          </p:nvSpPr>
          <p:spPr>
            <a:xfrm flipH="1">
              <a:off x="4740" y="1979"/>
              <a:ext cx="227" cy="590"/>
            </a:xfrm>
            <a:prstGeom prst="line">
              <a:avLst/>
            </a:prstGeom>
            <a:ln w="57150" cap="flat" cmpd="sng">
              <a:solidFill>
                <a:srgbClr val="3333FF"/>
              </a:solidFill>
              <a:prstDash val="dash"/>
              <a:headEnd type="none" w="med" len="med"/>
              <a:tailEnd type="none" w="med" len="med"/>
            </a:ln>
          </p:spPr>
          <p:txBody>
            <a:bodyPr/>
            <a:lstStyle>
              <a:defPPr/>
            </a:lstStyle>
            <a:p>
              <a:endParaRPr/>
            </a:p>
          </p:txBody>
        </p:sp>
        <p:sp>
          <p:nvSpPr>
            <p:cNvPr id="18472" name="Line 11"/>
            <p:cNvSpPr/>
            <p:nvPr/>
          </p:nvSpPr>
          <p:spPr>
            <a:xfrm flipH="1">
              <a:off x="4830" y="1979"/>
              <a:ext cx="227" cy="590"/>
            </a:xfrm>
            <a:prstGeom prst="line">
              <a:avLst/>
            </a:prstGeom>
            <a:ln w="57150" cap="flat" cmpd="sng">
              <a:solidFill>
                <a:srgbClr val="3333FF"/>
              </a:solidFill>
              <a:prstDash val="dash"/>
              <a:headEnd type="none" w="med" len="med"/>
              <a:tailEnd type="none" w="med" len="med"/>
            </a:ln>
          </p:spPr>
          <p:txBody>
            <a:bodyPr/>
            <a:lstStyle>
              <a:defPPr/>
            </a:lstStyle>
            <a:p>
              <a:endParaRPr/>
            </a:p>
          </p:txBody>
        </p:sp>
        <p:sp>
          <p:nvSpPr>
            <p:cNvPr id="18473" name="Line 12"/>
            <p:cNvSpPr/>
            <p:nvPr/>
          </p:nvSpPr>
          <p:spPr>
            <a:xfrm flipH="1">
              <a:off x="4921" y="1979"/>
              <a:ext cx="227" cy="590"/>
            </a:xfrm>
            <a:prstGeom prst="line">
              <a:avLst/>
            </a:prstGeom>
            <a:ln w="57150" cap="flat" cmpd="sng">
              <a:solidFill>
                <a:srgbClr val="3333FF"/>
              </a:solidFill>
              <a:prstDash val="dash"/>
              <a:headEnd type="none" w="med" len="med"/>
              <a:tailEnd type="none" w="med" len="med"/>
            </a:ln>
          </p:spPr>
          <p:txBody>
            <a:bodyPr/>
            <a:lstStyle>
              <a:defPPr/>
            </a:lstStyle>
            <a:p>
              <a:endParaRPr/>
            </a:p>
          </p:txBody>
        </p:sp>
        <p:sp>
          <p:nvSpPr>
            <p:cNvPr id="18474" name="Line 13"/>
            <p:cNvSpPr/>
            <p:nvPr/>
          </p:nvSpPr>
          <p:spPr>
            <a:xfrm flipH="1">
              <a:off x="5012" y="1979"/>
              <a:ext cx="227" cy="590"/>
            </a:xfrm>
            <a:prstGeom prst="line">
              <a:avLst/>
            </a:prstGeom>
            <a:ln w="57150" cap="flat" cmpd="sng">
              <a:solidFill>
                <a:srgbClr val="3333FF"/>
              </a:solidFill>
              <a:prstDash val="dash"/>
              <a:headEnd type="none" w="med" len="med"/>
              <a:tailEnd type="none" w="med" len="med"/>
            </a:ln>
          </p:spPr>
          <p:txBody>
            <a:bodyPr/>
            <a:lstStyle>
              <a:defPPr/>
            </a:lstStyle>
            <a:p>
              <a:endParaRPr/>
            </a:p>
          </p:txBody>
        </p:sp>
        <p:sp>
          <p:nvSpPr>
            <p:cNvPr id="18475" name="Line 14"/>
            <p:cNvSpPr/>
            <p:nvPr/>
          </p:nvSpPr>
          <p:spPr>
            <a:xfrm flipH="1">
              <a:off x="5103" y="1979"/>
              <a:ext cx="227" cy="590"/>
            </a:xfrm>
            <a:prstGeom prst="line">
              <a:avLst/>
            </a:prstGeom>
            <a:ln w="57150" cap="flat" cmpd="sng">
              <a:solidFill>
                <a:srgbClr val="3333FF"/>
              </a:solidFill>
              <a:prstDash val="dash"/>
              <a:headEnd type="none" w="med" len="med"/>
              <a:tailEnd type="none" w="med" len="med"/>
            </a:ln>
          </p:spPr>
          <p:txBody>
            <a:bodyPr/>
            <a:lstStyle>
              <a:defPPr/>
            </a:lstStyle>
            <a:p>
              <a:endParaRPr/>
            </a:p>
          </p:txBody>
        </p:sp>
      </p:grpSp>
      <p:grpSp>
        <p:nvGrpSpPr>
          <p:cNvPr id="43" name="Group 7"/>
          <p:cNvGrpSpPr/>
          <p:nvPr/>
        </p:nvGrpSpPr>
        <p:grpSpPr>
          <a:xfrm>
            <a:off x="6656230" y="3194210"/>
            <a:ext cx="1403747" cy="432197"/>
            <a:chOff x="4558" y="1525"/>
            <a:chExt cx="998" cy="454"/>
          </a:xfrm>
        </p:grpSpPr>
        <p:sp>
          <p:nvSpPr>
            <p:cNvPr id="18467" name="AutoShape 5"/>
            <p:cNvSpPr/>
            <p:nvPr/>
          </p:nvSpPr>
          <p:spPr>
            <a:xfrm>
              <a:off x="4558" y="1525"/>
              <a:ext cx="771" cy="454"/>
            </a:xfrm>
            <a:prstGeom prst="cloudCallout">
              <a:avLst>
                <a:gd name="adj1" fmla="val -25486"/>
                <a:gd name="adj2" fmla="val 22468"/>
              </a:avLst>
            </a:prstGeom>
            <a:solidFill>
              <a:srgbClr val="A69B90"/>
            </a:solidFill>
            <a:ln w="28575" cap="flat" cmpd="sng">
              <a:solidFill>
                <a:schemeClr val="tx1"/>
              </a:solidFill>
              <a:prstDash val="solid"/>
              <a:headEnd type="none" w="med" len="med"/>
              <a:tailEnd type="none" w="med" len="med"/>
            </a:ln>
          </p:spPr>
          <p:txBody>
            <a:bodyPr/>
            <a:lstStyle>
              <a:defPPr/>
            </a:lstStyle>
            <a:p>
              <a:pPr algn="ctr"/>
              <a:endParaRPr lang="zh-CN" altLang="zh-CN">
                <a:latin typeface="Times New Roman" panose="02020603050405020304" pitchFamily="18" charset="0"/>
              </a:endParaRPr>
            </a:p>
          </p:txBody>
        </p:sp>
        <p:sp>
          <p:nvSpPr>
            <p:cNvPr id="18468" name="AutoShape 6"/>
            <p:cNvSpPr/>
            <p:nvPr/>
          </p:nvSpPr>
          <p:spPr>
            <a:xfrm>
              <a:off x="4921" y="1661"/>
              <a:ext cx="635" cy="318"/>
            </a:xfrm>
            <a:prstGeom prst="cloudCallout">
              <a:avLst>
                <a:gd name="adj1" fmla="val -2440"/>
                <a:gd name="adj2" fmla="val 44023"/>
              </a:avLst>
            </a:prstGeom>
            <a:solidFill>
              <a:srgbClr val="A69B90"/>
            </a:solidFill>
            <a:ln w="28575" cap="flat" cmpd="sng">
              <a:solidFill>
                <a:schemeClr val="tx1"/>
              </a:solidFill>
              <a:prstDash val="solid"/>
              <a:headEnd type="none" w="med" len="med"/>
              <a:tailEnd type="none" w="med" len="med"/>
            </a:ln>
          </p:spPr>
          <p:txBody>
            <a:bodyPr/>
            <a:lstStyle>
              <a:defPPr/>
            </a:lstStyle>
            <a:p>
              <a:pPr algn="ctr"/>
              <a:endParaRPr lang="zh-CN" altLang="zh-CN">
                <a:latin typeface="Times New Roman" panose="02020603050405020304" pitchFamily="18" charset="0"/>
              </a:endParaRPr>
            </a:p>
          </p:txBody>
        </p:sp>
      </p:grpSp>
      <p:sp>
        <p:nvSpPr>
          <p:cNvPr id="46" name="Freeform 27"/>
          <p:cNvSpPr/>
          <p:nvPr/>
        </p:nvSpPr>
        <p:spPr>
          <a:xfrm>
            <a:off x="3685620" y="3681175"/>
            <a:ext cx="1296590" cy="1512094"/>
          </a:xfrm>
          <a:custGeom>
            <a:avLst/>
            <a:gdLst>
              <a:gd name="txL" fmla="*/ 0 w 1089"/>
              <a:gd name="txT" fmla="*/ 0 h 1270"/>
              <a:gd name="txR" fmla="*/ 1089 w 1089"/>
              <a:gd name="txB" fmla="*/ 1270 h 1270"/>
            </a:gdLst>
            <a:ahLst/>
            <a:cxnLst>
              <a:cxn ang="0">
                <a:pos x="1728788" y="0"/>
              </a:cxn>
              <a:cxn ang="0">
                <a:pos x="1081088" y="1150938"/>
              </a:cxn>
              <a:cxn ang="0">
                <a:pos x="0" y="2016125"/>
              </a:cxn>
            </a:cxnLst>
            <a:rect l="txL" t="txT" r="txR" b="txB"/>
            <a:pathLst>
              <a:path w="1089" h="1270">
                <a:moveTo>
                  <a:pt x="1089" y="0"/>
                </a:moveTo>
                <a:cubicBezTo>
                  <a:pt x="975" y="256"/>
                  <a:pt x="862" y="513"/>
                  <a:pt x="681" y="725"/>
                </a:cubicBezTo>
                <a:cubicBezTo>
                  <a:pt x="500" y="937"/>
                  <a:pt x="121" y="1179"/>
                  <a:pt x="0" y="1270"/>
                </a:cubicBezTo>
              </a:path>
            </a:pathLst>
          </a:custGeom>
          <a:noFill/>
          <a:ln w="38100" cap="flat" cmpd="sng">
            <a:solidFill>
              <a:srgbClr val="FF5050">
                <a:alpha val="100000"/>
              </a:srgbClr>
            </a:solidFill>
            <a:prstDash val="solid"/>
            <a:round/>
            <a:headEnd type="none" w="med" len="med"/>
            <a:tailEnd type="none" w="med" len="med"/>
          </a:ln>
        </p:spPr>
        <p:txBody>
          <a:bodyPr/>
          <a:lstStyle>
            <a:defPPr/>
          </a:lstStyle>
          <a:p>
            <a:endParaRPr lang="zh-CN" altLang="en-US" sz="1350"/>
          </a:p>
        </p:txBody>
      </p:sp>
      <p:sp>
        <p:nvSpPr>
          <p:cNvPr id="47" name="Freeform 28"/>
          <p:cNvSpPr/>
          <p:nvPr/>
        </p:nvSpPr>
        <p:spPr>
          <a:xfrm rot="1428677">
            <a:off x="2119948" y="3356135"/>
            <a:ext cx="1188244" cy="1727597"/>
          </a:xfrm>
          <a:custGeom>
            <a:avLst/>
            <a:gdLst>
              <a:gd name="txL" fmla="*/ 0 w 1089"/>
              <a:gd name="txT" fmla="*/ 0 h 1270"/>
              <a:gd name="txR" fmla="*/ 1089 w 1089"/>
              <a:gd name="txB" fmla="*/ 1270 h 1270"/>
            </a:gdLst>
            <a:ahLst/>
            <a:cxnLst>
              <a:cxn ang="0">
                <a:pos x="1584325" y="0"/>
              </a:cxn>
              <a:cxn ang="0">
                <a:pos x="990749" y="1314969"/>
              </a:cxn>
              <a:cxn ang="0">
                <a:pos x="0" y="2303463"/>
              </a:cxn>
            </a:cxnLst>
            <a:rect l="txL" t="txT" r="txR" b="txB"/>
            <a:pathLst>
              <a:path w="1089" h="1270">
                <a:moveTo>
                  <a:pt x="1089" y="0"/>
                </a:moveTo>
                <a:cubicBezTo>
                  <a:pt x="975" y="256"/>
                  <a:pt x="862" y="513"/>
                  <a:pt x="681" y="725"/>
                </a:cubicBezTo>
                <a:cubicBezTo>
                  <a:pt x="500" y="937"/>
                  <a:pt x="121" y="1179"/>
                  <a:pt x="0" y="1270"/>
                </a:cubicBezTo>
              </a:path>
            </a:pathLst>
          </a:custGeom>
          <a:noFill/>
          <a:ln w="38100" cap="flat" cmpd="sng">
            <a:solidFill>
              <a:srgbClr val="FF5050">
                <a:alpha val="100000"/>
              </a:srgbClr>
            </a:solidFill>
            <a:prstDash val="solid"/>
            <a:round/>
            <a:headEnd type="none" w="med" len="med"/>
            <a:tailEnd type="none" w="med" len="med"/>
          </a:ln>
        </p:spPr>
        <p:txBody>
          <a:bodyPr/>
          <a:lstStyle>
            <a:defPPr/>
          </a:lstStyle>
          <a:p>
            <a:endParaRPr lang="zh-CN" altLang="en-US" sz="1350"/>
          </a:p>
        </p:txBody>
      </p:sp>
      <p:sp>
        <p:nvSpPr>
          <p:cNvPr id="48" name="Text Box 29"/>
          <p:cNvSpPr txBox="1">
            <a:spLocks noChangeArrowheads="1"/>
          </p:cNvSpPr>
          <p:nvPr/>
        </p:nvSpPr>
        <p:spPr bwMode="auto">
          <a:xfrm>
            <a:off x="4171396" y="3734754"/>
            <a:ext cx="756047" cy="553085"/>
          </a:xfrm>
          <a:prstGeom prst="rect">
            <a:avLst/>
          </a:prstGeom>
          <a:noFill/>
          <a:ln w="9525">
            <a:noFill/>
            <a:miter lim="800000"/>
          </a:ln>
          <a:effectLst/>
        </p:spPr>
        <p:txBody>
          <a:bodyPr wrap="square">
            <a:spAutoFit/>
          </a:bodyPr>
          <a:lstStyle>
            <a:defPPr/>
          </a:lstStyle>
          <a:p>
            <a:pPr>
              <a:spcBef>
                <a:spcPct val="50000"/>
              </a:spcBef>
              <a:defRPr/>
            </a:pPr>
            <a:r>
              <a:rPr kumimoji="1" lang="en-US" altLang="zh-CN" sz="1500">
                <a:effectLst>
                  <a:outerShdw blurRad="38100" dist="38100" dir="2700000" algn="tl">
                    <a:srgbClr val="C0C0C0"/>
                  </a:outerShdw>
                </a:effectLst>
                <a:latin typeface="Times New Roman" panose="02020603050405020304" pitchFamily="18" charset="0"/>
                <a:ea typeface="宋体" panose="02010600030101010101" pitchFamily="2" charset="-122"/>
              </a:rPr>
              <a:t>500mm</a:t>
            </a:r>
          </a:p>
        </p:txBody>
      </p:sp>
      <p:grpSp>
        <p:nvGrpSpPr>
          <p:cNvPr id="49" name="Group 31"/>
          <p:cNvGrpSpPr/>
          <p:nvPr/>
        </p:nvGrpSpPr>
        <p:grpSpPr>
          <a:xfrm>
            <a:off x="3632042" y="3519251"/>
            <a:ext cx="485775" cy="163115"/>
            <a:chOff x="4558" y="1525"/>
            <a:chExt cx="998" cy="454"/>
          </a:xfrm>
        </p:grpSpPr>
        <p:sp>
          <p:nvSpPr>
            <p:cNvPr id="18465" name="AutoShape 32"/>
            <p:cNvSpPr/>
            <p:nvPr/>
          </p:nvSpPr>
          <p:spPr>
            <a:xfrm>
              <a:off x="4558" y="1525"/>
              <a:ext cx="771" cy="454"/>
            </a:xfrm>
            <a:prstGeom prst="cloudCallout">
              <a:avLst>
                <a:gd name="adj1" fmla="val -25486"/>
                <a:gd name="adj2" fmla="val 22468"/>
              </a:avLst>
            </a:prstGeom>
            <a:solidFill>
              <a:srgbClr val="5F5F5F">
                <a:alpha val="90979"/>
              </a:srgbClr>
            </a:solidFill>
            <a:ln w="28575" cap="flat" cmpd="sng">
              <a:solidFill>
                <a:srgbClr val="7F7F7F"/>
              </a:solidFill>
              <a:prstDash val="solid"/>
              <a:headEnd type="none" w="med" len="med"/>
              <a:tailEnd type="none" w="med" len="med"/>
            </a:ln>
          </p:spPr>
          <p:txBody>
            <a:bodyPr/>
            <a:lstStyle>
              <a:defPPr/>
            </a:lstStyle>
            <a:p>
              <a:pPr algn="ctr"/>
              <a:endParaRPr lang="zh-CN" altLang="zh-CN">
                <a:latin typeface="Times New Roman" panose="02020603050405020304" pitchFamily="18" charset="0"/>
              </a:endParaRPr>
            </a:p>
          </p:txBody>
        </p:sp>
        <p:sp>
          <p:nvSpPr>
            <p:cNvPr id="18466" name="AutoShape 33"/>
            <p:cNvSpPr/>
            <p:nvPr/>
          </p:nvSpPr>
          <p:spPr>
            <a:xfrm>
              <a:off x="4921" y="1661"/>
              <a:ext cx="635" cy="318"/>
            </a:xfrm>
            <a:prstGeom prst="cloudCallout">
              <a:avLst>
                <a:gd name="adj1" fmla="val -2440"/>
                <a:gd name="adj2" fmla="val 44023"/>
              </a:avLst>
            </a:prstGeom>
            <a:solidFill>
              <a:srgbClr val="5F5F5F">
                <a:alpha val="90979"/>
              </a:srgbClr>
            </a:solidFill>
            <a:ln w="28575" cap="flat" cmpd="sng">
              <a:solidFill>
                <a:srgbClr val="7F7F7F"/>
              </a:solidFill>
              <a:prstDash val="solid"/>
              <a:headEnd type="none" w="med" len="med"/>
              <a:tailEnd type="none" w="med" len="med"/>
            </a:ln>
          </p:spPr>
          <p:txBody>
            <a:bodyPr/>
            <a:lstStyle>
              <a:defPPr/>
            </a:lstStyle>
            <a:p>
              <a:pPr algn="ctr"/>
              <a:endParaRPr lang="zh-CN" altLang="zh-CN">
                <a:latin typeface="Times New Roman" panose="02020603050405020304" pitchFamily="18" charset="0"/>
              </a:endParaRPr>
            </a:p>
          </p:txBody>
        </p:sp>
      </p:grpSp>
      <p:sp>
        <p:nvSpPr>
          <p:cNvPr id="52" name="Text Box 30"/>
          <p:cNvSpPr txBox="1">
            <a:spLocks noChangeArrowheads="1"/>
          </p:cNvSpPr>
          <p:nvPr/>
        </p:nvSpPr>
        <p:spPr bwMode="auto">
          <a:xfrm>
            <a:off x="2552146" y="3734754"/>
            <a:ext cx="756047" cy="553085"/>
          </a:xfrm>
          <a:prstGeom prst="rect">
            <a:avLst/>
          </a:prstGeom>
          <a:noFill/>
          <a:ln w="9525">
            <a:noFill/>
            <a:miter lim="800000"/>
          </a:ln>
          <a:effectLst/>
        </p:spPr>
        <p:txBody>
          <a:bodyPr wrap="square">
            <a:spAutoFit/>
          </a:bodyPr>
          <a:lstStyle>
            <a:defPPr/>
          </a:lstStyle>
          <a:p>
            <a:pPr>
              <a:spcBef>
                <a:spcPct val="50000"/>
              </a:spcBef>
              <a:defRPr/>
            </a:pPr>
            <a:r>
              <a:rPr kumimoji="1" lang="en-US" altLang="zh-CN" sz="1500">
                <a:effectLst>
                  <a:outerShdw blurRad="38100" dist="38100" dir="2700000" algn="tl">
                    <a:srgbClr val="C0C0C0"/>
                  </a:outerShdw>
                </a:effectLst>
                <a:latin typeface="Times New Roman" panose="02020603050405020304" pitchFamily="18" charset="0"/>
                <a:ea typeface="宋体" panose="02010600030101010101" pitchFamily="2" charset="-122"/>
              </a:rPr>
              <a:t>200mm</a:t>
            </a:r>
          </a:p>
        </p:txBody>
      </p:sp>
      <p:pic>
        <p:nvPicPr>
          <p:cNvPr id="53" name="Picture 34"/>
          <p:cNvPicPr>
            <a:picLocks noChangeAspect="1"/>
          </p:cNvPicPr>
          <p:nvPr/>
        </p:nvPicPr>
        <p:blipFill>
          <a:blip r:embed="rId3" cstate="print">
            <a:clrChange>
              <a:clrFrom>
                <a:srgbClr val="E6F4D9"/>
              </a:clrFrom>
              <a:clrTo>
                <a:srgbClr val="E6F4D9">
                  <a:alpha val="0"/>
                </a:srgbClr>
              </a:clrTo>
            </a:clrChange>
            <a:lum bright="-12000" contrast="10000"/>
          </a:blip>
          <a:stretch>
            <a:fillRect/>
          </a:stretch>
        </p:blipFill>
        <p:spPr>
          <a:xfrm>
            <a:off x="6332380" y="4275297"/>
            <a:ext cx="485775" cy="269081"/>
          </a:xfrm>
          <a:prstGeom prst="rect">
            <a:avLst/>
          </a:prstGeom>
          <a:noFill/>
          <a:ln w="9525">
            <a:noFill/>
          </a:ln>
        </p:spPr>
      </p:pic>
      <p:pic>
        <p:nvPicPr>
          <p:cNvPr id="54" name="Picture 35"/>
          <p:cNvPicPr>
            <a:picLocks noChangeAspect="1"/>
          </p:cNvPicPr>
          <p:nvPr/>
        </p:nvPicPr>
        <p:blipFill>
          <a:blip r:embed="rId4" cstate="print">
            <a:clrChange>
              <a:clrFrom>
                <a:srgbClr val="E6F4D9"/>
              </a:clrFrom>
              <a:clrTo>
                <a:srgbClr val="E6F4D9">
                  <a:alpha val="0"/>
                </a:srgbClr>
              </a:clrTo>
            </a:clrChange>
            <a:lum bright="-12000" contrast="10000"/>
          </a:blip>
          <a:stretch>
            <a:fillRect/>
          </a:stretch>
        </p:blipFill>
        <p:spPr>
          <a:xfrm>
            <a:off x="4333321" y="4511041"/>
            <a:ext cx="1079897" cy="465535"/>
          </a:xfrm>
          <a:prstGeom prst="rect">
            <a:avLst/>
          </a:prstGeom>
          <a:noFill/>
          <a:ln w="9525">
            <a:noFill/>
          </a:ln>
        </p:spPr>
      </p:pic>
      <p:pic>
        <p:nvPicPr>
          <p:cNvPr id="55" name="Picture 36"/>
          <p:cNvPicPr>
            <a:picLocks noChangeAspect="1"/>
          </p:cNvPicPr>
          <p:nvPr/>
        </p:nvPicPr>
        <p:blipFill>
          <a:blip r:embed="rId5" cstate="print">
            <a:lum bright="-12000" contrast="16000"/>
          </a:blip>
          <a:stretch>
            <a:fillRect/>
          </a:stretch>
        </p:blipFill>
        <p:spPr>
          <a:xfrm>
            <a:off x="1317467" y="5555220"/>
            <a:ext cx="3042047" cy="535781"/>
          </a:xfrm>
          <a:prstGeom prst="rect">
            <a:avLst/>
          </a:prstGeom>
          <a:noFill/>
          <a:ln w="9525">
            <a:noFill/>
          </a:ln>
        </p:spPr>
      </p:pic>
      <p:pic>
        <p:nvPicPr>
          <p:cNvPr id="56" name="Picture 37"/>
          <p:cNvPicPr>
            <a:picLocks noChangeAspect="1"/>
          </p:cNvPicPr>
          <p:nvPr/>
        </p:nvPicPr>
        <p:blipFill>
          <a:blip r:embed="rId6" cstate="print">
            <a:lum bright="-12000" contrast="16000"/>
          </a:blip>
          <a:srcRect t="20328"/>
          <a:stretch>
            <a:fillRect/>
          </a:stretch>
        </p:blipFill>
        <p:spPr>
          <a:xfrm>
            <a:off x="4055904" y="5574270"/>
            <a:ext cx="4057650" cy="516731"/>
          </a:xfrm>
          <a:prstGeom prst="rect">
            <a:avLst/>
          </a:prstGeom>
          <a:noFill/>
          <a:ln w="9525">
            <a:noFill/>
          </a:ln>
        </p:spPr>
      </p:pic>
      <p:sp>
        <p:nvSpPr>
          <p:cNvPr id="57" name="Freeform 39"/>
          <p:cNvSpPr/>
          <p:nvPr/>
        </p:nvSpPr>
        <p:spPr>
          <a:xfrm>
            <a:off x="5197715" y="4490800"/>
            <a:ext cx="1350169" cy="223838"/>
          </a:xfrm>
          <a:custGeom>
            <a:avLst/>
            <a:gdLst>
              <a:gd name="txL" fmla="*/ 0 w 1134"/>
              <a:gd name="txT" fmla="*/ 0 h 188"/>
              <a:gd name="txR" fmla="*/ 1134 w 1134"/>
              <a:gd name="txB" fmla="*/ 188 h 188"/>
            </a:gdLst>
            <a:ahLst/>
            <a:cxnLst>
              <a:cxn ang="0">
                <a:pos x="1800225" y="0"/>
              </a:cxn>
              <a:cxn ang="0">
                <a:pos x="1223963" y="215900"/>
              </a:cxn>
              <a:cxn ang="0">
                <a:pos x="647700" y="287338"/>
              </a:cxn>
              <a:cxn ang="0">
                <a:pos x="0" y="287338"/>
              </a:cxn>
            </a:cxnLst>
            <a:rect l="txL" t="txT" r="txR" b="txB"/>
            <a:pathLst>
              <a:path w="1134" h="188">
                <a:moveTo>
                  <a:pt x="1134" y="0"/>
                </a:moveTo>
                <a:cubicBezTo>
                  <a:pt x="1013" y="53"/>
                  <a:pt x="892" y="106"/>
                  <a:pt x="771" y="136"/>
                </a:cubicBezTo>
                <a:cubicBezTo>
                  <a:pt x="650" y="166"/>
                  <a:pt x="536" y="174"/>
                  <a:pt x="408" y="181"/>
                </a:cubicBezTo>
                <a:cubicBezTo>
                  <a:pt x="280" y="188"/>
                  <a:pt x="68" y="181"/>
                  <a:pt x="0" y="181"/>
                </a:cubicBezTo>
              </a:path>
            </a:pathLst>
          </a:custGeom>
          <a:noFill/>
          <a:ln w="57150" cap="flat" cmpd="sng">
            <a:solidFill>
              <a:srgbClr val="0000FF">
                <a:alpha val="100000"/>
              </a:srgbClr>
            </a:solidFill>
            <a:prstDash val="solid"/>
            <a:round/>
            <a:headEnd type="none" w="med" len="med"/>
            <a:tailEnd type="arrow" w="med" len="med"/>
          </a:ln>
        </p:spPr>
        <p:txBody>
          <a:bodyPr/>
          <a:lstStyle>
            <a:defPPr/>
          </a:lstStyle>
          <a:p>
            <a:endParaRPr lang="zh-CN" altLang="en-US" sz="1350"/>
          </a:p>
        </p:txBody>
      </p:sp>
      <p:sp>
        <p:nvSpPr>
          <p:cNvPr id="58" name="Freeform 40"/>
          <p:cNvSpPr/>
          <p:nvPr/>
        </p:nvSpPr>
        <p:spPr>
          <a:xfrm>
            <a:off x="5197715" y="4544378"/>
            <a:ext cx="1350169" cy="223838"/>
          </a:xfrm>
          <a:custGeom>
            <a:avLst/>
            <a:gdLst>
              <a:gd name="txL" fmla="*/ 0 w 1134"/>
              <a:gd name="txT" fmla="*/ 0 h 188"/>
              <a:gd name="txR" fmla="*/ 1134 w 1134"/>
              <a:gd name="txB" fmla="*/ 188 h 188"/>
            </a:gdLst>
            <a:ahLst/>
            <a:cxnLst>
              <a:cxn ang="0">
                <a:pos x="1800225" y="0"/>
              </a:cxn>
              <a:cxn ang="0">
                <a:pos x="1223963" y="215900"/>
              </a:cxn>
              <a:cxn ang="0">
                <a:pos x="647700" y="287338"/>
              </a:cxn>
              <a:cxn ang="0">
                <a:pos x="0" y="287338"/>
              </a:cxn>
            </a:cxnLst>
            <a:rect l="txL" t="txT" r="txR" b="txB"/>
            <a:pathLst>
              <a:path w="1134" h="188">
                <a:moveTo>
                  <a:pt x="1134" y="0"/>
                </a:moveTo>
                <a:cubicBezTo>
                  <a:pt x="1013" y="53"/>
                  <a:pt x="892" y="106"/>
                  <a:pt x="771" y="136"/>
                </a:cubicBezTo>
                <a:cubicBezTo>
                  <a:pt x="650" y="166"/>
                  <a:pt x="536" y="174"/>
                  <a:pt x="408" y="181"/>
                </a:cubicBezTo>
                <a:cubicBezTo>
                  <a:pt x="280" y="188"/>
                  <a:pt x="68" y="181"/>
                  <a:pt x="0" y="181"/>
                </a:cubicBezTo>
              </a:path>
            </a:pathLst>
          </a:custGeom>
          <a:noFill/>
          <a:ln w="57150" cap="flat" cmpd="sng">
            <a:solidFill>
              <a:srgbClr val="0000FF">
                <a:alpha val="100000"/>
              </a:srgbClr>
            </a:solidFill>
            <a:prstDash val="solid"/>
            <a:round/>
            <a:headEnd type="none" w="med" len="med"/>
            <a:tailEnd type="arrow" w="med" len="med"/>
          </a:ln>
        </p:spPr>
        <p:txBody>
          <a:bodyPr/>
          <a:lstStyle>
            <a:defPPr/>
          </a:lstStyle>
          <a:p>
            <a:endParaRPr lang="zh-CN" altLang="en-US" sz="1350"/>
          </a:p>
        </p:txBody>
      </p:sp>
      <p:sp>
        <p:nvSpPr>
          <p:cNvPr id="59" name="Text Box 41"/>
          <p:cNvSpPr txBox="1"/>
          <p:nvPr/>
        </p:nvSpPr>
        <p:spPr>
          <a:xfrm>
            <a:off x="5359640" y="4706303"/>
            <a:ext cx="1026319" cy="368300"/>
          </a:xfrm>
          <a:prstGeom prst="rect">
            <a:avLst/>
          </a:prstGeom>
          <a:noFill/>
          <a:ln w="9525">
            <a:noFill/>
          </a:ln>
        </p:spPr>
        <p:txBody>
          <a:bodyPr>
            <a:spAutoFit/>
          </a:bodyPr>
          <a:lstStyle>
            <a:defPPr/>
          </a:lstStyle>
          <a:p>
            <a:pPr>
              <a:spcBef>
                <a:spcPct val="50000"/>
              </a:spcBef>
            </a:pPr>
            <a:r>
              <a:rPr lang="zh-CN" altLang="en-US" b="1">
                <a:solidFill>
                  <a:schemeClr val="accent2"/>
                </a:solidFill>
                <a:latin typeface="Times New Roman" panose="02020603050405020304" pitchFamily="18" charset="0"/>
              </a:rPr>
              <a:t>输水管</a:t>
            </a:r>
          </a:p>
        </p:txBody>
      </p:sp>
      <p:grpSp>
        <p:nvGrpSpPr>
          <p:cNvPr id="60" name="Group 46"/>
          <p:cNvGrpSpPr/>
          <p:nvPr/>
        </p:nvGrpSpPr>
        <p:grpSpPr>
          <a:xfrm rot="349580">
            <a:off x="7088427" y="4058604"/>
            <a:ext cx="539353" cy="702469"/>
            <a:chOff x="5148" y="2568"/>
            <a:chExt cx="590" cy="590"/>
          </a:xfrm>
        </p:grpSpPr>
        <p:sp>
          <p:nvSpPr>
            <p:cNvPr id="18462" name="Freeform 43"/>
            <p:cNvSpPr/>
            <p:nvPr/>
          </p:nvSpPr>
          <p:spPr>
            <a:xfrm>
              <a:off x="5193" y="2568"/>
              <a:ext cx="545" cy="136"/>
            </a:xfrm>
            <a:custGeom>
              <a:avLst/>
              <a:gdLst>
                <a:gd name="txL" fmla="*/ 0 w 545"/>
                <a:gd name="txT" fmla="*/ 0 h 136"/>
                <a:gd name="txR" fmla="*/ 545 w 545"/>
                <a:gd name="txB" fmla="*/ 136 h 136"/>
              </a:gdLst>
              <a:ahLst/>
              <a:cxnLst>
                <a:cxn ang="0">
                  <a:pos x="545" y="136"/>
                </a:cxn>
                <a:cxn ang="0">
                  <a:pos x="227" y="91"/>
                </a:cxn>
                <a:cxn ang="0">
                  <a:pos x="0" y="0"/>
                </a:cxn>
              </a:cxnLst>
              <a:rect l="txL" t="txT" r="txR" b="txB"/>
              <a:pathLst>
                <a:path w="545" h="136">
                  <a:moveTo>
                    <a:pt x="545" y="136"/>
                  </a:moveTo>
                  <a:cubicBezTo>
                    <a:pt x="431" y="125"/>
                    <a:pt x="318" y="114"/>
                    <a:pt x="227" y="91"/>
                  </a:cubicBezTo>
                  <a:cubicBezTo>
                    <a:pt x="136" y="68"/>
                    <a:pt x="38" y="15"/>
                    <a:pt x="0" y="0"/>
                  </a:cubicBezTo>
                </a:path>
              </a:pathLst>
            </a:custGeom>
            <a:noFill/>
            <a:ln w="57150" cap="flat" cmpd="sng">
              <a:solidFill>
                <a:srgbClr val="0066FF">
                  <a:alpha val="100000"/>
                </a:srgbClr>
              </a:solidFill>
              <a:prstDash val="solid"/>
              <a:round/>
              <a:headEnd type="none" w="med" len="med"/>
              <a:tailEnd type="triangle" w="med" len="med"/>
            </a:ln>
          </p:spPr>
          <p:txBody>
            <a:bodyPr/>
            <a:lstStyle>
              <a:defPPr/>
            </a:lstStyle>
            <a:p>
              <a:endParaRPr lang="zh-CN" altLang="en-US" sz="1350"/>
            </a:p>
          </p:txBody>
        </p:sp>
        <p:sp>
          <p:nvSpPr>
            <p:cNvPr id="18463" name="Freeform 44"/>
            <p:cNvSpPr/>
            <p:nvPr/>
          </p:nvSpPr>
          <p:spPr>
            <a:xfrm>
              <a:off x="5148" y="2795"/>
              <a:ext cx="545" cy="136"/>
            </a:xfrm>
            <a:custGeom>
              <a:avLst/>
              <a:gdLst>
                <a:gd name="txL" fmla="*/ 0 w 545"/>
                <a:gd name="txT" fmla="*/ 0 h 136"/>
                <a:gd name="txR" fmla="*/ 545 w 545"/>
                <a:gd name="txB" fmla="*/ 136 h 136"/>
              </a:gdLst>
              <a:ahLst/>
              <a:cxnLst>
                <a:cxn ang="0">
                  <a:pos x="545" y="136"/>
                </a:cxn>
                <a:cxn ang="0">
                  <a:pos x="227" y="91"/>
                </a:cxn>
                <a:cxn ang="0">
                  <a:pos x="0" y="0"/>
                </a:cxn>
              </a:cxnLst>
              <a:rect l="txL" t="txT" r="txR" b="txB"/>
              <a:pathLst>
                <a:path w="545" h="136">
                  <a:moveTo>
                    <a:pt x="545" y="136"/>
                  </a:moveTo>
                  <a:cubicBezTo>
                    <a:pt x="431" y="125"/>
                    <a:pt x="318" y="114"/>
                    <a:pt x="227" y="91"/>
                  </a:cubicBezTo>
                  <a:cubicBezTo>
                    <a:pt x="136" y="68"/>
                    <a:pt x="38" y="15"/>
                    <a:pt x="0" y="0"/>
                  </a:cubicBezTo>
                </a:path>
              </a:pathLst>
            </a:custGeom>
            <a:noFill/>
            <a:ln w="57150" cap="flat" cmpd="sng">
              <a:solidFill>
                <a:srgbClr val="0066FF">
                  <a:alpha val="100000"/>
                </a:srgbClr>
              </a:solidFill>
              <a:prstDash val="solid"/>
              <a:round/>
              <a:headEnd type="none" w="med" len="med"/>
              <a:tailEnd type="triangle" w="med" len="med"/>
            </a:ln>
          </p:spPr>
          <p:txBody>
            <a:bodyPr/>
            <a:lstStyle>
              <a:defPPr/>
            </a:lstStyle>
            <a:p>
              <a:endParaRPr lang="zh-CN" altLang="en-US" sz="1350"/>
            </a:p>
          </p:txBody>
        </p:sp>
        <p:sp>
          <p:nvSpPr>
            <p:cNvPr id="18464" name="Freeform 45"/>
            <p:cNvSpPr/>
            <p:nvPr/>
          </p:nvSpPr>
          <p:spPr>
            <a:xfrm>
              <a:off x="5148" y="3022"/>
              <a:ext cx="545" cy="136"/>
            </a:xfrm>
            <a:custGeom>
              <a:avLst/>
              <a:gdLst>
                <a:gd name="txL" fmla="*/ 0 w 545"/>
                <a:gd name="txT" fmla="*/ 0 h 136"/>
                <a:gd name="txR" fmla="*/ 545 w 545"/>
                <a:gd name="txB" fmla="*/ 136 h 136"/>
              </a:gdLst>
              <a:ahLst/>
              <a:cxnLst>
                <a:cxn ang="0">
                  <a:pos x="545" y="136"/>
                </a:cxn>
                <a:cxn ang="0">
                  <a:pos x="227" y="91"/>
                </a:cxn>
                <a:cxn ang="0">
                  <a:pos x="0" y="0"/>
                </a:cxn>
              </a:cxnLst>
              <a:rect l="txL" t="txT" r="txR" b="txB"/>
              <a:pathLst>
                <a:path w="545" h="136">
                  <a:moveTo>
                    <a:pt x="545" y="136"/>
                  </a:moveTo>
                  <a:cubicBezTo>
                    <a:pt x="431" y="125"/>
                    <a:pt x="318" y="114"/>
                    <a:pt x="227" y="91"/>
                  </a:cubicBezTo>
                  <a:cubicBezTo>
                    <a:pt x="136" y="68"/>
                    <a:pt x="38" y="15"/>
                    <a:pt x="0" y="0"/>
                  </a:cubicBezTo>
                </a:path>
              </a:pathLst>
            </a:custGeom>
            <a:noFill/>
            <a:ln w="57150" cap="flat" cmpd="sng">
              <a:solidFill>
                <a:srgbClr val="0066FF">
                  <a:alpha val="100000"/>
                </a:srgbClr>
              </a:solidFill>
              <a:prstDash val="solid"/>
              <a:round/>
              <a:headEnd type="none" w="med" len="med"/>
              <a:tailEnd type="triangle" w="med" len="med"/>
            </a:ln>
          </p:spPr>
          <p:txBody>
            <a:bodyPr/>
            <a:lstStyle>
              <a:defPPr/>
            </a:lstStyle>
            <a:p>
              <a:endParaRPr lang="zh-CN" altLang="en-US" sz="1350"/>
            </a:p>
          </p:txBody>
        </p:sp>
      </p:grpSp>
      <p:sp>
        <p:nvSpPr>
          <p:cNvPr id="64" name="矩形 63"/>
          <p:cNvSpPr/>
          <p:nvPr/>
        </p:nvSpPr>
        <p:spPr>
          <a:xfrm>
            <a:off x="2669606" y="1159267"/>
            <a:ext cx="5528463" cy="461665"/>
          </a:xfrm>
          <a:prstGeom prst="rect">
            <a:avLst/>
          </a:prstGeom>
          <a:noFill/>
          <a:ln w="9525">
            <a:noFill/>
          </a:ln>
        </p:spPr>
        <p:txBody>
          <a:bodyPr wrap="square">
            <a:spAutoFit/>
          </a:bodyPr>
          <a:lstStyle>
            <a:defPPr/>
          </a:lstStyle>
          <a:p>
            <a:r>
              <a:rPr lang="zh-CN" altLang="en-US" sz="2400" b="1" dirty="0">
                <a:latin typeface="微软雅黑" panose="020B0503020204020204" charset="-122"/>
                <a:ea typeface="微软雅黑"/>
              </a:rPr>
              <a:t>灌溉水源（位于大分水岭的雨影区）</a:t>
            </a:r>
          </a:p>
        </p:txBody>
      </p:sp>
      <p:sp>
        <p:nvSpPr>
          <p:cNvPr id="65" name="矩形 64"/>
          <p:cNvSpPr/>
          <p:nvPr/>
        </p:nvSpPr>
        <p:spPr>
          <a:xfrm>
            <a:off x="2301766" y="1871383"/>
            <a:ext cx="6653048" cy="461665"/>
          </a:xfrm>
          <a:prstGeom prst="rect">
            <a:avLst/>
          </a:prstGeom>
          <a:noFill/>
          <a:ln w="9525">
            <a:noFill/>
          </a:ln>
        </p:spPr>
        <p:txBody>
          <a:bodyPr wrap="square">
            <a:spAutoFit/>
          </a:bodyPr>
          <a:lstStyle>
            <a:defPPr/>
          </a:lstStyle>
          <a:p>
            <a:r>
              <a:rPr lang="zh-CN" altLang="en-US" sz="2400" b="1" dirty="0">
                <a:latin typeface="微软雅黑" panose="020B0503020204020204" charset="-122"/>
                <a:ea typeface="微软雅黑"/>
              </a:rPr>
              <a:t>东水西调（修建水利工程，引大分水岭东侧的水）</a:t>
            </a:r>
          </a:p>
        </p:txBody>
      </p:sp>
      <p:sp>
        <p:nvSpPr>
          <p:cNvPr id="18458" name="矩形 77868">
            <a:hlinkClick r:id="rId7" action="ppaction://hlinksldjump"/>
          </p:cNvPr>
          <p:cNvSpPr/>
          <p:nvPr/>
        </p:nvSpPr>
        <p:spPr>
          <a:xfrm>
            <a:off x="655727" y="1280916"/>
            <a:ext cx="1944291" cy="461665"/>
          </a:xfrm>
          <a:prstGeom prst="rect">
            <a:avLst/>
          </a:prstGeom>
          <a:noFill/>
          <a:ln w="9525">
            <a:noFill/>
          </a:ln>
        </p:spPr>
        <p:txBody>
          <a:bodyPr>
            <a:spAutoFit/>
          </a:bodyPr>
          <a:lstStyle>
            <a:defPPr/>
          </a:lstStyle>
          <a:p>
            <a:r>
              <a:rPr lang="zh-CN" altLang="en-US" sz="2400" b="1" dirty="0">
                <a:solidFill>
                  <a:srgbClr val="E0444F"/>
                </a:solidFill>
                <a:latin typeface="微软雅黑" panose="020B0503020204020204" charset="-122"/>
                <a:ea typeface="微软雅黑"/>
              </a:rPr>
              <a:t>限制性因素：</a:t>
            </a:r>
          </a:p>
        </p:txBody>
      </p:sp>
      <p:sp>
        <p:nvSpPr>
          <p:cNvPr id="18459" name="矩形 77869"/>
          <p:cNvSpPr/>
          <p:nvPr/>
        </p:nvSpPr>
        <p:spPr>
          <a:xfrm>
            <a:off x="720880" y="1947830"/>
            <a:ext cx="1620440" cy="461665"/>
          </a:xfrm>
          <a:prstGeom prst="rect">
            <a:avLst/>
          </a:prstGeom>
          <a:noFill/>
          <a:ln w="9525">
            <a:noFill/>
          </a:ln>
        </p:spPr>
        <p:txBody>
          <a:bodyPr>
            <a:spAutoFit/>
          </a:bodyPr>
          <a:lstStyle>
            <a:defPPr/>
          </a:lstStyle>
          <a:p>
            <a:r>
              <a:rPr lang="zh-CN" altLang="en-US" sz="2400" b="1" dirty="0">
                <a:solidFill>
                  <a:srgbClr val="E0444F"/>
                </a:solidFill>
                <a:latin typeface="微软雅黑" panose="020B0503020204020204" charset="-122"/>
                <a:ea typeface="微软雅黑"/>
              </a:rPr>
              <a:t>解决措施：</a:t>
            </a:r>
          </a:p>
        </p:txBody>
      </p:sp>
      <p:sp>
        <p:nvSpPr>
          <p:cNvPr id="68" name="矩形 77870"/>
          <p:cNvSpPr/>
          <p:nvPr/>
        </p:nvSpPr>
        <p:spPr>
          <a:xfrm rot="6940193">
            <a:off x="5213191" y="3880399"/>
            <a:ext cx="1370408" cy="215504"/>
          </a:xfrm>
          <a:prstGeom prst="rect">
            <a:avLst/>
          </a:prstGeom>
        </p:spPr>
        <p:txBody>
          <a:bodyPr vert="eaVert" wrap="none" numCol="1" fromWordArt="1">
            <a:prstTxWarp prst="textPlain">
              <a:avLst>
                <a:gd name="adj" fmla="val 50000"/>
              </a:avLst>
            </a:prstTxWarp>
            <a:normAutofit/>
          </a:bodyPr>
          <a:lstStyle>
            <a:defPPr/>
          </a:lstStyle>
          <a:p>
            <a:pPr algn="ctr" eaLnBrk="0" fontAlgn="base" hangingPunct="0">
              <a:spcBef>
                <a:spcPct val="0"/>
              </a:spcBef>
              <a:spcAft>
                <a:spcPct val="0"/>
              </a:spcAft>
              <a:defRPr/>
            </a:pPr>
            <a:r>
              <a:rPr lang="zh-CN" altLang="en-US" sz="2700" i="1">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宋体" panose="02010600030101010101" pitchFamily="2" charset="-122"/>
                <a:ea typeface="宋体" panose="02010600030101010101" pitchFamily="2" charset="-122"/>
              </a:rPr>
              <a:t>大分水岭</a:t>
            </a:r>
          </a:p>
        </p:txBody>
      </p:sp>
      <p:sp>
        <p:nvSpPr>
          <p:cNvPr id="69" name="文本框 68"/>
          <p:cNvSpPr txBox="1"/>
          <p:nvPr/>
        </p:nvSpPr>
        <p:spPr>
          <a:xfrm>
            <a:off x="2421258" y="2491822"/>
            <a:ext cx="3475046" cy="461665"/>
          </a:xfrm>
          <a:prstGeom prst="rect">
            <a:avLst/>
          </a:prstGeom>
          <a:noFill/>
          <a:ln w="9525">
            <a:noFill/>
          </a:ln>
        </p:spPr>
        <p:txBody>
          <a:bodyPr wrap="square">
            <a:spAutoFit/>
          </a:bodyPr>
          <a:lstStyle>
            <a:defPPr/>
          </a:lstStyle>
          <a:p>
            <a:r>
              <a:rPr lang="zh-CN" altLang="en-US" sz="2400" b="1" dirty="0">
                <a:latin typeface="微软雅黑" panose="020B0503020204020204" charset="-122"/>
                <a:ea typeface="微软雅黑"/>
                <a:sym typeface="+mn-ea"/>
              </a:rPr>
              <a:t>盆地内部修建水库</a:t>
            </a:r>
            <a:endParaRPr lang="zh-CN" altLang="en-US" sz="2400" b="1" dirty="0">
              <a:latin typeface="微软雅黑" panose="020B0503020204020204" charset="-122"/>
              <a:ea typeface="微软雅黑"/>
            </a:endParaRPr>
          </a:p>
        </p:txBody>
      </p:sp>
      <p:sp>
        <p:nvSpPr>
          <p:cNvPr id="2" name="矩形 1"/>
          <p:cNvSpPr/>
          <p:nvPr/>
        </p:nvSpPr>
        <p:spPr>
          <a:xfrm flipH="1">
            <a:off x="0" y="217812"/>
            <a:ext cx="3962678" cy="792088"/>
          </a:xfrm>
          <a:prstGeom prst="rect">
            <a:avLst/>
          </a:prstGeom>
          <a:solidFill>
            <a:schemeClr val="tx1">
              <a:lumMod val="85000"/>
              <a:lumOff val="15000"/>
              <a:alpha val="6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lstStyle>
          <a:p>
            <a:pPr algn="ctr"/>
            <a:endParaRPr lang="zh-CN" altLang="en-US" sz="2400"/>
          </a:p>
        </p:txBody>
      </p:sp>
      <p:sp>
        <p:nvSpPr>
          <p:cNvPr id="3" name="矩形 2"/>
          <p:cNvSpPr/>
          <p:nvPr/>
        </p:nvSpPr>
        <p:spPr>
          <a:xfrm flipH="1">
            <a:off x="74246" y="294625"/>
            <a:ext cx="3754206" cy="647037"/>
          </a:xfrm>
          <a:prstGeom prst="rect">
            <a:avLst/>
          </a:prstGeom>
          <a:no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lstStyle>
          <a:p>
            <a:pPr algn="ctr"/>
            <a:endParaRPr lang="zh-CN" altLang="en-US"/>
          </a:p>
        </p:txBody>
      </p:sp>
      <p:sp>
        <p:nvSpPr>
          <p:cNvPr id="4" name="文本框 1"/>
          <p:cNvSpPr txBox="1"/>
          <p:nvPr/>
        </p:nvSpPr>
        <p:spPr>
          <a:xfrm>
            <a:off x="88186" y="386148"/>
            <a:ext cx="3740267" cy="500137"/>
          </a:xfrm>
          <a:prstGeom prst="rect">
            <a:avLst/>
          </a:prstGeom>
          <a:noFill/>
        </p:spPr>
        <p:txBody>
          <a:bodyPr wrap="square" lIns="68580" tIns="34290" rIns="68580" bIns="34290" rtlCol="0">
            <a:spAutoFit/>
          </a:bodyPr>
          <a:lstStyle>
            <a:defPPr/>
          </a:lstStyle>
          <a:p>
            <a:pPr algn="ctr"/>
            <a:r>
              <a:rPr lang="zh-CN" altLang="en-US" sz="2800" b="1" dirty="0">
                <a:solidFill>
                  <a:schemeClr val="bg1"/>
                </a:solidFill>
                <a:latin typeface="+mn-ea"/>
              </a:rPr>
              <a:t>混合农业，合理经营</a:t>
            </a:r>
          </a:p>
        </p:txBody>
      </p:sp>
    </p:spTree>
    <p:extLst>
      <p:ext uri="{BB962C8B-B14F-4D97-AF65-F5344CB8AC3E}">
        <p14:creationId xmlns:p14="http://schemas.microsoft.com/office/powerpoint/2010/main" val="12250772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2"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right)">
                                      <p:cBhvr>
                                        <p:cTn id="7" dur="2000"/>
                                        <p:tgtEl>
                                          <p:spTgt spid="57"/>
                                        </p:tgtEl>
                                      </p:cBhvr>
                                    </p:animEffect>
                                  </p:childTnLst>
                                </p:cTn>
                              </p:par>
                              <p:par>
                                <p:cTn id="8" presetID="22" presetClass="entr" presetSubtype="2"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right)">
                                      <p:cBhvr>
                                        <p:cTn id="10" dur="2000"/>
                                        <p:tgtEl>
                                          <p:spTgt spid="58"/>
                                        </p:tgtEl>
                                      </p:cBhvr>
                                    </p:animEffect>
                                  </p:childTnLst>
                                </p:cTn>
                              </p:par>
                            </p:childTnLst>
                          </p:cTn>
                        </p:par>
                        <p:par>
                          <p:cTn id="11" fill="hold" nodeType="afterGroup">
                            <p:stCondLst>
                              <p:cond delay="2000"/>
                            </p:stCondLst>
                            <p:childTnLst>
                              <p:par>
                                <p:cTn id="12" presetID="22" presetClass="entr" presetSubtype="2" fill="hold" grpId="0" nodeType="after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wipe(right)">
                                      <p:cBhvr>
                                        <p:cTn id="14" dur="500"/>
                                        <p:tgtEl>
                                          <p:spTgt spid="59"/>
                                        </p:tgtEl>
                                      </p:cBhvr>
                                    </p:animEffect>
                                  </p:childTnLst>
                                </p:cTn>
                              </p:par>
                            </p:childTnLst>
                          </p:cTn>
                        </p:par>
                      </p:childTnLst>
                    </p:cTn>
                  </p:par>
                  <p:par>
                    <p:cTn id="15" fill="hold" nodeType="clickPar">
                      <p:stCondLst>
                        <p:cond delay="indefinite"/>
                      </p:stCondLst>
                      <p:childTnLst>
                        <p:par>
                          <p:cTn id="16" fill="hold" nodeType="after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blinds(horizontal)">
                                      <p:cBhvr>
                                        <p:cTn id="19" dur="500"/>
                                        <p:tgtEl>
                                          <p:spTgt spid="65"/>
                                        </p:tgtEl>
                                      </p:cBhvr>
                                    </p:animEffect>
                                  </p:childTnLst>
                                </p:cTn>
                              </p:par>
                            </p:childTnLst>
                          </p:cTn>
                        </p:par>
                      </p:childTnLst>
                    </p:cTn>
                  </p:par>
                  <p:par>
                    <p:cTn id="20" fill="hold" nodeType="clickPar">
                      <p:stCondLst>
                        <p:cond delay="indefinite"/>
                      </p:stCondLst>
                      <p:childTnLst>
                        <p:par>
                          <p:cTn id="21" fill="hold" nodeType="after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blinds(horizontal)">
                                      <p:cBhvr>
                                        <p:cTn id="2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5" grpId="0"/>
      <p:bldP spid="6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2147482621" descr="C:\..\..\..\源文件\一轮\地理\人教通用\R3-354.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162425" y="1543050"/>
            <a:ext cx="4911725"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文本框 2"/>
          <p:cNvSpPr txBox="1">
            <a:spLocks noChangeArrowheads="1"/>
          </p:cNvSpPr>
          <p:nvPr/>
        </p:nvSpPr>
        <p:spPr bwMode="auto">
          <a:xfrm>
            <a:off x="508321" y="365230"/>
            <a:ext cx="838103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latin typeface="微软雅黑" panose="020B0503020204020204" pitchFamily="34" charset="-122"/>
                <a:ea typeface="微软雅黑" panose="020B0503020204020204" pitchFamily="34" charset="-122"/>
              </a:rPr>
              <a:t>墨累—达令河支流上大量修建水库和发展灌溉农业对区域生态环境的影响有哪些</a:t>
            </a:r>
            <a:r>
              <a:rPr lang="zh-CN" altLang="en-US" sz="2800" b="1" dirty="0" smtClean="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
        <p:nvSpPr>
          <p:cNvPr id="2" name="矩形 1"/>
          <p:cNvSpPr/>
          <p:nvPr/>
        </p:nvSpPr>
        <p:spPr>
          <a:xfrm>
            <a:off x="237642" y="1926570"/>
            <a:ext cx="3924783" cy="4401205"/>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latin typeface="华文新魏" panose="02010800040101010101" pitchFamily="2" charset="-122"/>
                <a:ea typeface="华文新魏" panose="02010800040101010101" pitchFamily="2" charset="-122"/>
              </a:rPr>
              <a:t>引起地下水位上升，干旱地区会出现土壤次生盐渍化</a:t>
            </a:r>
            <a:r>
              <a:rPr lang="zh-CN" altLang="en-US" sz="2800" b="1" dirty="0" smtClean="0">
                <a:solidFill>
                  <a:srgbClr val="FF0000"/>
                </a:solidFill>
                <a:latin typeface="华文新魏" panose="02010800040101010101" pitchFamily="2" charset="-122"/>
                <a:ea typeface="华文新魏" panose="02010800040101010101" pitchFamily="2" charset="-122"/>
              </a:rPr>
              <a:t>；</a:t>
            </a:r>
            <a:endParaRPr lang="en-US" altLang="zh-CN" sz="2800" b="1" dirty="0" smtClean="0">
              <a:solidFill>
                <a:srgbClr val="FF0000"/>
              </a:solidFill>
              <a:latin typeface="华文新魏" panose="02010800040101010101" pitchFamily="2" charset="-122"/>
              <a:ea typeface="华文新魏" panose="02010800040101010101" pitchFamily="2" charset="-122"/>
            </a:endParaRPr>
          </a:p>
          <a:p>
            <a:pPr marL="285750" indent="-285750">
              <a:buFont typeface="Arial" panose="020B0604020202020204" pitchFamily="34" charset="0"/>
              <a:buChar char="•"/>
            </a:pPr>
            <a:r>
              <a:rPr lang="zh-CN" altLang="en-US" sz="2800" b="1" dirty="0" smtClean="0">
                <a:solidFill>
                  <a:srgbClr val="FF0000"/>
                </a:solidFill>
                <a:latin typeface="华文新魏" panose="02010800040101010101" pitchFamily="2" charset="-122"/>
                <a:ea typeface="华文新魏" panose="02010800040101010101" pitchFamily="2" charset="-122"/>
              </a:rPr>
              <a:t>使</a:t>
            </a:r>
            <a:r>
              <a:rPr lang="zh-CN" altLang="en-US" sz="2800" b="1" dirty="0">
                <a:solidFill>
                  <a:srgbClr val="FF0000"/>
                </a:solidFill>
                <a:latin typeface="华文新魏" panose="02010800040101010101" pitchFamily="2" charset="-122"/>
                <a:ea typeface="华文新魏" panose="02010800040101010101" pitchFamily="2" charset="-122"/>
              </a:rPr>
              <a:t>河流下游径流量减少</a:t>
            </a:r>
            <a:r>
              <a:rPr lang="zh-CN" altLang="en-US" sz="2800" b="1" dirty="0" smtClean="0">
                <a:solidFill>
                  <a:srgbClr val="FF0000"/>
                </a:solidFill>
                <a:latin typeface="华文新魏" panose="02010800040101010101" pitchFamily="2" charset="-122"/>
                <a:ea typeface="华文新魏" panose="02010800040101010101" pitchFamily="2" charset="-122"/>
              </a:rPr>
              <a:t>，</a:t>
            </a:r>
            <a:endParaRPr lang="en-US" altLang="zh-CN" sz="2800" b="1" dirty="0" smtClean="0">
              <a:solidFill>
                <a:srgbClr val="FF0000"/>
              </a:solidFill>
              <a:latin typeface="华文新魏" panose="02010800040101010101" pitchFamily="2" charset="-122"/>
              <a:ea typeface="华文新魏" panose="02010800040101010101" pitchFamily="2" charset="-122"/>
            </a:endParaRPr>
          </a:p>
          <a:p>
            <a:pPr marL="285750" indent="-285750">
              <a:buFont typeface="Arial" panose="020B0604020202020204" pitchFamily="34" charset="0"/>
              <a:buChar char="•"/>
            </a:pPr>
            <a:r>
              <a:rPr lang="zh-CN" altLang="en-US" sz="2800" b="1" dirty="0" smtClean="0">
                <a:solidFill>
                  <a:srgbClr val="FF0000"/>
                </a:solidFill>
                <a:latin typeface="华文新魏" panose="02010800040101010101" pitchFamily="2" charset="-122"/>
                <a:ea typeface="华文新魏" panose="02010800040101010101" pitchFamily="2" charset="-122"/>
              </a:rPr>
              <a:t>导致</a:t>
            </a:r>
            <a:r>
              <a:rPr lang="zh-CN" altLang="en-US" sz="2800" b="1" dirty="0">
                <a:solidFill>
                  <a:srgbClr val="FF0000"/>
                </a:solidFill>
                <a:latin typeface="华文新魏" panose="02010800040101010101" pitchFamily="2" charset="-122"/>
                <a:ea typeface="华文新魏" panose="02010800040101010101" pitchFamily="2" charset="-122"/>
              </a:rPr>
              <a:t>湿地面积和动植物资源</a:t>
            </a:r>
            <a:r>
              <a:rPr lang="zh-CN" altLang="en-US" sz="2800" b="1" dirty="0" smtClean="0">
                <a:solidFill>
                  <a:srgbClr val="FF0000"/>
                </a:solidFill>
                <a:latin typeface="华文新魏" panose="02010800040101010101" pitchFamily="2" charset="-122"/>
                <a:ea typeface="华文新魏" panose="02010800040101010101" pitchFamily="2" charset="-122"/>
              </a:rPr>
              <a:t>减少</a:t>
            </a:r>
            <a:endParaRPr lang="en-US" altLang="zh-CN" sz="2800" b="1" dirty="0">
              <a:solidFill>
                <a:srgbClr val="FF0000"/>
              </a:solidFill>
              <a:latin typeface="华文新魏" panose="02010800040101010101" pitchFamily="2" charset="-122"/>
              <a:ea typeface="华文新魏" panose="02010800040101010101" pitchFamily="2" charset="-122"/>
            </a:endParaRPr>
          </a:p>
          <a:p>
            <a:pPr marL="285750" indent="-285750">
              <a:buFont typeface="Arial" panose="020B0604020202020204" pitchFamily="34" charset="0"/>
              <a:buChar char="•"/>
            </a:pPr>
            <a:r>
              <a:rPr lang="zh-CN" altLang="en-US" sz="2800" b="1" dirty="0" smtClean="0">
                <a:solidFill>
                  <a:srgbClr val="FF0000"/>
                </a:solidFill>
                <a:latin typeface="华文新魏" panose="02010800040101010101" pitchFamily="2" charset="-122"/>
                <a:ea typeface="华文新魏" panose="02010800040101010101" pitchFamily="2" charset="-122"/>
              </a:rPr>
              <a:t>河口</a:t>
            </a:r>
            <a:r>
              <a:rPr lang="zh-CN" altLang="en-US" sz="2800" b="1" dirty="0">
                <a:solidFill>
                  <a:srgbClr val="FF0000"/>
                </a:solidFill>
                <a:latin typeface="华文新魏" panose="02010800040101010101" pitchFamily="2" charset="-122"/>
                <a:ea typeface="华文新魏" panose="02010800040101010101" pitchFamily="2" charset="-122"/>
              </a:rPr>
              <a:t>区海水倒灌、水质下降等，引起生态环境恶化。</a:t>
            </a:r>
          </a:p>
        </p:txBody>
      </p:sp>
    </p:spTree>
    <p:extLst>
      <p:ext uri="{BB962C8B-B14F-4D97-AF65-F5344CB8AC3E}">
        <p14:creationId xmlns:p14="http://schemas.microsoft.com/office/powerpoint/2010/main" val="9031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16002" y="1151890"/>
            <a:ext cx="8731250" cy="151257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sym typeface="+mn-ea"/>
              </a:rPr>
              <a:t>              </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澳大利亚拥有</a:t>
            </a:r>
            <a:r>
              <a:rPr lang="zh-CN" sz="2800">
                <a:latin typeface="楷体" panose="02010609060101010101" charset="-122"/>
                <a:ea typeface="楷体" panose="02010609060101010101" charset="-122"/>
                <a:cs typeface="楷体" panose="02010609060101010101" charset="-122"/>
                <a:sym typeface="+mn-ea"/>
              </a:rPr>
              <a:t>丰富的矿产资源，</a:t>
            </a:r>
            <a:r>
              <a:rPr lang="zh-CN" altLang="en-US" sz="2800">
                <a:solidFill>
                  <a:schemeClr val="tx1"/>
                </a:solidFill>
                <a:latin typeface="楷体" panose="02010609060101010101" charset="-122"/>
                <a:ea typeface="楷体" panose="02010609060101010101" charset="-122"/>
                <a:cs typeface="楷体" panose="02010609060101010101" charset="-122"/>
                <a:sym typeface="+mn-ea"/>
              </a:rPr>
              <a:t>是世界主要矿产品的出口国。并</a:t>
            </a:r>
            <a:r>
              <a:rPr lang="zh-CN" sz="2800">
                <a:latin typeface="楷体" panose="02010609060101010101" charset="-122"/>
                <a:ea typeface="楷体" panose="02010609060101010101" charset="-122"/>
                <a:cs typeface="楷体" panose="02010609060101010101" charset="-122"/>
                <a:sym typeface="+mn-ea"/>
              </a:rPr>
              <a:t>在此基础上，发展了</a:t>
            </a:r>
            <a:r>
              <a:rPr lang="zh-CN" sz="2800" b="1">
                <a:solidFill>
                  <a:srgbClr val="FF0000"/>
                </a:solidFill>
                <a:latin typeface="楷体" panose="02010609060101010101" charset="-122"/>
                <a:ea typeface="楷体" panose="02010609060101010101" charset="-122"/>
                <a:cs typeface="楷体" panose="02010609060101010101" charset="-122"/>
                <a:sym typeface="+mn-ea"/>
              </a:rPr>
              <a:t>采矿业</a:t>
            </a:r>
            <a:r>
              <a:rPr lang="zh-CN" sz="2800">
                <a:latin typeface="楷体" panose="02010609060101010101" charset="-122"/>
                <a:ea typeface="楷体" panose="02010609060101010101" charset="-122"/>
                <a:cs typeface="楷体" panose="02010609060101010101" charset="-122"/>
                <a:sym typeface="+mn-ea"/>
              </a:rPr>
              <a:t>、钢铁、机械、化学等工业部门</a:t>
            </a:r>
            <a:r>
              <a:rPr lang="zh-CN" altLang="en-US" sz="2800">
                <a:latin typeface="楷体" panose="02010609060101010101" charset="-122"/>
                <a:ea typeface="楷体" panose="02010609060101010101" charset="-122"/>
                <a:cs typeface="楷体" panose="02010609060101010101" charset="-122"/>
                <a:sym typeface="+mn-ea"/>
              </a:rPr>
              <a:t>。</a:t>
            </a:r>
            <a:endParaRPr lang="zh-CN" altLang="en-US" sz="280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14935" y="939800"/>
            <a:ext cx="241808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2800" b="1">
                <a:solidFill>
                  <a:schemeClr val="tx1"/>
                </a:solidFill>
                <a:effectLst/>
                <a:latin typeface="+mn-ea"/>
                <a:cs typeface="+mn-ea"/>
              </a:rPr>
              <a:t> </a:t>
            </a:r>
            <a:r>
              <a:rPr lang="en-US" altLang="zh-CN" sz="3200">
                <a:solidFill>
                  <a:schemeClr val="tx1"/>
                </a:solidFill>
                <a:effectLst/>
                <a:latin typeface="+mn-ea"/>
                <a:cs typeface="+mn-ea"/>
              </a:rPr>
              <a:t>3</a:t>
            </a:r>
            <a:r>
              <a:rPr lang="zh-CN" altLang="en-US" sz="2800">
                <a:solidFill>
                  <a:schemeClr val="tx1"/>
                </a:solidFill>
                <a:effectLst/>
                <a:latin typeface="+mn-ea"/>
                <a:cs typeface="+mn-ea"/>
              </a:rPr>
              <a:t>、</a:t>
            </a:r>
            <a:r>
              <a:rPr lang="zh-CN" altLang="en-US" sz="3200">
                <a:solidFill>
                  <a:schemeClr val="tx1"/>
                </a:solidFill>
                <a:effectLst/>
                <a:latin typeface="+mn-ea"/>
                <a:cs typeface="+mn-ea"/>
              </a:rPr>
              <a:t>工矿业</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pic>
        <p:nvPicPr>
          <p:cNvPr id="10" name="Picture 3" descr="澳大利亚矿产 拷贝"/>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6105" y="2664460"/>
            <a:ext cx="3477895" cy="404876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5"/>
          <p:cNvSpPr>
            <a:spLocks noChangeArrowheads="1"/>
          </p:cNvSpPr>
          <p:nvPr/>
        </p:nvSpPr>
        <p:spPr bwMode="auto">
          <a:xfrm>
            <a:off x="216002" y="3215592"/>
            <a:ext cx="5347803"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457200" indent="-457200">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三大矿：</a:t>
            </a:r>
            <a:r>
              <a:rPr lang="zh-CN" altLang="en-US" sz="2800" b="1" dirty="0">
                <a:solidFill>
                  <a:srgbClr val="FF0000"/>
                </a:solidFill>
                <a:latin typeface="楷体" panose="02010609060101010101" pitchFamily="49" charset="-122"/>
                <a:ea typeface="楷体" panose="02010609060101010101" pitchFamily="49" charset="-122"/>
              </a:rPr>
              <a:t>煤、铁矿砂和铝钒土</a:t>
            </a:r>
            <a:r>
              <a:rPr lang="zh-CN" altLang="en-US" sz="2800" b="1" dirty="0">
                <a:latin typeface="楷体" panose="02010609060101010101" pitchFamily="49" charset="-122"/>
                <a:ea typeface="楷体" panose="02010609060101010101" pitchFamily="49" charset="-122"/>
              </a:rPr>
              <a:t>，出口量居世界前列。</a:t>
            </a:r>
          </a:p>
          <a:p>
            <a:pPr marL="457200" indent="-457200">
              <a:buFont typeface="Arial" panose="020B0604020202020204" pitchFamily="34" charset="0"/>
              <a:buChar char="•"/>
            </a:pPr>
            <a:r>
              <a:rPr lang="zh-CN" altLang="en-US" sz="2800" b="1" dirty="0">
                <a:latin typeface="楷体" panose="02010609060101010101" pitchFamily="49" charset="-122"/>
                <a:ea typeface="楷体" panose="02010609060101010101" pitchFamily="49" charset="-122"/>
              </a:rPr>
              <a:t>世界第一大</a:t>
            </a:r>
            <a:r>
              <a:rPr lang="zh-CN" altLang="en-US" sz="2800" b="1" dirty="0">
                <a:solidFill>
                  <a:srgbClr val="FF0000"/>
                </a:solidFill>
                <a:latin typeface="楷体" panose="02010609060101010101" pitchFamily="49" charset="-122"/>
                <a:ea typeface="楷体" panose="02010609060101010101" pitchFamily="49" charset="-122"/>
              </a:rPr>
              <a:t>煤炭</a:t>
            </a:r>
            <a:r>
              <a:rPr lang="zh-CN" altLang="en-US" sz="2800" b="1" dirty="0">
                <a:latin typeface="楷体" panose="02010609060101010101" pitchFamily="49" charset="-122"/>
                <a:ea typeface="楷体" panose="02010609060101010101" pitchFamily="49" charset="-122"/>
              </a:rPr>
              <a:t>出口国</a:t>
            </a:r>
            <a:r>
              <a:rPr lang="zh-CN" altLang="en-US" sz="2800" b="1" dirty="0" smtClean="0">
                <a:latin typeface="楷体" panose="02010609060101010101" pitchFamily="49" charset="-122"/>
                <a:ea typeface="楷体" panose="02010609060101010101" pitchFamily="49" charset="-122"/>
              </a:rPr>
              <a:t>、</a:t>
            </a:r>
            <a:endParaRPr lang="en-US" altLang="zh-CN" sz="2800" b="1" dirty="0" smtClean="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zh-CN" altLang="en-US" sz="2800" b="1" dirty="0" smtClean="0">
                <a:latin typeface="楷体" panose="02010609060101010101" pitchFamily="49" charset="-122"/>
                <a:ea typeface="楷体" panose="02010609060101010101" pitchFamily="49" charset="-122"/>
              </a:rPr>
              <a:t>第二</a:t>
            </a:r>
            <a:r>
              <a:rPr lang="zh-CN" altLang="en-US" sz="2800" b="1" dirty="0">
                <a:latin typeface="楷体" panose="02010609060101010101" pitchFamily="49" charset="-122"/>
                <a:ea typeface="楷体" panose="02010609060101010101" pitchFamily="49" charset="-122"/>
              </a:rPr>
              <a:t>大</a:t>
            </a:r>
            <a:r>
              <a:rPr lang="zh-CN" altLang="en-US" sz="2800" b="1" dirty="0">
                <a:solidFill>
                  <a:srgbClr val="FF0000"/>
                </a:solidFill>
                <a:latin typeface="楷体" panose="02010609060101010101" pitchFamily="49" charset="-122"/>
                <a:ea typeface="楷体" panose="02010609060101010101" pitchFamily="49" charset="-122"/>
              </a:rPr>
              <a:t>铁矿砂</a:t>
            </a:r>
            <a:r>
              <a:rPr lang="zh-CN" altLang="en-US" sz="2800" b="1" dirty="0">
                <a:latin typeface="楷体" panose="02010609060101010101" pitchFamily="49" charset="-122"/>
                <a:ea typeface="楷体" panose="02010609060101010101" pitchFamily="49" charset="-122"/>
              </a:rPr>
              <a:t>出口国</a:t>
            </a:r>
            <a:r>
              <a:rPr lang="zh-CN" altLang="en-US" sz="2800" b="1" dirty="0" smtClean="0">
                <a:latin typeface="楷体" panose="02010609060101010101" pitchFamily="49" charset="-122"/>
                <a:ea typeface="楷体" panose="02010609060101010101" pitchFamily="49" charset="-122"/>
              </a:rPr>
              <a:t>、</a:t>
            </a:r>
            <a:endParaRPr lang="en-US" altLang="zh-CN" sz="2800" b="1" dirty="0" smtClean="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zh-CN" altLang="en-US" sz="2800" b="1" dirty="0" smtClean="0">
                <a:latin typeface="楷体" panose="02010609060101010101" pitchFamily="49" charset="-122"/>
                <a:ea typeface="楷体" panose="02010609060101010101" pitchFamily="49" charset="-122"/>
              </a:rPr>
              <a:t>第三</a:t>
            </a:r>
            <a:r>
              <a:rPr lang="zh-CN" altLang="en-US" sz="2800" b="1" dirty="0">
                <a:latin typeface="楷体" panose="02010609060101010101" pitchFamily="49" charset="-122"/>
                <a:ea typeface="楷体" panose="02010609060101010101" pitchFamily="49" charset="-122"/>
              </a:rPr>
              <a:t>大</a:t>
            </a:r>
            <a:r>
              <a:rPr lang="zh-CN" altLang="en-US" sz="2800" b="1" dirty="0">
                <a:solidFill>
                  <a:srgbClr val="FF0000"/>
                </a:solidFill>
                <a:latin typeface="楷体" panose="02010609060101010101" pitchFamily="49" charset="-122"/>
                <a:ea typeface="楷体" panose="02010609060101010101" pitchFamily="49" charset="-122"/>
              </a:rPr>
              <a:t>铝矿、镍矿</a:t>
            </a:r>
            <a:r>
              <a:rPr lang="zh-CN" altLang="en-US" sz="2800" b="1" dirty="0">
                <a:latin typeface="楷体" panose="02010609060101010101" pitchFamily="49" charset="-122"/>
                <a:ea typeface="楷体" panose="02010609060101010101" pitchFamily="49" charset="-122"/>
              </a:rPr>
              <a:t>出口国</a:t>
            </a:r>
            <a:r>
              <a:rPr lang="zh-CN" altLang="en-US" sz="2800" b="1" dirty="0" smtClean="0">
                <a:latin typeface="楷体" panose="02010609060101010101" pitchFamily="49" charset="-122"/>
                <a:ea typeface="楷体" panose="02010609060101010101" pitchFamily="49" charset="-122"/>
              </a:rPr>
              <a:t>，</a:t>
            </a:r>
            <a:endParaRPr lang="en-US" altLang="zh-CN" sz="2800" b="1" dirty="0" smtClean="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zh-CN" altLang="en-US" sz="2800" b="1" dirty="0" smtClean="0">
                <a:latin typeface="楷体" panose="02010609060101010101" pitchFamily="49" charset="-122"/>
                <a:ea typeface="楷体" panose="02010609060101010101" pitchFamily="49" charset="-122"/>
              </a:rPr>
              <a:t>铝土矿</a:t>
            </a:r>
            <a:r>
              <a:rPr lang="zh-CN" altLang="en-US" sz="2800" b="1" dirty="0">
                <a:latin typeface="楷体" panose="02010609060101010101" pitchFamily="49" charset="-122"/>
                <a:ea typeface="楷体" panose="02010609060101010101" pitchFamily="49" charset="-122"/>
              </a:rPr>
              <a:t>储量居世界首位、</a:t>
            </a:r>
            <a:r>
              <a:rPr lang="zh-CN" altLang="en-US" sz="2800" b="1" dirty="0" smtClean="0">
                <a:latin typeface="楷体" panose="02010609060101010101" pitchFamily="49" charset="-122"/>
                <a:ea typeface="楷体" panose="02010609060101010101" pitchFamily="49" charset="-122"/>
              </a:rPr>
              <a:t>第</a:t>
            </a:r>
            <a:endParaRPr lang="en-US" altLang="zh-CN" sz="2800" b="1" dirty="0" smtClean="0">
              <a:latin typeface="楷体" panose="02010609060101010101" pitchFamily="49" charset="-122"/>
              <a:ea typeface="楷体" panose="02010609060101010101" pitchFamily="49" charset="-122"/>
            </a:endParaRPr>
          </a:p>
          <a:p>
            <a:pPr marL="457200" indent="-457200">
              <a:buFont typeface="Arial" panose="020B0604020202020204" pitchFamily="34" charset="0"/>
              <a:buChar char="•"/>
            </a:pPr>
            <a:r>
              <a:rPr lang="zh-CN" altLang="en-US" sz="2800" b="1" dirty="0" smtClean="0">
                <a:latin typeface="楷体" panose="02010609060101010101" pitchFamily="49" charset="-122"/>
                <a:ea typeface="楷体" panose="02010609060101010101" pitchFamily="49" charset="-122"/>
              </a:rPr>
              <a:t>三</a:t>
            </a:r>
            <a:r>
              <a:rPr lang="zh-CN" altLang="en-US" sz="2800" b="1" dirty="0">
                <a:latin typeface="楷体" panose="02010609060101010101" pitchFamily="49" charset="-122"/>
                <a:ea typeface="楷体" panose="02010609060101010101" pitchFamily="49" charset="-122"/>
              </a:rPr>
              <a:t>大</a:t>
            </a:r>
            <a:r>
              <a:rPr lang="zh-CN" altLang="en-US" sz="2800" b="1" dirty="0">
                <a:solidFill>
                  <a:srgbClr val="FF0000"/>
                </a:solidFill>
                <a:latin typeface="楷体" panose="02010609060101010101" pitchFamily="49" charset="-122"/>
                <a:ea typeface="楷体" panose="02010609060101010101" pitchFamily="49" charset="-122"/>
              </a:rPr>
              <a:t>黄金</a:t>
            </a:r>
            <a:r>
              <a:rPr lang="zh-CN" altLang="en-US" sz="2800" b="1" dirty="0">
                <a:latin typeface="楷体" panose="02010609060101010101" pitchFamily="49" charset="-122"/>
                <a:ea typeface="楷体" panose="02010609060101010101" pitchFamily="49" charset="-122"/>
              </a:rPr>
              <a:t>出口国。</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2"/>
          <p:cNvSpPr/>
          <p:nvPr>
            <p:custDataLst>
              <p:tags r:id="rId1"/>
            </p:custDataLst>
          </p:nvPr>
        </p:nvSpPr>
        <p:spPr>
          <a:xfrm>
            <a:off x="11113" y="1011238"/>
            <a:ext cx="8856662" cy="461962"/>
          </a:xfrm>
          <a:prstGeom prst="rect">
            <a:avLst/>
          </a:prstGeom>
          <a:noFill/>
          <a:ln>
            <a:noFill/>
            <a:miter lim="800000"/>
          </a:ln>
        </p:spPr>
        <p:txBody>
          <a:bodyPr>
            <a:spAutoFit/>
          </a:bodyPr>
          <a:lstStyle/>
          <a:p>
            <a:r>
              <a:rPr lang="en-US" altLang="en-US" sz="2400" b="1">
                <a:solidFill>
                  <a:srgbClr val="FF0000"/>
                </a:solidFill>
                <a:latin typeface="微软雅黑" panose="020B0503020204020204" pitchFamily="34" charset="-122"/>
                <a:ea typeface="微软雅黑" panose="020B0503020204020204" pitchFamily="34" charset="-122"/>
              </a:rPr>
              <a:t>介于亚洲和南极洲之间，西临印度洋，东临太平洋。</a:t>
            </a:r>
            <a:endParaRPr lang="en-US" altLang="en-US" sz="2400">
              <a:solidFill>
                <a:srgbClr val="000000"/>
              </a:solidFill>
              <a:latin typeface="微软雅黑" panose="020B0503020204020204" pitchFamily="34" charset="-122"/>
              <a:ea typeface="微软雅黑" panose="020B0503020204020204" pitchFamily="34" charset="-122"/>
            </a:endParaRPr>
          </a:p>
        </p:txBody>
      </p:sp>
      <p:sp>
        <p:nvSpPr>
          <p:cNvPr id="98308" name="Rectangle 15"/>
          <p:cNvSpPr>
            <a:spLocks noChangeArrowheads="1"/>
          </p:cNvSpPr>
          <p:nvPr>
            <p:custDataLst>
              <p:tags r:id="rId2"/>
            </p:custDataLst>
          </p:nvPr>
        </p:nvSpPr>
        <p:spPr bwMode="auto">
          <a:xfrm>
            <a:off x="14288" y="492125"/>
            <a:ext cx="4938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ltLang="zh-CN" sz="2800" b="1">
                <a:solidFill>
                  <a:srgbClr val="000000"/>
                </a:solidFill>
                <a:latin typeface="微软雅黑" panose="020B0503020204020204" pitchFamily="34" charset="-122"/>
                <a:ea typeface="微软雅黑" panose="020B0503020204020204" pitchFamily="34" charset="-122"/>
              </a:rPr>
              <a:t>3</a:t>
            </a:r>
            <a:r>
              <a:rPr lang="zh-CN" altLang="en-US" sz="2800" b="1">
                <a:solidFill>
                  <a:srgbClr val="000000"/>
                </a:solidFill>
                <a:latin typeface="微软雅黑" panose="020B0503020204020204" pitchFamily="34" charset="-122"/>
                <a:ea typeface="微软雅黑" panose="020B0503020204020204" pitchFamily="34" charset="-122"/>
              </a:rPr>
              <a:t>、</a:t>
            </a:r>
            <a:r>
              <a:rPr lang="zh-CN" altLang="en-US" sz="2800" b="1">
                <a:solidFill>
                  <a:srgbClr val="FF0000"/>
                </a:solidFill>
                <a:latin typeface="微软雅黑" panose="020B0503020204020204" pitchFamily="34" charset="-122"/>
                <a:ea typeface="微软雅黑" panose="020B0503020204020204" pitchFamily="34" charset="-122"/>
              </a:rPr>
              <a:t>海陆</a:t>
            </a:r>
            <a:r>
              <a:rPr lang="zh-CN" altLang="en-US" sz="2800" b="1">
                <a:solidFill>
                  <a:srgbClr val="000000"/>
                </a:solidFill>
                <a:latin typeface="微软雅黑" panose="020B0503020204020204" pitchFamily="34" charset="-122"/>
                <a:ea typeface="微软雅黑" panose="020B0503020204020204" pitchFamily="34" charset="-122"/>
              </a:rPr>
              <a:t>位置和</a:t>
            </a:r>
            <a:r>
              <a:rPr lang="zh-CN" altLang="en-US" sz="2800" b="1">
                <a:solidFill>
                  <a:srgbClr val="FF0000"/>
                </a:solidFill>
                <a:latin typeface="微软雅黑" panose="020B0503020204020204" pitchFamily="34" charset="-122"/>
                <a:ea typeface="微软雅黑" panose="020B0503020204020204" pitchFamily="34" charset="-122"/>
              </a:rPr>
              <a:t>交通</a:t>
            </a:r>
            <a:r>
              <a:rPr lang="zh-CN" altLang="en-US" sz="2800" b="1">
                <a:solidFill>
                  <a:srgbClr val="000000"/>
                </a:solidFill>
                <a:latin typeface="微软雅黑" panose="020B0503020204020204" pitchFamily="34" charset="-122"/>
                <a:ea typeface="微软雅黑" panose="020B0503020204020204" pitchFamily="34" charset="-122"/>
              </a:rPr>
              <a:t>位置</a:t>
            </a:r>
          </a:p>
        </p:txBody>
      </p:sp>
      <p:sp>
        <p:nvSpPr>
          <p:cNvPr id="98309" name="Rectangle 2"/>
          <p:cNvSpPr>
            <a:spLocks noChangeArrowheads="1"/>
          </p:cNvSpPr>
          <p:nvPr>
            <p:custDataLst>
              <p:tags r:id="rId3"/>
            </p:custDataLst>
          </p:nvPr>
        </p:nvSpPr>
        <p:spPr bwMode="auto">
          <a:xfrm>
            <a:off x="-187325" y="-28575"/>
            <a:ext cx="358457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sz="2800" b="1">
                <a:solidFill>
                  <a:srgbClr val="0000CC"/>
                </a:solidFill>
                <a:latin typeface="微软雅黑" panose="020B0503020204020204" pitchFamily="34" charset="-122"/>
                <a:ea typeface="微软雅黑" panose="020B0503020204020204" pitchFamily="34" charset="-122"/>
              </a:rPr>
              <a:t>（一）、位置</a:t>
            </a:r>
          </a:p>
        </p:txBody>
      </p:sp>
      <p:sp>
        <p:nvSpPr>
          <p:cNvPr id="34833" name="矩形 1"/>
          <p:cNvSpPr/>
          <p:nvPr>
            <p:custDataLst>
              <p:tags r:id="rId4"/>
            </p:custDataLst>
          </p:nvPr>
        </p:nvSpPr>
        <p:spPr>
          <a:xfrm>
            <a:off x="-19050" y="1454150"/>
            <a:ext cx="9080500" cy="1200150"/>
          </a:xfrm>
          <a:prstGeom prst="rect">
            <a:avLst/>
          </a:prstGeom>
          <a:noFill/>
          <a:ln>
            <a:noFill/>
            <a:miter lim="800000"/>
          </a:ln>
        </p:spPr>
        <p:txBody>
          <a:bodyPr>
            <a:spAutoFit/>
          </a:bodyPr>
          <a:lstStyle/>
          <a:p>
            <a:r>
              <a:rPr lang="en-US" altLang="en-US" sz="2400">
                <a:solidFill>
                  <a:srgbClr val="000000"/>
                </a:solidFill>
                <a:latin typeface="微软雅黑" panose="020B0503020204020204" pitchFamily="34" charset="-122"/>
                <a:ea typeface="微软雅黑" panose="020B0503020204020204" pitchFamily="34" charset="-122"/>
              </a:rPr>
              <a:t>大洋洲已成为亚洲、非洲与南、北美洲之间</a:t>
            </a:r>
            <a:r>
              <a:rPr lang="en-US" altLang="en-US" sz="2400">
                <a:solidFill>
                  <a:srgbClr val="0000FF"/>
                </a:solidFill>
                <a:latin typeface="微软雅黑" panose="020B0503020204020204" pitchFamily="34" charset="-122"/>
                <a:ea typeface="微软雅黑" panose="020B0503020204020204" pitchFamily="34" charset="-122"/>
              </a:rPr>
              <a:t>船舶、飞机往来所需淡水、燃料和食物供应站，又是海底电缆的交汇处，在</a:t>
            </a:r>
            <a:r>
              <a:rPr lang="en-US" altLang="en-US" sz="2400">
                <a:solidFill>
                  <a:srgbClr val="FF0000"/>
                </a:solidFill>
                <a:latin typeface="微软雅黑" panose="020B0503020204020204" pitchFamily="34" charset="-122"/>
                <a:ea typeface="微软雅黑" panose="020B0503020204020204" pitchFamily="34" charset="-122"/>
              </a:rPr>
              <a:t>交通和战略上具有重要地位</a:t>
            </a:r>
            <a:endParaRPr lang="zh-CN" altLang="en-US"/>
          </a:p>
        </p:txBody>
      </p:sp>
      <p:pic>
        <p:nvPicPr>
          <p:cNvPr id="19" name="Picture 3" descr="%e4%b8%96%e7%95%8c%e4%b8%bb%e8%a6%81%e8%88%aa%e6%b5%b7%e7%ba%bf%e5%92%8c%e4%b8%bb%e8%a6%81%e6%b5%b7%e6%b8%af%e7%a4%ba%e6%84%8f%e5%9b%be"/>
          <p:cNvPicPr preferRelativeResize="0">
            <a:picLocks noChangeArrowheads="1"/>
          </p:cNvPicPr>
          <p:nvPr>
            <p:custDataLst>
              <p:tags r:id="rId5"/>
            </p:custDataLst>
          </p:nvPr>
        </p:nvPicPr>
        <p:blipFill>
          <a:blip r:embed="rId7" cstate="print">
            <a:extLst>
              <a:ext uri="{28A0092B-C50C-407E-A947-70E740481C1C}">
                <a14:useLocalDpi xmlns:a14="http://schemas.microsoft.com/office/drawing/2010/main" val="0"/>
              </a:ext>
            </a:extLst>
          </a:blip>
          <a:srcRect l="2193" t="4781" r="1900" b="2740"/>
          <a:stretch>
            <a:fillRect/>
          </a:stretch>
        </p:blipFill>
        <p:spPr bwMode="auto">
          <a:xfrm>
            <a:off x="0" y="2654300"/>
            <a:ext cx="9144000"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8633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wipe(down)">
                                      <p:cBhvr>
                                        <p:cTn id="7" dur="500" fill="hold"/>
                                        <p:tgtEl>
                                          <p:spTgt spid="34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833"/>
                                        </p:tgtEl>
                                        <p:attrNameLst>
                                          <p:attrName>style.visibility</p:attrName>
                                        </p:attrNameLst>
                                      </p:cBhvr>
                                      <p:to>
                                        <p:strVal val="visible"/>
                                      </p:to>
                                    </p:set>
                                    <p:animEffect transition="in" filter="wipe(down)">
                                      <p:cBhvr>
                                        <p:cTn id="12" dur="500" fill="hold"/>
                                        <p:tgtEl>
                                          <p:spTgt spid="34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nimBg="1"/>
      <p:bldP spid="348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5" name="Picture 3" descr="澳大利亚矿产 拷贝"/>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762000"/>
            <a:ext cx="7162800" cy="6078538"/>
          </a:xfrm>
          <a:prstGeom prst="rect">
            <a:avLst/>
          </a:prstGeom>
          <a:noFill/>
          <a:extLst>
            <a:ext uri="{909E8E84-426E-40DD-AFC4-6F175D3DCCD1}">
              <a14:hiddenFill xmlns:a14="http://schemas.microsoft.com/office/drawing/2010/main">
                <a:solidFill>
                  <a:srgbClr val="FFFFFF"/>
                </a:solidFill>
              </a14:hiddenFill>
            </a:ext>
          </a:extLst>
        </p:spPr>
      </p:pic>
      <p:sp>
        <p:nvSpPr>
          <p:cNvPr id="141316" name="Text Box 4"/>
          <p:cNvSpPr txBox="1">
            <a:spLocks noChangeArrowheads="1"/>
          </p:cNvSpPr>
          <p:nvPr/>
        </p:nvSpPr>
        <p:spPr bwMode="auto">
          <a:xfrm>
            <a:off x="7391400" y="1066800"/>
            <a:ext cx="1235075"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b="1"/>
              <a:t>看看澳大利亚最主要的矿产资源是什么</a:t>
            </a:r>
          </a:p>
        </p:txBody>
      </p:sp>
      <p:sp>
        <p:nvSpPr>
          <p:cNvPr id="141317" name="AutoShape 5"/>
          <p:cNvSpPr>
            <a:spLocks noChangeArrowheads="1"/>
          </p:cNvSpPr>
          <p:nvPr/>
        </p:nvSpPr>
        <p:spPr bwMode="auto">
          <a:xfrm>
            <a:off x="3846513" y="3733800"/>
            <a:ext cx="4484687" cy="2667000"/>
          </a:xfrm>
          <a:prstGeom prst="wedgeRectCallout">
            <a:avLst>
              <a:gd name="adj1" fmla="val -104727"/>
              <a:gd name="adj2" fmla="val -63333"/>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1800"/>
          </a:p>
        </p:txBody>
      </p:sp>
      <p:pic>
        <p:nvPicPr>
          <p:cNvPr id="14131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256" y="3801269"/>
            <a:ext cx="4267200" cy="255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19" name="Text Box 7"/>
          <p:cNvSpPr txBox="1">
            <a:spLocks noChangeArrowheads="1"/>
          </p:cNvSpPr>
          <p:nvPr/>
        </p:nvSpPr>
        <p:spPr bwMode="auto">
          <a:xfrm>
            <a:off x="8442325" y="4060825"/>
            <a:ext cx="41275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t>露</a:t>
            </a:r>
          </a:p>
          <a:p>
            <a:r>
              <a:rPr lang="zh-CN" altLang="en-US" sz="1800" b="1"/>
              <a:t>天</a:t>
            </a:r>
          </a:p>
          <a:p>
            <a:r>
              <a:rPr lang="zh-CN" altLang="en-US" sz="1800" b="1"/>
              <a:t>开</a:t>
            </a:r>
          </a:p>
          <a:p>
            <a:r>
              <a:rPr lang="zh-CN" altLang="en-US" sz="1800" b="1"/>
              <a:t>采</a:t>
            </a:r>
          </a:p>
          <a:p>
            <a:r>
              <a:rPr lang="zh-CN" altLang="en-US" sz="1800" b="1"/>
              <a:t>的</a:t>
            </a:r>
          </a:p>
          <a:p>
            <a:r>
              <a:rPr lang="zh-CN" altLang="en-US" sz="1800" b="1"/>
              <a:t>铁</a:t>
            </a:r>
          </a:p>
          <a:p>
            <a:r>
              <a:rPr lang="zh-CN" altLang="en-US" sz="1800" b="1"/>
              <a:t>矿</a:t>
            </a:r>
          </a:p>
        </p:txBody>
      </p:sp>
      <p:sp>
        <p:nvSpPr>
          <p:cNvPr id="141320" name="AutoShape 8"/>
          <p:cNvSpPr>
            <a:spLocks noChangeArrowheads="1"/>
          </p:cNvSpPr>
          <p:nvPr/>
        </p:nvSpPr>
        <p:spPr bwMode="auto">
          <a:xfrm flipH="1" flipV="1">
            <a:off x="304800" y="838200"/>
            <a:ext cx="2971800" cy="1981200"/>
          </a:xfrm>
          <a:prstGeom prst="wedgeRectCallout">
            <a:avLst>
              <a:gd name="adj1" fmla="val -73398"/>
              <a:gd name="adj2" fmla="val -36222"/>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endParaRPr lang="zh-CN" altLang="zh-CN" sz="1800"/>
          </a:p>
        </p:txBody>
      </p:sp>
      <p:pic>
        <p:nvPicPr>
          <p:cNvPr id="14132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b="5424"/>
          <a:stretch>
            <a:fillRect/>
          </a:stretch>
        </p:blipFill>
        <p:spPr bwMode="auto">
          <a:xfrm>
            <a:off x="381000" y="914400"/>
            <a:ext cx="2819400" cy="177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22" name="Text Box 10"/>
          <p:cNvSpPr txBox="1">
            <a:spLocks noChangeArrowheads="1"/>
          </p:cNvSpPr>
          <p:nvPr/>
        </p:nvSpPr>
        <p:spPr bwMode="auto">
          <a:xfrm>
            <a:off x="2209800" y="990600"/>
            <a:ext cx="89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solidFill>
                  <a:schemeClr val="bg1"/>
                </a:solidFill>
              </a:rPr>
              <a:t>提炼黄金</a:t>
            </a:r>
          </a:p>
        </p:txBody>
      </p:sp>
      <p:pic>
        <p:nvPicPr>
          <p:cNvPr id="141323"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228600"/>
            <a:ext cx="2619375" cy="2982913"/>
          </a:xfrm>
          <a:prstGeom prst="rect">
            <a:avLst/>
          </a:prstGeom>
          <a:noFill/>
          <a:ln w="9525">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24" name="Text Box 12"/>
          <p:cNvSpPr txBox="1">
            <a:spLocks noChangeArrowheads="1"/>
          </p:cNvSpPr>
          <p:nvPr/>
        </p:nvSpPr>
        <p:spPr bwMode="auto">
          <a:xfrm>
            <a:off x="6470650" y="196850"/>
            <a:ext cx="2216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t>早年的澳大利亚淘金者</a:t>
            </a:r>
          </a:p>
        </p:txBody>
      </p:sp>
    </p:spTree>
    <p:extLst>
      <p:ext uri="{BB962C8B-B14F-4D97-AF65-F5344CB8AC3E}">
        <p14:creationId xmlns:p14="http://schemas.microsoft.com/office/powerpoint/2010/main" val="2532431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41323"/>
                                        </p:tgtEl>
                                        <p:attrNameLst>
                                          <p:attrName>style.visibility</p:attrName>
                                        </p:attrNameLst>
                                      </p:cBhvr>
                                      <p:to>
                                        <p:strVal val="visible"/>
                                      </p:to>
                                    </p:set>
                                    <p:animEffect transition="in" filter="fade">
                                      <p:cBhvr>
                                        <p:cTn id="7" dur="1000"/>
                                        <p:tgtEl>
                                          <p:spTgt spid="141323"/>
                                        </p:tgtEl>
                                      </p:cBhvr>
                                    </p:animEffect>
                                    <p:anim calcmode="lin" valueType="num">
                                      <p:cBhvr>
                                        <p:cTn id="8" dur="1000" fill="hold"/>
                                        <p:tgtEl>
                                          <p:spTgt spid="141323"/>
                                        </p:tgtEl>
                                        <p:attrNameLst>
                                          <p:attrName>ppt_x</p:attrName>
                                        </p:attrNameLst>
                                      </p:cBhvr>
                                      <p:tavLst>
                                        <p:tav tm="0">
                                          <p:val>
                                            <p:strVal val="#ppt_x"/>
                                          </p:val>
                                        </p:tav>
                                        <p:tav tm="100000">
                                          <p:val>
                                            <p:strVal val="#ppt_x"/>
                                          </p:val>
                                        </p:tav>
                                      </p:tavLst>
                                    </p:anim>
                                    <p:anim calcmode="lin" valueType="num">
                                      <p:cBhvr>
                                        <p:cTn id="9" dur="1000" fill="hold"/>
                                        <p:tgtEl>
                                          <p:spTgt spid="14132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41324"/>
                                        </p:tgtEl>
                                        <p:attrNameLst>
                                          <p:attrName>style.visibility</p:attrName>
                                        </p:attrNameLst>
                                      </p:cBhvr>
                                      <p:to>
                                        <p:strVal val="visible"/>
                                      </p:to>
                                    </p:set>
                                    <p:animEffect transition="in" filter="fade">
                                      <p:cBhvr>
                                        <p:cTn id="12" dur="1000"/>
                                        <p:tgtEl>
                                          <p:spTgt spid="141324"/>
                                        </p:tgtEl>
                                      </p:cBhvr>
                                    </p:animEffect>
                                    <p:anim calcmode="lin" valueType="num">
                                      <p:cBhvr>
                                        <p:cTn id="13" dur="1000" fill="hold"/>
                                        <p:tgtEl>
                                          <p:spTgt spid="141324"/>
                                        </p:tgtEl>
                                        <p:attrNameLst>
                                          <p:attrName>ppt_x</p:attrName>
                                        </p:attrNameLst>
                                      </p:cBhvr>
                                      <p:tavLst>
                                        <p:tav tm="0">
                                          <p:val>
                                            <p:strVal val="#ppt_x"/>
                                          </p:val>
                                        </p:tav>
                                        <p:tav tm="100000">
                                          <p:val>
                                            <p:strVal val="#ppt_x"/>
                                          </p:val>
                                        </p:tav>
                                      </p:tavLst>
                                    </p:anim>
                                    <p:anim calcmode="lin" valueType="num">
                                      <p:cBhvr>
                                        <p:cTn id="14" dur="1000" fill="hold"/>
                                        <p:tgtEl>
                                          <p:spTgt spid="141324"/>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1317"/>
                                        </p:tgtEl>
                                        <p:attrNameLst>
                                          <p:attrName>style.visibility</p:attrName>
                                        </p:attrNameLst>
                                      </p:cBhvr>
                                      <p:to>
                                        <p:strVal val="visible"/>
                                      </p:to>
                                    </p:set>
                                    <p:animEffect transition="in" filter="fade">
                                      <p:cBhvr>
                                        <p:cTn id="19" dur="2000"/>
                                        <p:tgtEl>
                                          <p:spTgt spid="141317"/>
                                        </p:tgtEl>
                                      </p:cBhvr>
                                    </p:animEffect>
                                  </p:childTnLst>
                                </p:cTn>
                              </p:par>
                              <p:par>
                                <p:cTn id="20" presetID="10" presetClass="entr" presetSubtype="0" fill="hold" nodeType="withEffect">
                                  <p:stCondLst>
                                    <p:cond delay="0"/>
                                  </p:stCondLst>
                                  <p:childTnLst>
                                    <p:set>
                                      <p:cBhvr>
                                        <p:cTn id="21" dur="1" fill="hold">
                                          <p:stCondLst>
                                            <p:cond delay="0"/>
                                          </p:stCondLst>
                                        </p:cTn>
                                        <p:tgtEl>
                                          <p:spTgt spid="141318"/>
                                        </p:tgtEl>
                                        <p:attrNameLst>
                                          <p:attrName>style.visibility</p:attrName>
                                        </p:attrNameLst>
                                      </p:cBhvr>
                                      <p:to>
                                        <p:strVal val="visible"/>
                                      </p:to>
                                    </p:set>
                                    <p:animEffect transition="in" filter="fade">
                                      <p:cBhvr>
                                        <p:cTn id="22" dur="2000"/>
                                        <p:tgtEl>
                                          <p:spTgt spid="1413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1319"/>
                                        </p:tgtEl>
                                        <p:attrNameLst>
                                          <p:attrName>style.visibility</p:attrName>
                                        </p:attrNameLst>
                                      </p:cBhvr>
                                      <p:to>
                                        <p:strVal val="visible"/>
                                      </p:to>
                                    </p:set>
                                    <p:animEffect transition="in" filter="fade">
                                      <p:cBhvr>
                                        <p:cTn id="25" dur="2000"/>
                                        <p:tgtEl>
                                          <p:spTgt spid="14131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141321"/>
                                        </p:tgtEl>
                                        <p:attrNameLst>
                                          <p:attrName>style.visibility</p:attrName>
                                        </p:attrNameLst>
                                      </p:cBhvr>
                                      <p:to>
                                        <p:strVal val="visible"/>
                                      </p:to>
                                    </p:set>
                                    <p:animEffect transition="in" filter="fade">
                                      <p:cBhvr>
                                        <p:cTn id="30" dur="2000"/>
                                        <p:tgtEl>
                                          <p:spTgt spid="1413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1322"/>
                                        </p:tgtEl>
                                        <p:attrNameLst>
                                          <p:attrName>style.visibility</p:attrName>
                                        </p:attrNameLst>
                                      </p:cBhvr>
                                      <p:to>
                                        <p:strVal val="visible"/>
                                      </p:to>
                                    </p:set>
                                    <p:animEffect transition="in" filter="fade">
                                      <p:cBhvr>
                                        <p:cTn id="33" dur="2000"/>
                                        <p:tgtEl>
                                          <p:spTgt spid="1413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1320"/>
                                        </p:tgtEl>
                                        <p:attrNameLst>
                                          <p:attrName>style.visibility</p:attrName>
                                        </p:attrNameLst>
                                      </p:cBhvr>
                                      <p:to>
                                        <p:strVal val="visible"/>
                                      </p:to>
                                    </p:set>
                                    <p:animEffect transition="in" filter="fade">
                                      <p:cBhvr>
                                        <p:cTn id="36" dur="2000"/>
                                        <p:tgtEl>
                                          <p:spTgt spid="14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animBg="1"/>
      <p:bldP spid="141319" grpId="0"/>
      <p:bldP spid="141320" grpId="0" animBg="1"/>
      <p:bldP spid="141322" grpId="0"/>
      <p:bldP spid="14132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文本框 1"/>
          <p:cNvSpPr txBox="1">
            <a:spLocks noChangeArrowheads="1"/>
          </p:cNvSpPr>
          <p:nvPr/>
        </p:nvSpPr>
        <p:spPr bwMode="auto">
          <a:xfrm>
            <a:off x="457200" y="4038600"/>
            <a:ext cx="83851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请描述图中铁路的分布特征，试分析澳大利亚铁路密度小的原因。</a:t>
            </a:r>
            <a:endParaRPr lang="en-US" altLang="zh-CN" sz="2800" b="1" dirty="0">
              <a:solidFill>
                <a:srgbClr val="FF0000"/>
              </a:solidFill>
              <a:latin typeface="微软雅黑" panose="020B0503020204020204" pitchFamily="34" charset="-122"/>
              <a:ea typeface="微软雅黑" panose="020B0503020204020204" pitchFamily="34" charset="-122"/>
            </a:endParaRPr>
          </a:p>
          <a:p>
            <a:r>
              <a:rPr lang="zh-CN" altLang="en-US" sz="2800" b="1" dirty="0">
                <a:latin typeface="华文楷体" panose="02010600040101010101" pitchFamily="2" charset="-122"/>
                <a:ea typeface="华文楷体" panose="02010600040101010101" pitchFamily="2" charset="-122"/>
              </a:rPr>
              <a:t>  沿海、沿大城市、矿产丰富的地区分布。</a:t>
            </a:r>
            <a:endParaRPr lang="en-US" altLang="zh-CN" sz="2800" b="1" dirty="0">
              <a:latin typeface="华文楷体" panose="02010600040101010101" pitchFamily="2" charset="-122"/>
              <a:ea typeface="华文楷体" panose="02010600040101010101" pitchFamily="2" charset="-122"/>
            </a:endParaRPr>
          </a:p>
          <a:p>
            <a:r>
              <a:rPr lang="zh-CN" altLang="en-US" sz="2800" b="1" dirty="0">
                <a:latin typeface="华文楷体" panose="02010600040101010101" pitchFamily="2" charset="-122"/>
                <a:ea typeface="华文楷体" panose="02010600040101010101" pitchFamily="2" charset="-122"/>
              </a:rPr>
              <a:t>  沙漠地区面积大，东部又有大分水岭的阻挡；地广人稀，人口城市分布集中，矿产大都集中分布于离海洋不远处。有发达的高速公路和航空运输。</a:t>
            </a:r>
          </a:p>
        </p:txBody>
      </p:sp>
      <p:sp>
        <p:nvSpPr>
          <p:cNvPr id="98308" name="文本框 88069"/>
          <p:cNvSpPr txBox="1">
            <a:spLocks noChangeArrowheads="1"/>
          </p:cNvSpPr>
          <p:nvPr/>
        </p:nvSpPr>
        <p:spPr bwMode="auto">
          <a:xfrm>
            <a:off x="228600" y="152400"/>
            <a:ext cx="342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3200" b="1"/>
              <a:t>4</a:t>
            </a:r>
            <a:r>
              <a:rPr lang="zh-CN" altLang="en-US" sz="3200" b="1"/>
              <a:t>、交通：</a:t>
            </a:r>
          </a:p>
        </p:txBody>
      </p:sp>
      <p:pic>
        <p:nvPicPr>
          <p:cNvPr id="5" name="图片 49153" descr="澳大利亚铁路和城市"/>
          <p:cNvPicPr>
            <a:picLocks noChangeAspect="1" noChangeArrowheads="1"/>
          </p:cNvPicPr>
          <p:nvPr/>
        </p:nvPicPr>
        <p:blipFill>
          <a:blip r:embed="rId2">
            <a:extLst>
              <a:ext uri="{28A0092B-C50C-407E-A947-70E740481C1C}">
                <a14:useLocalDpi xmlns:a14="http://schemas.microsoft.com/office/drawing/2010/main" val="0"/>
              </a:ext>
            </a:extLst>
          </a:blip>
          <a:srcRect t="11447"/>
          <a:stretch>
            <a:fillRect/>
          </a:stretch>
        </p:blipFill>
        <p:spPr bwMode="auto">
          <a:xfrm>
            <a:off x="2257063" y="442119"/>
            <a:ext cx="5592843" cy="350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18774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矩形 89089"/>
          <p:cNvSpPr>
            <a:spLocks noChangeArrowheads="1"/>
          </p:cNvSpPr>
          <p:nvPr/>
        </p:nvSpPr>
        <p:spPr bwMode="auto">
          <a:xfrm>
            <a:off x="0" y="3590946"/>
            <a:ext cx="84978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800" b="1" dirty="0" smtClean="0"/>
              <a:t>简要</a:t>
            </a:r>
            <a:r>
              <a:rPr lang="zh-CN" altLang="en-US" sz="2800" b="1" dirty="0"/>
              <a:t>分析铁路和城市分布特点的形成原因。</a:t>
            </a:r>
          </a:p>
        </p:txBody>
      </p:sp>
      <p:sp>
        <p:nvSpPr>
          <p:cNvPr id="89091" name="矩形 89090"/>
          <p:cNvSpPr>
            <a:spLocks noChangeArrowheads="1"/>
          </p:cNvSpPr>
          <p:nvPr/>
        </p:nvSpPr>
        <p:spPr bwMode="auto">
          <a:xfrm>
            <a:off x="252413" y="4611231"/>
            <a:ext cx="84963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800" b="1" dirty="0"/>
              <a:t>①</a:t>
            </a:r>
            <a:r>
              <a:rPr lang="zh-CN" altLang="en-US" sz="2800" b="1" dirty="0">
                <a:solidFill>
                  <a:srgbClr val="FF0000"/>
                </a:solidFill>
              </a:rPr>
              <a:t>东南沿海气候温暖湿润，海上交通便利，人口众多，城市密集；</a:t>
            </a:r>
          </a:p>
          <a:p>
            <a:r>
              <a:rPr lang="en-US" altLang="zh-CN" sz="2800" b="1" dirty="0"/>
              <a:t>②</a:t>
            </a:r>
            <a:r>
              <a:rPr lang="zh-CN" altLang="en-US" sz="2800" b="1" dirty="0">
                <a:solidFill>
                  <a:srgbClr val="FF0000"/>
                </a:solidFill>
              </a:rPr>
              <a:t>为满足运输的需求，铁路分布和人口、城市具有一致性；</a:t>
            </a:r>
          </a:p>
          <a:p>
            <a:r>
              <a:rPr lang="en-US" altLang="zh-CN" sz="2800" b="1" dirty="0"/>
              <a:t>③</a:t>
            </a:r>
            <a:r>
              <a:rPr lang="zh-CN" altLang="en-US" sz="2800" b="1" dirty="0">
                <a:solidFill>
                  <a:srgbClr val="FF0000"/>
                </a:solidFill>
              </a:rPr>
              <a:t>铁路的发展又促进了人口的集聚和城市的发展。 </a:t>
            </a:r>
          </a:p>
        </p:txBody>
      </p:sp>
      <p:pic>
        <p:nvPicPr>
          <p:cNvPr id="4" name="图片 49153" descr="澳大利亚铁路和城市"/>
          <p:cNvPicPr>
            <a:picLocks noChangeAspect="1" noChangeArrowheads="1"/>
          </p:cNvPicPr>
          <p:nvPr/>
        </p:nvPicPr>
        <p:blipFill>
          <a:blip r:embed="rId2">
            <a:extLst>
              <a:ext uri="{28A0092B-C50C-407E-A947-70E740481C1C}">
                <a14:useLocalDpi xmlns:a14="http://schemas.microsoft.com/office/drawing/2010/main" val="0"/>
              </a:ext>
            </a:extLst>
          </a:blip>
          <a:srcRect t="11447"/>
          <a:stretch>
            <a:fillRect/>
          </a:stretch>
        </p:blipFill>
        <p:spPr bwMode="auto">
          <a:xfrm>
            <a:off x="613458" y="0"/>
            <a:ext cx="7130005" cy="394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0680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 calcmode="lin" valueType="num">
                                      <p:cBhvr additive="base">
                                        <p:cTn id="7" dur="500" fill="hold"/>
                                        <p:tgtEl>
                                          <p:spTgt spid="890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anim calcmode="lin" valueType="num">
                                      <p:cBhvr additive="base">
                                        <p:cTn id="11" dur="500" fill="hold"/>
                                        <p:tgtEl>
                                          <p:spTgt spid="8909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909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anim calcmode="lin" valueType="num">
                                      <p:cBhvr additive="base">
                                        <p:cTn id="15" dur="500" fill="hold"/>
                                        <p:tgtEl>
                                          <p:spTgt spid="8909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909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14986" y="1224009"/>
            <a:ext cx="8930005" cy="151257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sym typeface="+mn-ea"/>
              </a:rPr>
              <a:t>             </a:t>
            </a:r>
            <a:r>
              <a:rPr lang="zh-CN" sz="2800">
                <a:solidFill>
                  <a:schemeClr val="tx1"/>
                </a:solidFill>
                <a:latin typeface="楷体" panose="02010609060101010101" charset="-122"/>
                <a:ea typeface="楷体" panose="02010609060101010101" charset="-122"/>
                <a:cs typeface="楷体" panose="02010609060101010101" charset="-122"/>
                <a:sym typeface="+mn-ea"/>
              </a:rPr>
              <a:t>澳大利亚国土辽阔，海岸漫长，自然风光和人文建筑精粹兼具，是世界新兴的旅游大国，</a:t>
            </a:r>
            <a:r>
              <a:rPr lang="zh-CN" sz="2800">
                <a:latin typeface="楷体" panose="02010609060101010101" charset="-122"/>
                <a:ea typeface="楷体" panose="02010609060101010101" charset="-122"/>
                <a:cs typeface="楷体" panose="02010609060101010101" charset="-122"/>
                <a:sym typeface="+mn-ea"/>
              </a:rPr>
              <a:t>旅游业已逐渐成为澳洲经济的支柱产业。</a:t>
            </a:r>
            <a:endParaRPr lang="zh-CN" sz="280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二、澳大利亚</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899795"/>
            <a:ext cx="220535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2400" b="1" dirty="0">
                <a:latin typeface="+mn-ea"/>
                <a:cs typeface="+mn-ea"/>
              </a:rPr>
              <a:t>5</a:t>
            </a:r>
            <a:r>
              <a:rPr lang="zh-CN" altLang="en-US" sz="2400" dirty="0" smtClean="0">
                <a:solidFill>
                  <a:schemeClr val="tx1"/>
                </a:solidFill>
                <a:effectLst/>
                <a:latin typeface="+mn-ea"/>
                <a:cs typeface="+mn-ea"/>
              </a:rPr>
              <a:t>、</a:t>
            </a:r>
            <a:r>
              <a:rPr lang="zh-CN" altLang="en-US" sz="3200" dirty="0">
                <a:solidFill>
                  <a:schemeClr val="tx1"/>
                </a:solidFill>
                <a:effectLst/>
                <a:latin typeface="+mn-ea"/>
                <a:cs typeface="+mn-ea"/>
              </a:rPr>
              <a:t>旅游业</a:t>
            </a:r>
            <a:endParaRPr lang="zh-CN" altLang="en-US" sz="2800" dirty="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pic>
        <p:nvPicPr>
          <p:cNvPr id="4" name="图片 3" descr="timg (4)_副本"/>
          <p:cNvPicPr>
            <a:picLocks noChangeAspect="1"/>
          </p:cNvPicPr>
          <p:nvPr/>
        </p:nvPicPr>
        <p:blipFill>
          <a:blip r:embed="rId2" cstate="print"/>
          <a:srcRect l="8275" r="8532"/>
          <a:stretch>
            <a:fillRect/>
          </a:stretch>
        </p:blipFill>
        <p:spPr>
          <a:xfrm>
            <a:off x="0" y="2872740"/>
            <a:ext cx="4518660" cy="3755390"/>
          </a:xfrm>
          <a:prstGeom prst="rect">
            <a:avLst/>
          </a:prstGeom>
        </p:spPr>
      </p:pic>
      <p:pic>
        <p:nvPicPr>
          <p:cNvPr id="5" name="图片 4" descr="十二门徒03_副本"/>
          <p:cNvPicPr>
            <a:picLocks noChangeAspect="1"/>
          </p:cNvPicPr>
          <p:nvPr/>
        </p:nvPicPr>
        <p:blipFill>
          <a:blip r:embed="rId3" cstate="print"/>
          <a:srcRect l="5657" r="2682"/>
          <a:stretch>
            <a:fillRect/>
          </a:stretch>
        </p:blipFill>
        <p:spPr>
          <a:xfrm>
            <a:off x="4519295" y="2873375"/>
            <a:ext cx="4639945" cy="3754755"/>
          </a:xfrm>
          <a:prstGeom prst="rect">
            <a:avLst/>
          </a:prstGeom>
        </p:spPr>
      </p:pic>
      <p:pic>
        <p:nvPicPr>
          <p:cNvPr id="6" name="图片 5" descr="艾尔斯巨岩_副本"/>
          <p:cNvPicPr>
            <a:picLocks noChangeAspect="1"/>
          </p:cNvPicPr>
          <p:nvPr/>
        </p:nvPicPr>
        <p:blipFill>
          <a:blip r:embed="rId4" cstate="print"/>
          <a:stretch>
            <a:fillRect/>
          </a:stretch>
        </p:blipFill>
        <p:spPr>
          <a:xfrm>
            <a:off x="0" y="2872740"/>
            <a:ext cx="4678045" cy="3756025"/>
          </a:xfrm>
          <a:prstGeom prst="rect">
            <a:avLst/>
          </a:prstGeom>
        </p:spPr>
      </p:pic>
      <p:pic>
        <p:nvPicPr>
          <p:cNvPr id="12" name="图片 11" descr="歌剧院_副本"/>
          <p:cNvPicPr>
            <a:picLocks noChangeAspect="1"/>
          </p:cNvPicPr>
          <p:nvPr/>
        </p:nvPicPr>
        <p:blipFill>
          <a:blip r:embed="rId5" cstate="print"/>
          <a:stretch>
            <a:fillRect/>
          </a:stretch>
        </p:blipFill>
        <p:spPr>
          <a:xfrm>
            <a:off x="4519295" y="2872740"/>
            <a:ext cx="4639945" cy="3754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457200" y="533400"/>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独特的土著文化</a:t>
            </a:r>
          </a:p>
        </p:txBody>
      </p:sp>
      <p:pic>
        <p:nvPicPr>
          <p:cNvPr id="151555" name="Picture 3" descr="土著人在投回力标"/>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220788"/>
            <a:ext cx="3810000"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4" descr="射箭"/>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1219200"/>
            <a:ext cx="4191000" cy="2627313"/>
          </a:xfrm>
          <a:prstGeom prst="rect">
            <a:avLst/>
          </a:prstGeom>
          <a:noFill/>
          <a:extLst>
            <a:ext uri="{909E8E84-426E-40DD-AFC4-6F175D3DCCD1}">
              <a14:hiddenFill xmlns:a14="http://schemas.microsoft.com/office/drawing/2010/main">
                <a:solidFill>
                  <a:srgbClr val="FFFFFF"/>
                </a:solidFill>
              </a14:hiddenFill>
            </a:ext>
          </a:extLst>
        </p:spPr>
      </p:pic>
      <p:pic>
        <p:nvPicPr>
          <p:cNvPr id="15155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4051300"/>
            <a:ext cx="38100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155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4038600"/>
            <a:ext cx="4038600" cy="261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65939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图片 3"/>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632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6738" name="Rectangle 3"/>
          <p:cNvSpPr>
            <a:spLocks noChangeArrowheads="1"/>
          </p:cNvSpPr>
          <p:nvPr>
            <p:custDataLst>
              <p:tags r:id="rId2"/>
            </p:custDataLst>
          </p:nvPr>
        </p:nvSpPr>
        <p:spPr bwMode="auto">
          <a:xfrm>
            <a:off x="179388" y="5715000"/>
            <a:ext cx="8893175" cy="954088"/>
          </a:xfrm>
          <a:prstGeom prst="rect">
            <a:avLst/>
          </a:prstGeom>
          <a:solidFill>
            <a:srgbClr val="FFFFFF"/>
          </a:solidFill>
          <a:ln w="25400" cap="flat" cmpd="sng" algn="ctr">
            <a:solidFill>
              <a:srgbClr val="000000"/>
            </a:solidFill>
            <a:prstDash val="solid"/>
            <a:round/>
            <a:headEnd type="none" w="med" len="med"/>
            <a:tailEnd type="none" w="med" len="me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000000"/>
                </a:solidFill>
                <a:latin typeface="微软雅黑" panose="020B0503020204020204" pitchFamily="34" charset="-122"/>
                <a:ea typeface="微软雅黑" panose="020B0503020204020204" pitchFamily="34" charset="-122"/>
              </a:rPr>
              <a:t>悉尼歌剧院不仅是悉尼艺术文化的殿堂，更是悉尼的灵魂，是公认的</a:t>
            </a:r>
            <a:r>
              <a:rPr lang="en-US" altLang="zh-CN" sz="2800" b="1">
                <a:solidFill>
                  <a:srgbClr val="000000"/>
                </a:solidFill>
                <a:latin typeface="微软雅黑" panose="020B0503020204020204" pitchFamily="34" charset="-122"/>
                <a:ea typeface="微软雅黑" panose="020B0503020204020204" pitchFamily="34" charset="-122"/>
              </a:rPr>
              <a:t>20</a:t>
            </a:r>
            <a:r>
              <a:rPr lang="zh-CN" altLang="en-US" sz="2800" b="1">
                <a:solidFill>
                  <a:srgbClr val="000000"/>
                </a:solidFill>
                <a:latin typeface="微软雅黑" panose="020B0503020204020204" pitchFamily="34" charset="-122"/>
                <a:ea typeface="微软雅黑" panose="020B0503020204020204" pitchFamily="34" charset="-122"/>
              </a:rPr>
              <a:t>世纪世界七大奇迹之一。</a:t>
            </a:r>
          </a:p>
        </p:txBody>
      </p:sp>
      <p:sp>
        <p:nvSpPr>
          <p:cNvPr id="147460" name="Text Box 3"/>
          <p:cNvSpPr>
            <a:spLocks noChangeArrowheads="1"/>
          </p:cNvSpPr>
          <p:nvPr>
            <p:custDataLst>
              <p:tags r:id="rId3"/>
            </p:custDataLst>
          </p:nvPr>
        </p:nvSpPr>
        <p:spPr bwMode="auto">
          <a:xfrm>
            <a:off x="684213" y="285750"/>
            <a:ext cx="2519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3600" b="1">
                <a:solidFill>
                  <a:srgbClr val="FFFFFF"/>
                </a:solidFill>
                <a:latin typeface="Times New Roman" panose="02020603050405020304" pitchFamily="18" charset="0"/>
              </a:rPr>
              <a:t>悉尼歌剧院</a:t>
            </a:r>
          </a:p>
        </p:txBody>
      </p:sp>
    </p:spTree>
    <p:extLst>
      <p:ext uri="{BB962C8B-B14F-4D97-AF65-F5344CB8AC3E}">
        <p14:creationId xmlns:p14="http://schemas.microsoft.com/office/powerpoint/2010/main" val="762553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cn"/>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l="14345" t="4018" b="1041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8483" name="Picture 3" descr="114U3A47-0"/>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l="19025" t="3821" r="388" b="37263"/>
          <a:stretch>
            <a:fillRect/>
          </a:stretch>
        </p:blipFill>
        <p:spPr bwMode="auto">
          <a:xfrm>
            <a:off x="0" y="0"/>
            <a:ext cx="218916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7763" name="Text Box 4"/>
          <p:cNvSpPr txBox="1">
            <a:spLocks noChangeArrowheads="1"/>
          </p:cNvSpPr>
          <p:nvPr>
            <p:custDataLst>
              <p:tags r:id="rId3"/>
            </p:custDataLst>
          </p:nvPr>
        </p:nvSpPr>
        <p:spPr bwMode="auto">
          <a:xfrm>
            <a:off x="2590800" y="476250"/>
            <a:ext cx="6553200" cy="1077913"/>
          </a:xfrm>
          <a:prstGeom prst="rect">
            <a:avLst/>
          </a:prstGeom>
          <a:noFill/>
          <a:ln w="9525">
            <a:noFill/>
            <a:miter lim="800000"/>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b="1">
                <a:solidFill>
                  <a:srgbClr val="FFFF00"/>
                </a:solidFill>
                <a:effectLst>
                  <a:outerShdw blurRad="38100" dist="38100" dir="2700000" algn="tl">
                    <a:srgbClr val="C0C0C0"/>
                  </a:outerShdw>
                </a:effectLst>
              </a:rPr>
              <a:t>悉尼歌剧院的设计灵感来源于一个剥开的橘子</a:t>
            </a:r>
          </a:p>
        </p:txBody>
      </p:sp>
    </p:spTree>
    <p:extLst>
      <p:ext uri="{BB962C8B-B14F-4D97-AF65-F5344CB8AC3E}">
        <p14:creationId xmlns:p14="http://schemas.microsoft.com/office/powerpoint/2010/main" val="1254434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图片 117761" descr="1_200808282003241UFGu">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1682750"/>
            <a:ext cx="8281988"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矩形 117763"/>
          <p:cNvSpPr>
            <a:spLocks noChangeArrowheads="1"/>
          </p:cNvSpPr>
          <p:nvPr/>
        </p:nvSpPr>
        <p:spPr bwMode="auto">
          <a:xfrm>
            <a:off x="288925" y="5194300"/>
            <a:ext cx="8567738"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2800" b="1" dirty="0">
                <a:solidFill>
                  <a:srgbClr val="FF0000"/>
                </a:solidFill>
                <a:latin typeface="Times New Roman" panose="02020603050405020304" pitchFamily="18" charset="0"/>
              </a:rPr>
              <a:t>艾尔斯岩</a:t>
            </a:r>
            <a:r>
              <a:rPr lang="zh-CN" altLang="en-US" sz="2800" b="1" dirty="0">
                <a:solidFill>
                  <a:srgbClr val="FF3300"/>
                </a:solidFill>
                <a:latin typeface="Times New Roman" panose="02020603050405020304" pitchFamily="18" charset="0"/>
              </a:rPr>
              <a:t>，</a:t>
            </a:r>
            <a:r>
              <a:rPr lang="en-US" altLang="zh-CN" sz="2400" b="1" dirty="0">
                <a:latin typeface="Times New Roman" panose="02020603050405020304" pitchFamily="18" charset="0"/>
              </a:rPr>
              <a:t>1987</a:t>
            </a:r>
            <a:r>
              <a:rPr lang="zh-CN" altLang="en-US" sz="2400" b="1" dirty="0">
                <a:latin typeface="Times New Roman" panose="02020603050405020304" pitchFamily="18" charset="0"/>
              </a:rPr>
              <a:t>年、</a:t>
            </a:r>
            <a:r>
              <a:rPr lang="en-US" altLang="zh-CN" sz="2400" b="1" dirty="0">
                <a:latin typeface="Times New Roman" panose="02020603050405020304" pitchFamily="18" charset="0"/>
              </a:rPr>
              <a:t>1994</a:t>
            </a:r>
            <a:r>
              <a:rPr lang="zh-CN" altLang="en-US" sz="2400" b="1" dirty="0">
                <a:latin typeface="Times New Roman" panose="02020603050405020304" pitchFamily="18" charset="0"/>
              </a:rPr>
              <a:t>年先后被列入世界文化遗产和世界自然遗产名录。在逝去的岁月里，这块巨岩的洞穴曾经为澳洲土著先民遮挡了无数热浪冷风，因此被土著人视为神山。 </a:t>
            </a:r>
          </a:p>
        </p:txBody>
      </p:sp>
      <p:sp>
        <p:nvSpPr>
          <p:cNvPr id="117765" name="矩形 117764"/>
          <p:cNvSpPr>
            <a:spLocks noChangeArrowheads="1"/>
          </p:cNvSpPr>
          <p:nvPr/>
        </p:nvSpPr>
        <p:spPr bwMode="auto">
          <a:xfrm>
            <a:off x="358775" y="777875"/>
            <a:ext cx="637381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4000" b="1">
                <a:solidFill>
                  <a:srgbClr val="FF3300"/>
                </a:solidFill>
                <a:latin typeface="Times New Roman" panose="02020603050405020304" pitchFamily="18" charset="0"/>
              </a:rPr>
              <a:t>世界上最大块的单体岩石</a:t>
            </a:r>
          </a:p>
        </p:txBody>
      </p:sp>
    </p:spTree>
    <p:extLst>
      <p:ext uri="{BB962C8B-B14F-4D97-AF65-F5344CB8AC3E}">
        <p14:creationId xmlns:p14="http://schemas.microsoft.com/office/powerpoint/2010/main" val="3600728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65"/>
                                        </p:tgtEl>
                                        <p:attrNameLst>
                                          <p:attrName>style.visibility</p:attrName>
                                        </p:attrNameLst>
                                      </p:cBhvr>
                                      <p:to>
                                        <p:strVal val="visible"/>
                                      </p:to>
                                    </p:set>
                                    <p:animEffect transition="in" filter="blinds(horizontal)">
                                      <p:cBhvr>
                                        <p:cTn id="7" dur="500"/>
                                        <p:tgtEl>
                                          <p:spTgt spid="11776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7764"/>
                                        </p:tgtEl>
                                        <p:attrNameLst>
                                          <p:attrName>style.visibility</p:attrName>
                                        </p:attrNameLst>
                                      </p:cBhvr>
                                      <p:to>
                                        <p:strVal val="visible"/>
                                      </p:to>
                                    </p:set>
                                    <p:animEffect transition="in" filter="blinds(horizontal)">
                                      <p:cBhvr>
                                        <p:cTn id="10" dur="500"/>
                                        <p:tgtEl>
                                          <p:spTgt spid="11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bldLvl="0"/>
      <p:bldP spid="117765"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矩形 1"/>
          <p:cNvSpPr>
            <a:spLocks noChangeArrowheads="1"/>
          </p:cNvSpPr>
          <p:nvPr/>
        </p:nvSpPr>
        <p:spPr bwMode="auto">
          <a:xfrm>
            <a:off x="323850" y="4365625"/>
            <a:ext cx="853281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四亿五千万年前，由于地壳运动，巨石所在的阿玛迪斯盆地向上推挤形成大片岩石。由于地块的隆起、交叠，使巨岩处于了垂直状态。岩石成分为砾石</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含铁量高</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其表面因被氧化而发红</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整体呈红色</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因此又被称作红石。</a:t>
            </a:r>
          </a:p>
        </p:txBody>
      </p:sp>
      <p:pic>
        <p:nvPicPr>
          <p:cNvPr id="1034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896938"/>
            <a:ext cx="8208963"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85775" y="304364"/>
            <a:ext cx="1832553" cy="584775"/>
          </a:xfrm>
          <a:prstGeom prst="rect">
            <a:avLst/>
          </a:prstGeom>
        </p:spPr>
        <p:txBody>
          <a:bodyPr wrap="none">
            <a:spAutoFit/>
          </a:bodyPr>
          <a:lstStyle/>
          <a:p>
            <a:r>
              <a:rPr lang="zh-CN" altLang="en-US" sz="3200" b="1" dirty="0">
                <a:solidFill>
                  <a:srgbClr val="FF0000"/>
                </a:solidFill>
                <a:latin typeface="Times New Roman" panose="02020603050405020304" pitchFamily="18" charset="0"/>
              </a:rPr>
              <a:t>艾尔斯岩</a:t>
            </a:r>
            <a:endParaRPr lang="zh-CN" altLang="en-US" sz="3200" dirty="0"/>
          </a:p>
        </p:txBody>
      </p:sp>
    </p:spTree>
    <p:extLst>
      <p:ext uri="{BB962C8B-B14F-4D97-AF65-F5344CB8AC3E}">
        <p14:creationId xmlns:p14="http://schemas.microsoft.com/office/powerpoint/2010/main" val="21253053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矩形 1"/>
          <p:cNvSpPr>
            <a:spLocks noChangeArrowheads="1"/>
          </p:cNvSpPr>
          <p:nvPr/>
        </p:nvSpPr>
        <p:spPr bwMode="auto">
          <a:xfrm>
            <a:off x="381000" y="4343400"/>
            <a:ext cx="8305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smtClean="0">
                <a:latin typeface="微软雅黑" panose="020B0503020204020204" pitchFamily="34" charset="-122"/>
                <a:ea typeface="微软雅黑" panose="020B0503020204020204" pitchFamily="34" charset="-122"/>
              </a:rPr>
              <a:t>珊瑚礁白化是由于珊瑚失去体内共生的虫黄藻或共生的虫黄藻失去体内色素而导致五彩缤纷的珊瑚礁变白的生态现象。</a:t>
            </a:r>
            <a:r>
              <a:rPr lang="en-US" altLang="zh-CN" sz="2400" b="1" smtClean="0">
                <a:latin typeface="微软雅黑" panose="020B0503020204020204" pitchFamily="34" charset="-122"/>
                <a:ea typeface="微软雅黑" panose="020B0503020204020204" pitchFamily="34" charset="-122"/>
              </a:rPr>
              <a:t>1998</a:t>
            </a:r>
            <a:r>
              <a:rPr lang="zh-CN" altLang="en-US" sz="2400" b="1" dirty="0">
                <a:latin typeface="微软雅黑" panose="020B0503020204020204" pitchFamily="34" charset="-122"/>
                <a:ea typeface="微软雅黑" panose="020B0503020204020204" pitchFamily="34" charset="-122"/>
              </a:rPr>
              <a:t>年和</a:t>
            </a:r>
            <a:r>
              <a:rPr lang="en-US" altLang="zh-CN" sz="2400" b="1" dirty="0">
                <a:latin typeface="微软雅黑" panose="020B0503020204020204" pitchFamily="34" charset="-122"/>
                <a:ea typeface="微软雅黑" panose="020B0503020204020204" pitchFamily="34" charset="-122"/>
              </a:rPr>
              <a:t>2002</a:t>
            </a:r>
            <a:r>
              <a:rPr lang="zh-CN" altLang="en-US" sz="2400" b="1" dirty="0">
                <a:latin typeface="微软雅黑" panose="020B0503020204020204" pitchFamily="34" charset="-122"/>
                <a:ea typeface="微软雅黑" panose="020B0503020204020204" pitchFamily="34" charset="-122"/>
              </a:rPr>
              <a:t>年曾两度发生过严重的珊瑚白化事件。到了</a:t>
            </a:r>
            <a:r>
              <a:rPr lang="en-US" altLang="zh-CN" sz="2400" b="1" dirty="0">
                <a:latin typeface="微软雅黑" panose="020B0503020204020204" pitchFamily="34" charset="-122"/>
                <a:ea typeface="微软雅黑" panose="020B0503020204020204" pitchFamily="34" charset="-122"/>
              </a:rPr>
              <a:t>2014</a:t>
            </a:r>
            <a:r>
              <a:rPr lang="zh-CN" altLang="en-US" sz="2400" b="1" dirty="0">
                <a:latin typeface="微软雅黑" panose="020B0503020204020204" pitchFamily="34" charset="-122"/>
                <a:ea typeface="微软雅黑" panose="020B0503020204020204" pitchFamily="34" charset="-122"/>
              </a:rPr>
              <a:t>年，由于</a:t>
            </a:r>
            <a:r>
              <a:rPr lang="zh-CN" altLang="en-US" sz="2400" b="1" dirty="0">
                <a:solidFill>
                  <a:srgbClr val="FF0000"/>
                </a:solidFill>
                <a:latin typeface="微软雅黑" panose="020B0503020204020204" pitchFamily="34" charset="-122"/>
                <a:ea typeface="微软雅黑" panose="020B0503020204020204" pitchFamily="34" charset="-122"/>
              </a:rPr>
              <a:t>全球温度上升了</a:t>
            </a:r>
            <a:r>
              <a:rPr lang="en-US" altLang="zh-CN" sz="2400" b="1" dirty="0">
                <a:solidFill>
                  <a:srgbClr val="FF0000"/>
                </a:solidFill>
                <a:latin typeface="微软雅黑" panose="020B0503020204020204" pitchFamily="34" charset="-122"/>
                <a:ea typeface="微软雅黑" panose="020B0503020204020204" pitchFamily="34" charset="-122"/>
              </a:rPr>
              <a:t>0.9℃</a:t>
            </a:r>
            <a:r>
              <a:rPr lang="zh-CN" altLang="en-US" sz="2400" b="1" dirty="0">
                <a:latin typeface="微软雅黑" panose="020B0503020204020204" pitchFamily="34" charset="-122"/>
                <a:ea typeface="微软雅黑" panose="020B0503020204020204" pitchFamily="34" charset="-122"/>
              </a:rPr>
              <a:t>，珊瑚白化现象又一次大规模出现。</a:t>
            </a:r>
            <a:r>
              <a:rPr lang="en-US" altLang="zh-CN" sz="2400" b="1" dirty="0">
                <a:latin typeface="微软雅黑" panose="020B0503020204020204" pitchFamily="34" charset="-122"/>
                <a:ea typeface="微软雅黑" panose="020B0503020204020204" pitchFamily="34" charset="-122"/>
              </a:rPr>
              <a:t>2015</a:t>
            </a:r>
            <a:r>
              <a:rPr lang="zh-CN" altLang="en-US" sz="2400" b="1" dirty="0">
                <a:latin typeface="微软雅黑" panose="020B0503020204020204" pitchFamily="34" charset="-122"/>
                <a:ea typeface="微软雅黑" panose="020B0503020204020204" pitchFamily="34" charset="-122"/>
              </a:rPr>
              <a:t>年，由于白化，澳大利亚大堡礁浅水区</a:t>
            </a:r>
            <a:r>
              <a:rPr lang="en-US" altLang="zh-CN" sz="2400" b="1" dirty="0">
                <a:latin typeface="微软雅黑" panose="020B0503020204020204" pitchFamily="34" charset="-122"/>
                <a:ea typeface="微软雅黑" panose="020B0503020204020204" pitchFamily="34" charset="-122"/>
              </a:rPr>
              <a:t>67%</a:t>
            </a:r>
            <a:r>
              <a:rPr lang="zh-CN" altLang="en-US" sz="2400" b="1" dirty="0">
                <a:latin typeface="微软雅黑" panose="020B0503020204020204" pitchFamily="34" charset="-122"/>
                <a:ea typeface="微软雅黑" panose="020B0503020204020204" pitchFamily="34" charset="-122"/>
              </a:rPr>
              <a:t>的珊瑚不幸死亡。</a:t>
            </a:r>
          </a:p>
        </p:txBody>
      </p:sp>
      <p:pic>
        <p:nvPicPr>
          <p:cNvPr id="1075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575" y="381000"/>
            <a:ext cx="4543425" cy="383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0075"/>
            <a:ext cx="4235450"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1084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12"/>
          <p:cNvSpPr>
            <a:spLocks noChangeArrowheads="1"/>
          </p:cNvSpPr>
          <p:nvPr>
            <p:custDataLst>
              <p:tags r:id="rId1"/>
            </p:custDataLst>
          </p:nvPr>
        </p:nvSpPr>
        <p:spPr bwMode="auto">
          <a:xfrm>
            <a:off x="533400" y="153988"/>
            <a:ext cx="2232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3200" b="1">
                <a:solidFill>
                  <a:srgbClr val="000000"/>
                </a:solidFill>
                <a:latin typeface="微软雅黑" panose="020B0503020204020204" pitchFamily="34" charset="-122"/>
                <a:ea typeface="微软雅黑" panose="020B0503020204020204" pitchFamily="34" charset="-122"/>
              </a:rPr>
              <a:t>板块位置</a:t>
            </a:r>
            <a:endParaRPr lang="zh-CN" altLang="zh-CN" sz="3200" b="1">
              <a:solidFill>
                <a:srgbClr val="000000"/>
              </a:solidFill>
              <a:latin typeface="微软雅黑" panose="020B0503020204020204" pitchFamily="34" charset="-122"/>
              <a:ea typeface="微软雅黑" panose="020B0503020204020204" pitchFamily="34" charset="-122"/>
            </a:endParaRPr>
          </a:p>
        </p:txBody>
      </p:sp>
      <p:pic>
        <p:nvPicPr>
          <p:cNvPr id="99331" name="Picture 9" descr="六大板块"/>
          <p:cNvPicPr>
            <a:picLocks noChangeAspect="1" noChangeArrowheads="1"/>
          </p:cNvPicPr>
          <p:nvPr>
            <p:custDataLst>
              <p:tags r:id="rId2"/>
            </p:custDataLst>
          </p:nvPr>
        </p:nvPicPr>
        <p:blipFill>
          <a:blip r:embed="rId4" cstate="print">
            <a:extLst>
              <a:ext uri="{28A0092B-C50C-407E-A947-70E740481C1C}">
                <a14:useLocalDpi xmlns:a14="http://schemas.microsoft.com/office/drawing/2010/main" val="0"/>
              </a:ext>
            </a:extLst>
          </a:blip>
          <a:srcRect b="6177"/>
          <a:stretch>
            <a:fillRect/>
          </a:stretch>
        </p:blipFill>
        <p:spPr bwMode="auto">
          <a:xfrm>
            <a:off x="195263" y="768350"/>
            <a:ext cx="8610600" cy="6078538"/>
          </a:xfrm>
          <a:prstGeom prst="rect">
            <a:avLst/>
          </a:prstGeom>
          <a:noFill/>
          <a:ln w="19050" algn="ctr">
            <a:solidFill>
              <a:srgbClr val="FF9933"/>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127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865188"/>
            <a:ext cx="6892925" cy="388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矩形 1"/>
          <p:cNvSpPr>
            <a:spLocks noChangeArrowheads="1"/>
          </p:cNvSpPr>
          <p:nvPr/>
        </p:nvSpPr>
        <p:spPr bwMode="auto">
          <a:xfrm>
            <a:off x="4625975" y="4749800"/>
            <a:ext cx="34559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华文楷体" panose="02010600040101010101" pitchFamily="2" charset="-122"/>
                <a:ea typeface="华文楷体" panose="02010600040101010101" pitchFamily="2" charset="-122"/>
              </a:rPr>
              <a:t>十二使徒岩，澳大利亚的著名地标，因酷似耶稣的十二门徒而得名</a:t>
            </a:r>
          </a:p>
        </p:txBody>
      </p:sp>
      <p:sp>
        <p:nvSpPr>
          <p:cNvPr id="108548" name="TextBox 3"/>
          <p:cNvSpPr txBox="1">
            <a:spLocks noChangeArrowheads="1"/>
          </p:cNvSpPr>
          <p:nvPr/>
        </p:nvSpPr>
        <p:spPr bwMode="auto">
          <a:xfrm>
            <a:off x="1546225" y="5084763"/>
            <a:ext cx="10001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a:latin typeface="华文楷体" panose="02010600040101010101" pitchFamily="2" charset="-122"/>
                <a:ea typeface="华文楷体" panose="02010600040101010101" pitchFamily="2" charset="-122"/>
              </a:rPr>
              <a:t>海水</a:t>
            </a:r>
            <a:endParaRPr lang="en-US" altLang="zh-CN" sz="3200" b="1">
              <a:latin typeface="华文楷体" panose="02010600040101010101" pitchFamily="2" charset="-122"/>
              <a:ea typeface="华文楷体" panose="02010600040101010101" pitchFamily="2" charset="-122"/>
            </a:endParaRPr>
          </a:p>
          <a:p>
            <a:r>
              <a:rPr lang="zh-CN" altLang="en-US" sz="3200" b="1">
                <a:latin typeface="华文楷体" panose="02010600040101010101" pitchFamily="2" charset="-122"/>
                <a:ea typeface="华文楷体" panose="02010600040101010101" pitchFamily="2" charset="-122"/>
              </a:rPr>
              <a:t>侵蚀</a:t>
            </a:r>
          </a:p>
        </p:txBody>
      </p:sp>
      <p:sp>
        <p:nvSpPr>
          <p:cNvPr id="5" name="右箭头 4"/>
          <p:cNvSpPr/>
          <p:nvPr/>
        </p:nvSpPr>
        <p:spPr>
          <a:xfrm>
            <a:off x="2771775" y="5381625"/>
            <a:ext cx="1719263" cy="48418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8953661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图片 49153" descr="澳大利亚铁路和城市"/>
          <p:cNvPicPr>
            <a:picLocks noChangeAspect="1" noChangeArrowheads="1"/>
          </p:cNvPicPr>
          <p:nvPr/>
        </p:nvPicPr>
        <p:blipFill>
          <a:blip r:embed="rId2">
            <a:extLst>
              <a:ext uri="{28A0092B-C50C-407E-A947-70E740481C1C}">
                <a14:useLocalDpi xmlns:a14="http://schemas.microsoft.com/office/drawing/2010/main" val="0"/>
              </a:ext>
            </a:extLst>
          </a:blip>
          <a:srcRect t="11447"/>
          <a:stretch>
            <a:fillRect/>
          </a:stretch>
        </p:blipFill>
        <p:spPr bwMode="auto">
          <a:xfrm>
            <a:off x="827088" y="1916113"/>
            <a:ext cx="7705725"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矩形 49154"/>
          <p:cNvSpPr/>
          <p:nvPr/>
        </p:nvSpPr>
        <p:spPr>
          <a:xfrm>
            <a:off x="395288" y="14288"/>
            <a:ext cx="9072562" cy="1758950"/>
          </a:xfrm>
          <a:prstGeom prst="rect">
            <a:avLst/>
          </a:prstGeom>
          <a:noFill/>
          <a:ln w="9525">
            <a:noFill/>
          </a:ln>
        </p:spPr>
        <p:txBody>
          <a:bodyPr anchor="ctr">
            <a:spAutoFit/>
          </a:bodyPr>
          <a:lstStyle/>
          <a:p>
            <a:pPr>
              <a:lnSpc>
                <a:spcPct val="130000"/>
              </a:lnSpc>
              <a:defRPr/>
            </a:pPr>
            <a:r>
              <a:rPr lang="en-US" altLang="zh-CN" sz="2800" b="1" noProof="1" smtClean="0">
                <a:effectLst>
                  <a:outerShdw blurRad="38100" dist="38100" dir="2700000">
                    <a:srgbClr val="C0C0C0"/>
                  </a:outerShdw>
                </a:effectLst>
                <a:latin typeface="黑体" panose="02010609060101010101" pitchFamily="2" charset="-122"/>
                <a:ea typeface="黑体" panose="02010609060101010101" pitchFamily="2" charset="-122"/>
                <a:cs typeface="+mn-ea"/>
              </a:rPr>
              <a:t>6</a:t>
            </a:r>
            <a:r>
              <a:rPr lang="zh-CN" altLang="en-US" sz="2800" b="1" noProof="1" smtClean="0">
                <a:effectLst>
                  <a:outerShdw blurRad="38100" dist="38100" dir="2700000">
                    <a:srgbClr val="C0C0C0"/>
                  </a:outerShdw>
                </a:effectLst>
                <a:latin typeface="黑体" panose="02010609060101010101" pitchFamily="2" charset="-122"/>
                <a:ea typeface="黑体" panose="02010609060101010101" pitchFamily="2" charset="-122"/>
                <a:cs typeface="+mn-ea"/>
              </a:rPr>
              <a:t>．</a:t>
            </a:r>
            <a:r>
              <a:rPr lang="zh-CN" altLang="en-US" sz="2800" b="1" noProof="1">
                <a:effectLst>
                  <a:outerShdw blurRad="38100" dist="38100" dir="2700000">
                    <a:srgbClr val="C0C0C0"/>
                  </a:outerShdw>
                </a:effectLst>
                <a:latin typeface="黑体" panose="02010609060101010101" pitchFamily="2" charset="-122"/>
                <a:ea typeface="黑体" panose="02010609060101010101" pitchFamily="2" charset="-122"/>
                <a:cs typeface="+mn-ea"/>
              </a:rPr>
              <a:t>城市：</a:t>
            </a:r>
            <a:endParaRPr lang="zh-CN" altLang="en-US" sz="2800" b="1" noProof="1">
              <a:effectLst>
                <a:outerShdw blurRad="38100" dist="38100" dir="2700000">
                  <a:srgbClr val="C0C0C0"/>
                </a:outerShdw>
              </a:effectLst>
              <a:latin typeface="黑体" panose="02010609060101010101" pitchFamily="2" charset="-122"/>
              <a:ea typeface="黑体" panose="02010609060101010101" pitchFamily="2" charset="-122"/>
            </a:endParaRPr>
          </a:p>
          <a:p>
            <a:pPr>
              <a:lnSpc>
                <a:spcPct val="130000"/>
              </a:lnSpc>
              <a:defRPr/>
            </a:pPr>
            <a:r>
              <a:rPr lang="zh-CN" altLang="en-US" sz="2800" b="1" u="sng" noProof="1">
                <a:effectLst>
                  <a:outerShdw blurRad="38100" dist="38100" dir="2700000">
                    <a:srgbClr val="C0C0C0"/>
                  </a:outerShdw>
                </a:effectLst>
                <a:latin typeface="黑体" panose="02010609060101010101" pitchFamily="2" charset="-122"/>
                <a:ea typeface="黑体" panose="02010609060101010101" pitchFamily="2" charset="-122"/>
                <a:cs typeface="+mn-ea"/>
              </a:rPr>
              <a:t>      </a:t>
            </a:r>
            <a:r>
              <a:rPr lang="zh-CN" altLang="en-US" sz="2800" b="1" noProof="1">
                <a:effectLst>
                  <a:outerShdw blurRad="38100" dist="38100" dir="2700000">
                    <a:srgbClr val="C0C0C0"/>
                  </a:outerShdw>
                </a:effectLst>
                <a:latin typeface="黑体" panose="02010609060101010101" pitchFamily="2" charset="-122"/>
                <a:ea typeface="黑体" panose="02010609060101010101" pitchFamily="2" charset="-122"/>
                <a:cs typeface="+mn-ea"/>
              </a:rPr>
              <a:t>（政治中心）、</a:t>
            </a:r>
            <a:r>
              <a:rPr lang="zh-CN" altLang="en-US" sz="2800" b="1" u="sng" noProof="1">
                <a:effectLst>
                  <a:outerShdw blurRad="38100" dist="38100" dir="2700000">
                    <a:srgbClr val="C0C0C0"/>
                  </a:outerShdw>
                </a:effectLst>
                <a:latin typeface="黑体" panose="02010609060101010101" pitchFamily="2" charset="-122"/>
                <a:ea typeface="黑体" panose="02010609060101010101" pitchFamily="2" charset="-122"/>
                <a:cs typeface="+mn-ea"/>
              </a:rPr>
              <a:t>      </a:t>
            </a:r>
            <a:r>
              <a:rPr lang="zh-CN" altLang="en-US" sz="2800" b="1" noProof="1">
                <a:effectLst>
                  <a:outerShdw blurRad="38100" dist="38100" dir="2700000">
                    <a:srgbClr val="C0C0C0"/>
                  </a:outerShdw>
                </a:effectLst>
                <a:latin typeface="黑体" panose="02010609060101010101" pitchFamily="2" charset="-122"/>
                <a:ea typeface="黑体" panose="02010609060101010101" pitchFamily="2" charset="-122"/>
                <a:cs typeface="+mn-ea"/>
              </a:rPr>
              <a:t>（最大城市、港口）、</a:t>
            </a:r>
            <a:endParaRPr lang="zh-CN" altLang="en-US" sz="2800" b="1" noProof="1">
              <a:effectLst>
                <a:outerShdw blurRad="38100" dist="38100" dir="2700000">
                  <a:srgbClr val="C0C0C0"/>
                </a:outerShdw>
              </a:effectLst>
              <a:latin typeface="黑体" panose="02010609060101010101" pitchFamily="2" charset="-122"/>
              <a:ea typeface="黑体" panose="02010609060101010101" pitchFamily="2" charset="-122"/>
            </a:endParaRPr>
          </a:p>
          <a:p>
            <a:pPr>
              <a:lnSpc>
                <a:spcPct val="130000"/>
              </a:lnSpc>
              <a:defRPr/>
            </a:pPr>
            <a:r>
              <a:rPr lang="zh-CN" altLang="en-US" sz="2800" b="1" u="sng" noProof="1">
                <a:effectLst>
                  <a:outerShdw blurRad="38100" dist="38100" dir="2700000">
                    <a:srgbClr val="C0C0C0"/>
                  </a:outerShdw>
                </a:effectLst>
                <a:latin typeface="黑体" panose="02010609060101010101" pitchFamily="2" charset="-122"/>
                <a:ea typeface="黑体" panose="02010609060101010101" pitchFamily="2" charset="-122"/>
                <a:cs typeface="+mn-ea"/>
              </a:rPr>
              <a:t>      </a:t>
            </a:r>
            <a:r>
              <a:rPr lang="zh-CN" altLang="en-US" sz="2800" b="1" noProof="1">
                <a:effectLst>
                  <a:outerShdw blurRad="38100" dist="38100" dir="2700000">
                    <a:srgbClr val="C0C0C0"/>
                  </a:outerShdw>
                </a:effectLst>
                <a:latin typeface="黑体" panose="02010609060101010101" pitchFamily="2" charset="-122"/>
                <a:ea typeface="黑体" panose="02010609060101010101" pitchFamily="2" charset="-122"/>
                <a:cs typeface="+mn-ea"/>
              </a:rPr>
              <a:t>（第二大城市）</a:t>
            </a:r>
            <a:r>
              <a:rPr lang="zh-CN" altLang="en-US" sz="2800" b="1" u="sng" noProof="1">
                <a:effectLst>
                  <a:outerShdw blurRad="38100" dist="38100" dir="2700000">
                    <a:srgbClr val="C0C0C0"/>
                  </a:outerShdw>
                </a:effectLst>
                <a:latin typeface="黑体" panose="02010609060101010101" pitchFamily="2" charset="-122"/>
                <a:ea typeface="黑体" panose="02010609060101010101" pitchFamily="2" charset="-122"/>
                <a:cs typeface="+mn-ea"/>
              </a:rPr>
              <a:t>      </a:t>
            </a:r>
            <a:r>
              <a:rPr lang="zh-CN" altLang="en-US" sz="2800" b="1" noProof="1">
                <a:effectLst>
                  <a:outerShdw blurRad="38100" dist="38100" dir="2700000">
                    <a:srgbClr val="C0C0C0"/>
                  </a:outerShdw>
                </a:effectLst>
                <a:latin typeface="黑体" panose="02010609060101010101" pitchFamily="2" charset="-122"/>
                <a:ea typeface="黑体" panose="02010609060101010101" pitchFamily="2" charset="-122"/>
                <a:cs typeface="+mn-ea"/>
              </a:rPr>
              <a:t>（西南部，地中海气候）</a:t>
            </a:r>
            <a:endParaRPr lang="zh-CN" altLang="en-US" sz="2800" b="1" noProof="1">
              <a:effectLst>
                <a:outerShdw blurRad="38100" dist="38100" dir="2700000">
                  <a:srgbClr val="C0C0C0"/>
                </a:outerShdw>
              </a:effectLst>
              <a:latin typeface="黑体" panose="02010609060101010101" pitchFamily="2" charset="-122"/>
              <a:ea typeface="黑体" panose="02010609060101010101" pitchFamily="2" charset="-122"/>
            </a:endParaRPr>
          </a:p>
        </p:txBody>
      </p:sp>
      <p:sp>
        <p:nvSpPr>
          <p:cNvPr id="49156" name="矩形 49155"/>
          <p:cNvSpPr/>
          <p:nvPr/>
        </p:nvSpPr>
        <p:spPr>
          <a:xfrm>
            <a:off x="468313" y="561975"/>
            <a:ext cx="2016125" cy="519113"/>
          </a:xfrm>
          <a:prstGeom prst="rect">
            <a:avLst/>
          </a:prstGeom>
          <a:noFill/>
          <a:ln w="9525">
            <a:noFill/>
          </a:ln>
        </p:spPr>
        <p:txBody>
          <a:bodyPr>
            <a:spAutoFit/>
          </a:bodyPr>
          <a:lstStyle/>
          <a:p>
            <a:pPr>
              <a:defRPr/>
            </a:pPr>
            <a:r>
              <a:rPr lang="zh-CN" altLang="en-US" sz="2800" b="1" noProof="1">
                <a:solidFill>
                  <a:srgbClr val="FF0000"/>
                </a:solidFill>
                <a:effectLst>
                  <a:outerShdw blurRad="38100" dist="38100" dir="2700000">
                    <a:srgbClr val="C0C0C0"/>
                  </a:outerShdw>
                </a:effectLst>
                <a:latin typeface="Garamond" panose="02020404030301010803" pitchFamily="18" charset="0"/>
                <a:ea typeface="黑体" panose="02010609060101010101" pitchFamily="2" charset="-122"/>
                <a:cs typeface="+mn-ea"/>
              </a:rPr>
              <a:t>堪培拉</a:t>
            </a:r>
            <a:endParaRPr lang="zh-CN" altLang="en-US" sz="2800" b="1" noProof="1">
              <a:solidFill>
                <a:srgbClr val="FF0000"/>
              </a:solidFill>
              <a:effectLst>
                <a:outerShdw blurRad="38100" dist="38100" dir="2700000">
                  <a:srgbClr val="C0C0C0"/>
                </a:outerShdw>
              </a:effectLst>
              <a:latin typeface="Garamond" panose="02020404030301010803" pitchFamily="18" charset="0"/>
              <a:ea typeface="黑体" panose="02010609060101010101" pitchFamily="2" charset="-122"/>
            </a:endParaRPr>
          </a:p>
        </p:txBody>
      </p:sp>
      <p:sp>
        <p:nvSpPr>
          <p:cNvPr id="49157" name="矩形 49156"/>
          <p:cNvSpPr/>
          <p:nvPr/>
        </p:nvSpPr>
        <p:spPr>
          <a:xfrm>
            <a:off x="4033838" y="561975"/>
            <a:ext cx="1617662" cy="519113"/>
          </a:xfrm>
          <a:prstGeom prst="rect">
            <a:avLst/>
          </a:prstGeom>
          <a:noFill/>
          <a:ln w="9525">
            <a:noFill/>
          </a:ln>
        </p:spPr>
        <p:txBody>
          <a:bodyPr>
            <a:spAutoFit/>
          </a:bodyPr>
          <a:lstStyle/>
          <a:p>
            <a:pPr>
              <a:defRPr/>
            </a:pPr>
            <a:r>
              <a:rPr lang="zh-CN" altLang="en-US" sz="2800" b="1" noProof="1">
                <a:solidFill>
                  <a:srgbClr val="FF0000"/>
                </a:solidFill>
                <a:effectLst>
                  <a:outerShdw blurRad="38100" dist="38100" dir="2700000">
                    <a:srgbClr val="C0C0C0"/>
                  </a:outerShdw>
                </a:effectLst>
                <a:latin typeface="Garamond" panose="02020404030301010803" pitchFamily="18" charset="0"/>
                <a:ea typeface="黑体" panose="02010609060101010101" pitchFamily="2" charset="-122"/>
                <a:cs typeface="+mn-ea"/>
              </a:rPr>
              <a:t>悉尼</a:t>
            </a:r>
            <a:endParaRPr lang="zh-CN" altLang="en-US" sz="2800" b="1" noProof="1">
              <a:solidFill>
                <a:srgbClr val="FF0000"/>
              </a:solidFill>
              <a:effectLst>
                <a:outerShdw blurRad="38100" dist="38100" dir="2700000">
                  <a:srgbClr val="C0C0C0"/>
                </a:outerShdw>
              </a:effectLst>
              <a:latin typeface="Garamond" panose="02020404030301010803" pitchFamily="18" charset="0"/>
              <a:ea typeface="黑体" panose="02010609060101010101" pitchFamily="2" charset="-122"/>
            </a:endParaRPr>
          </a:p>
        </p:txBody>
      </p:sp>
      <p:sp>
        <p:nvSpPr>
          <p:cNvPr id="49158" name="矩形 49157"/>
          <p:cNvSpPr/>
          <p:nvPr/>
        </p:nvSpPr>
        <p:spPr>
          <a:xfrm>
            <a:off x="468313" y="1138238"/>
            <a:ext cx="1800225" cy="519112"/>
          </a:xfrm>
          <a:prstGeom prst="rect">
            <a:avLst/>
          </a:prstGeom>
          <a:noFill/>
          <a:ln w="9525">
            <a:noFill/>
          </a:ln>
        </p:spPr>
        <p:txBody>
          <a:bodyPr>
            <a:spAutoFit/>
          </a:bodyPr>
          <a:lstStyle/>
          <a:p>
            <a:pPr>
              <a:defRPr/>
            </a:pPr>
            <a:r>
              <a:rPr lang="zh-CN" altLang="en-US" sz="2800" b="1" noProof="1">
                <a:solidFill>
                  <a:srgbClr val="FF0000"/>
                </a:solidFill>
                <a:effectLst>
                  <a:outerShdw blurRad="38100" dist="38100" dir="2700000">
                    <a:srgbClr val="C0C0C0"/>
                  </a:outerShdw>
                </a:effectLst>
                <a:latin typeface="Garamond" panose="02020404030301010803" pitchFamily="18" charset="0"/>
                <a:ea typeface="黑体" panose="02010609060101010101" pitchFamily="2" charset="-122"/>
                <a:cs typeface="+mn-ea"/>
              </a:rPr>
              <a:t>墨尔本</a:t>
            </a:r>
            <a:endParaRPr lang="zh-CN" altLang="en-US" sz="2800" b="1" noProof="1">
              <a:solidFill>
                <a:srgbClr val="FF0000"/>
              </a:solidFill>
              <a:effectLst>
                <a:outerShdw blurRad="38100" dist="38100" dir="2700000">
                  <a:srgbClr val="C0C0C0"/>
                </a:outerShdw>
              </a:effectLst>
              <a:latin typeface="Garamond" panose="02020404030301010803" pitchFamily="18" charset="0"/>
              <a:ea typeface="黑体" panose="02010609060101010101" pitchFamily="2" charset="-122"/>
            </a:endParaRPr>
          </a:p>
        </p:txBody>
      </p:sp>
      <p:sp>
        <p:nvSpPr>
          <p:cNvPr id="49159" name="矩形 49158"/>
          <p:cNvSpPr/>
          <p:nvPr/>
        </p:nvSpPr>
        <p:spPr>
          <a:xfrm>
            <a:off x="4033838" y="1131888"/>
            <a:ext cx="1258887" cy="519112"/>
          </a:xfrm>
          <a:prstGeom prst="rect">
            <a:avLst/>
          </a:prstGeom>
          <a:noFill/>
          <a:ln w="9525">
            <a:noFill/>
          </a:ln>
        </p:spPr>
        <p:txBody>
          <a:bodyPr>
            <a:spAutoFit/>
          </a:bodyPr>
          <a:lstStyle/>
          <a:p>
            <a:pPr>
              <a:defRPr/>
            </a:pPr>
            <a:r>
              <a:rPr lang="zh-CN" altLang="en-US" sz="2800" b="1" noProof="1">
                <a:solidFill>
                  <a:srgbClr val="FF0000"/>
                </a:solidFill>
                <a:effectLst>
                  <a:outerShdw blurRad="38100" dist="38100" dir="2700000">
                    <a:srgbClr val="C0C0C0"/>
                  </a:outerShdw>
                </a:effectLst>
                <a:latin typeface="Garamond" panose="02020404030301010803" pitchFamily="18" charset="0"/>
                <a:ea typeface="黑体" panose="02010609060101010101" pitchFamily="2" charset="-122"/>
                <a:cs typeface="+mn-ea"/>
              </a:rPr>
              <a:t>珀斯</a:t>
            </a:r>
            <a:endParaRPr lang="zh-CN" altLang="en-US" sz="2800" b="1" noProof="1">
              <a:solidFill>
                <a:srgbClr val="FF0000"/>
              </a:solidFill>
              <a:effectLst>
                <a:outerShdw blurRad="38100" dist="38100" dir="2700000">
                  <a:srgbClr val="C0C0C0"/>
                </a:outerShdw>
              </a:effectLst>
              <a:latin typeface="Garamond" panose="02020404030301010803" pitchFamily="18" charset="0"/>
              <a:ea typeface="黑体" panose="02010609060101010101" pitchFamily="2" charset="-122"/>
            </a:endParaRPr>
          </a:p>
        </p:txBody>
      </p:sp>
    </p:spTree>
    <p:extLst>
      <p:ext uri="{BB962C8B-B14F-4D97-AF65-F5344CB8AC3E}">
        <p14:creationId xmlns:p14="http://schemas.microsoft.com/office/powerpoint/2010/main" val="277997159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图片9"/>
          <p:cNvPicPr>
            <a:picLocks noChangeAspect="1"/>
          </p:cNvPicPr>
          <p:nvPr/>
        </p:nvPicPr>
        <p:blipFill>
          <a:blip r:embed="rId3" cstate="print"/>
          <a:stretch>
            <a:fillRect/>
          </a:stretch>
        </p:blipFill>
        <p:spPr>
          <a:xfrm>
            <a:off x="-635" y="0"/>
            <a:ext cx="9144635" cy="6847840"/>
          </a:xfrm>
          <a:prstGeom prst="rect">
            <a:avLst/>
          </a:prstGeom>
        </p:spPr>
      </p:pic>
      <p:sp>
        <p:nvSpPr>
          <p:cNvPr id="5" name="矩形 4"/>
          <p:cNvSpPr/>
          <p:nvPr/>
        </p:nvSpPr>
        <p:spPr>
          <a:xfrm>
            <a:off x="0" y="2484018"/>
            <a:ext cx="9144067" cy="1906905"/>
          </a:xfrm>
          <a:prstGeom prst="rect">
            <a:avLst/>
          </a:prstGeom>
          <a:gradFill>
            <a:gsLst>
              <a:gs pos="100000">
                <a:schemeClr val="accent1">
                  <a:lumMod val="40000"/>
                  <a:lumOff val="60000"/>
                  <a:alpha val="20000"/>
                </a:schemeClr>
              </a:gs>
              <a:gs pos="100000">
                <a:srgbClr val="52762D"/>
              </a:gs>
            </a:gsLst>
            <a:lin ang="5400000" scaled="0"/>
          </a:gradFill>
          <a:ln w="25400" cmpd="thickThi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40017" y="2829509"/>
            <a:ext cx="2990215" cy="1198880"/>
          </a:xfrm>
          <a:prstGeom prst="rect">
            <a:avLst/>
          </a:prstGeom>
          <a:noFill/>
          <a:ln>
            <a:noFill/>
          </a:ln>
          <a:effectLst>
            <a:outerShdw blurRad="63500" sx="102000" sy="102000" algn="ctr" rotWithShape="0">
              <a:prstClr val="black">
                <a:alpha val="40000"/>
              </a:prstClr>
            </a:outerShdw>
          </a:effectLst>
        </p:spPr>
        <p:txBody>
          <a:bodyPr wrap="square" rtlCol="0">
            <a:spAutoFit/>
          </a:bodyPr>
          <a:lstStyle/>
          <a:p>
            <a:pPr algn="l"/>
            <a:r>
              <a:rPr lang="zh-CN" altLang="en-US" sz="7200" b="1">
                <a:ln w="9525">
                  <a:solidFill>
                    <a:schemeClr val="bg1"/>
                  </a:solidFill>
                  <a:prstDash val="solid"/>
                </a:ln>
                <a:solidFill>
                  <a:schemeClr val="tx1"/>
                </a:solidFill>
                <a:effectLst>
                  <a:outerShdw blurRad="12700" dist="38100" dir="2700000" algn="tl" rotWithShape="0">
                    <a:schemeClr val="bg1">
                      <a:lumMod val="50000"/>
                    </a:schemeClr>
                  </a:outerShdw>
                </a:effectLst>
              </a:rPr>
              <a:t>新西兰</a:t>
            </a:r>
          </a:p>
        </p:txBody>
      </p:sp>
      <p:pic>
        <p:nvPicPr>
          <p:cNvPr id="3" name="图片 2" descr="新西兰国旗"/>
          <p:cNvPicPr>
            <a:picLocks noChangeAspect="1"/>
          </p:cNvPicPr>
          <p:nvPr/>
        </p:nvPicPr>
        <p:blipFill>
          <a:blip r:embed="rId4" cstate="print"/>
          <a:stretch>
            <a:fillRect/>
          </a:stretch>
        </p:blipFill>
        <p:spPr>
          <a:xfrm>
            <a:off x="1343838" y="3175635"/>
            <a:ext cx="885825" cy="50673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文本框 2"/>
          <p:cNvSpPr txBox="1">
            <a:spLocks noChangeArrowheads="1"/>
          </p:cNvSpPr>
          <p:nvPr/>
        </p:nvSpPr>
        <p:spPr bwMode="auto">
          <a:xfrm>
            <a:off x="86791" y="1469362"/>
            <a:ext cx="4174630" cy="334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3200" b="1" dirty="0">
                <a:solidFill>
                  <a:srgbClr val="FF0000"/>
                </a:solidFill>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地形以山地、丘陵为主</a:t>
            </a:r>
            <a:r>
              <a:rPr lang="zh-CN" altLang="en-US" sz="2800" b="1" dirty="0" smtClean="0">
                <a:latin typeface="微软雅黑" panose="020B0503020204020204" pitchFamily="34" charset="-122"/>
                <a:ea typeface="微软雅黑" panose="020B0503020204020204" pitchFamily="34" charset="-122"/>
              </a:rPr>
              <a:t>，</a:t>
            </a:r>
            <a:endParaRPr lang="en-US" altLang="zh-CN" sz="2800" b="1" dirty="0" smtClean="0">
              <a:latin typeface="微软雅黑" panose="020B0503020204020204" pitchFamily="34" charset="-122"/>
              <a:ea typeface="微软雅黑" panose="020B0503020204020204" pitchFamily="34" charset="-122"/>
            </a:endParaRPr>
          </a:p>
          <a:p>
            <a:pPr>
              <a:lnSpc>
                <a:spcPct val="150000"/>
              </a:lnSpc>
            </a:pPr>
            <a:r>
              <a:rPr lang="zh-CN" altLang="en-US" sz="2800" b="1" dirty="0" smtClean="0">
                <a:latin typeface="微软雅黑" panose="020B0503020204020204" pitchFamily="34" charset="-122"/>
                <a:ea typeface="微软雅黑" panose="020B0503020204020204" pitchFamily="34" charset="-122"/>
              </a:rPr>
              <a:t>北岛</a:t>
            </a:r>
            <a:r>
              <a:rPr lang="zh-CN" altLang="en-US" sz="2800" b="1" dirty="0">
                <a:latin typeface="微软雅黑" panose="020B0503020204020204" pitchFamily="34" charset="-122"/>
                <a:ea typeface="微软雅黑" panose="020B0503020204020204" pitchFamily="34" charset="-122"/>
              </a:rPr>
              <a:t>中部为玄武岩高原</a:t>
            </a:r>
            <a:r>
              <a:rPr lang="zh-CN" altLang="en-US" sz="2800" b="1" dirty="0" smtClean="0">
                <a:latin typeface="微软雅黑" panose="020B0503020204020204" pitchFamily="34" charset="-122"/>
                <a:ea typeface="微软雅黑" panose="020B0503020204020204" pitchFamily="34" charset="-122"/>
              </a:rPr>
              <a:t>。</a:t>
            </a:r>
            <a:endParaRPr lang="en-US" altLang="zh-CN" sz="2800" b="1" dirty="0" smtClean="0">
              <a:latin typeface="微软雅黑" panose="020B0503020204020204" pitchFamily="34" charset="-122"/>
              <a:ea typeface="微软雅黑" panose="020B0503020204020204" pitchFamily="34" charset="-122"/>
            </a:endParaRPr>
          </a:p>
          <a:p>
            <a:pPr>
              <a:lnSpc>
                <a:spcPct val="150000"/>
              </a:lnSpc>
            </a:pPr>
            <a:r>
              <a:rPr lang="zh-CN" altLang="en-US" sz="2800" b="1" dirty="0" smtClean="0">
                <a:latin typeface="微软雅黑" panose="020B0503020204020204" pitchFamily="34" charset="-122"/>
                <a:ea typeface="微软雅黑" panose="020B0503020204020204" pitchFamily="34" charset="-122"/>
              </a:rPr>
              <a:t>南岛</a:t>
            </a:r>
            <a:r>
              <a:rPr lang="zh-CN" altLang="en-US" sz="2800" b="1" dirty="0">
                <a:latin typeface="微软雅黑" panose="020B0503020204020204" pitchFamily="34" charset="-122"/>
                <a:ea typeface="微软雅黑" panose="020B0503020204020204" pitchFamily="34" charset="-122"/>
              </a:rPr>
              <a:t>西部为南阿尔卑斯山，西坡陡峭，东坡平缓，渐降为坎特伯雷平原。</a:t>
            </a:r>
          </a:p>
        </p:txBody>
      </p:sp>
      <p:sp>
        <p:nvSpPr>
          <p:cNvPr id="111620" name="文本框 1"/>
          <p:cNvSpPr txBox="1">
            <a:spLocks noChangeArrowheads="1"/>
          </p:cNvSpPr>
          <p:nvPr/>
        </p:nvSpPr>
        <p:spPr bwMode="auto">
          <a:xfrm>
            <a:off x="381000" y="457200"/>
            <a:ext cx="35028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4000" b="1" noProof="1">
                <a:solidFill>
                  <a:srgbClr val="FF0000"/>
                </a:solidFill>
                <a:latin typeface="华文楷体" panose="02010600040101010101" pitchFamily="2" charset="-122"/>
                <a:ea typeface="华文楷体" panose="02010600040101010101" pitchFamily="2" charset="-122"/>
              </a:rPr>
              <a:t>1</a:t>
            </a:r>
            <a:r>
              <a:rPr lang="zh-CN" altLang="en-US" sz="4000" b="1" noProof="1">
                <a:solidFill>
                  <a:srgbClr val="FF0000"/>
                </a:solidFill>
                <a:latin typeface="华文楷体" panose="02010600040101010101" pitchFamily="2" charset="-122"/>
                <a:ea typeface="华文楷体" panose="02010600040101010101" pitchFamily="2" charset="-122"/>
              </a:rPr>
              <a:t>、地形与地质</a:t>
            </a:r>
          </a:p>
        </p:txBody>
      </p:sp>
      <p:pic>
        <p:nvPicPr>
          <p:cNvPr id="5" name="图片 4" descr="timg (1)_副本"/>
          <p:cNvPicPr>
            <a:picLocks noChangeAspect="1"/>
          </p:cNvPicPr>
          <p:nvPr/>
        </p:nvPicPr>
        <p:blipFill>
          <a:blip r:embed="rId2" cstate="print"/>
          <a:stretch>
            <a:fillRect/>
          </a:stretch>
        </p:blipFill>
        <p:spPr>
          <a:xfrm>
            <a:off x="4354018" y="719137"/>
            <a:ext cx="4578350" cy="5656580"/>
          </a:xfrm>
          <a:prstGeom prst="rect">
            <a:avLst/>
          </a:prstGeom>
        </p:spPr>
      </p:pic>
    </p:spTree>
    <p:extLst>
      <p:ext uri="{BB962C8B-B14F-4D97-AF65-F5344CB8AC3E}">
        <p14:creationId xmlns:p14="http://schemas.microsoft.com/office/powerpoint/2010/main" val="22578662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750" y="2378075"/>
            <a:ext cx="404495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矩形 1"/>
          <p:cNvSpPr>
            <a:spLocks noChangeArrowheads="1"/>
          </p:cNvSpPr>
          <p:nvPr/>
        </p:nvSpPr>
        <p:spPr bwMode="auto">
          <a:xfrm>
            <a:off x="213966" y="5879306"/>
            <a:ext cx="2019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FF0000"/>
                </a:solidFill>
                <a:latin typeface="华文楷体" panose="02010600040101010101" pitchFamily="2" charset="-122"/>
                <a:ea typeface="华文楷体" panose="02010600040101010101" pitchFamily="2" charset="-122"/>
              </a:rPr>
              <a:t>冰川侵蚀 </a:t>
            </a:r>
          </a:p>
        </p:txBody>
      </p:sp>
      <p:sp>
        <p:nvSpPr>
          <p:cNvPr id="2" name="文本框 1"/>
          <p:cNvSpPr txBox="1"/>
          <p:nvPr/>
        </p:nvSpPr>
        <p:spPr>
          <a:xfrm>
            <a:off x="213966" y="17115"/>
            <a:ext cx="4166525" cy="830997"/>
          </a:xfrm>
          <a:prstGeom prst="rect">
            <a:avLst/>
          </a:prstGeom>
          <a:noFill/>
        </p:spPr>
        <p:txBody>
          <a:bodyPr wrap="none">
            <a:spAutoFit/>
          </a:bodyPr>
          <a:lstStyle/>
          <a:p>
            <a:pPr>
              <a:defRPr/>
            </a:pPr>
            <a:r>
              <a:rPr lang="en-US" altLang="zh-CN" sz="4800" b="1" noProof="1" smtClean="0">
                <a:solidFill>
                  <a:srgbClr val="FF0000"/>
                </a:solidFill>
                <a:latin typeface="华文楷体" panose="02010600040101010101" pitchFamily="2" charset="-122"/>
                <a:ea typeface="华文楷体" panose="02010600040101010101" pitchFamily="2" charset="-122"/>
              </a:rPr>
              <a:t>1</a:t>
            </a:r>
            <a:r>
              <a:rPr lang="zh-CN" altLang="en-US" sz="4800" b="1" noProof="1" smtClean="0">
                <a:solidFill>
                  <a:srgbClr val="FF0000"/>
                </a:solidFill>
                <a:latin typeface="华文楷体" panose="02010600040101010101" pitchFamily="2" charset="-122"/>
                <a:ea typeface="华文楷体" panose="02010600040101010101" pitchFamily="2" charset="-122"/>
              </a:rPr>
              <a:t>、</a:t>
            </a:r>
            <a:r>
              <a:rPr lang="zh-CN" altLang="en-US" sz="4800" b="1" noProof="1">
                <a:solidFill>
                  <a:srgbClr val="FF0000"/>
                </a:solidFill>
                <a:latin typeface="华文楷体" panose="02010600040101010101" pitchFamily="2" charset="-122"/>
                <a:ea typeface="华文楷体" panose="02010600040101010101" pitchFamily="2" charset="-122"/>
              </a:rPr>
              <a:t>地形与地质</a:t>
            </a:r>
          </a:p>
        </p:txBody>
      </p:sp>
      <p:sp>
        <p:nvSpPr>
          <p:cNvPr id="4" name="矩形 3"/>
          <p:cNvSpPr/>
          <p:nvPr/>
        </p:nvSpPr>
        <p:spPr>
          <a:xfrm>
            <a:off x="158750" y="1136040"/>
            <a:ext cx="3383103" cy="954107"/>
          </a:xfrm>
          <a:prstGeom prst="rect">
            <a:avLst/>
          </a:prstGeom>
        </p:spPr>
        <p:txBody>
          <a:bodyPr wrap="square">
            <a:spAutoFit/>
          </a:bodyPr>
          <a:lstStyle/>
          <a:p>
            <a:r>
              <a:rPr lang="zh-CN" altLang="en-US" sz="2800" b="1" dirty="0">
                <a:solidFill>
                  <a:srgbClr val="FF0000"/>
                </a:solidFill>
                <a:latin typeface="楷体" panose="02010609060101010101" charset="-122"/>
                <a:ea typeface="楷体" panose="02010609060101010101" charset="-122"/>
                <a:cs typeface="楷体" panose="02010609060101010101" charset="-122"/>
                <a:sym typeface="+mn-ea"/>
              </a:rPr>
              <a:t>北岛多火山和温泉，南岛多冰川、峡湾</a:t>
            </a:r>
            <a:endParaRPr lang="zh-CN" altLang="en-US" sz="2800" dirty="0"/>
          </a:p>
        </p:txBody>
      </p:sp>
      <p:pic>
        <p:nvPicPr>
          <p:cNvPr id="8" name="图片 7" descr="timg (1)_副本"/>
          <p:cNvPicPr>
            <a:picLocks noChangeAspect="1"/>
          </p:cNvPicPr>
          <p:nvPr/>
        </p:nvPicPr>
        <p:blipFill>
          <a:blip r:embed="rId3" cstate="print"/>
          <a:stretch>
            <a:fillRect/>
          </a:stretch>
        </p:blipFill>
        <p:spPr>
          <a:xfrm>
            <a:off x="4339244" y="742286"/>
            <a:ext cx="4804756" cy="5936306"/>
          </a:xfrm>
          <a:prstGeom prst="rect">
            <a:avLst/>
          </a:prstGeom>
        </p:spPr>
      </p:pic>
      <p:cxnSp>
        <p:nvCxnSpPr>
          <p:cNvPr id="6" name="直接箭头连接符 5"/>
          <p:cNvCxnSpPr/>
          <p:nvPr/>
        </p:nvCxnSpPr>
        <p:spPr>
          <a:xfrm flipV="1">
            <a:off x="2368809" y="5525689"/>
            <a:ext cx="2484000" cy="648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2653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文本框 1"/>
          <p:cNvSpPr txBox="1">
            <a:spLocks noChangeArrowheads="1"/>
          </p:cNvSpPr>
          <p:nvPr/>
        </p:nvSpPr>
        <p:spPr bwMode="auto">
          <a:xfrm>
            <a:off x="0" y="358815"/>
            <a:ext cx="4614171"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b="1" dirty="0">
                <a:solidFill>
                  <a:srgbClr val="FF0000"/>
                </a:solidFill>
              </a:rPr>
              <a:t>2.</a:t>
            </a:r>
            <a:r>
              <a:rPr lang="zh-CN" altLang="en-US" sz="4400" b="1" dirty="0">
                <a:solidFill>
                  <a:srgbClr val="FF0000"/>
                </a:solidFill>
              </a:rPr>
              <a:t>气候：</a:t>
            </a:r>
            <a:endParaRPr lang="en-US" altLang="zh-CN" sz="4400" b="1" dirty="0">
              <a:solidFill>
                <a:srgbClr val="FF0000"/>
              </a:solidFill>
            </a:endParaRPr>
          </a:p>
          <a:p>
            <a:r>
              <a:rPr lang="en-US" altLang="zh-CN" sz="2800" b="1" dirty="0"/>
              <a:t>    </a:t>
            </a:r>
            <a:r>
              <a:rPr lang="zh-CN" altLang="en-US" sz="2800" b="1" dirty="0" smtClean="0"/>
              <a:t>全境属温带海洋性气候</a:t>
            </a:r>
            <a:r>
              <a:rPr lang="zh-CN" altLang="en-US" sz="2800" b="1" dirty="0"/>
              <a:t>。由于西风影响，西海岸年平均降水量为1000一3000毫米，南岛西南沿海地区可达5000毫米以上；东海岸仅500毫米</a:t>
            </a:r>
            <a:r>
              <a:rPr lang="zh-CN" altLang="en-US" sz="2800" b="1" dirty="0" smtClean="0"/>
              <a:t>。北岛</a:t>
            </a:r>
            <a:r>
              <a:rPr lang="zh-CN" altLang="en-US" sz="2800" b="1" dirty="0"/>
              <a:t>的年平均气温大约为15℃，南岛的年平均气温大约为10℃</a:t>
            </a:r>
            <a:r>
              <a:rPr lang="zh-CN" altLang="en-US" sz="2800" b="1" dirty="0" smtClean="0"/>
              <a:t>。</a:t>
            </a:r>
            <a:endParaRPr lang="zh-CN" altLang="en-US" sz="2800" b="1"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748" y="104172"/>
            <a:ext cx="4665987" cy="6858000"/>
          </a:xfrm>
          <a:prstGeom prst="rect">
            <a:avLst/>
          </a:prstGeom>
        </p:spPr>
      </p:pic>
    </p:spTree>
    <p:extLst>
      <p:ext uri="{BB962C8B-B14F-4D97-AF65-F5344CB8AC3E}">
        <p14:creationId xmlns:p14="http://schemas.microsoft.com/office/powerpoint/2010/main" val="41082505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文本框 1"/>
          <p:cNvSpPr txBox="1">
            <a:spLocks noChangeArrowheads="1"/>
          </p:cNvSpPr>
          <p:nvPr/>
        </p:nvSpPr>
        <p:spPr bwMode="auto">
          <a:xfrm>
            <a:off x="121534" y="46993"/>
            <a:ext cx="322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800" b="1" noProof="1">
                <a:latin typeface="华文楷体" panose="02010600040101010101" pitchFamily="2" charset="-122"/>
                <a:ea typeface="华文楷体" panose="02010600040101010101" pitchFamily="2" charset="-122"/>
              </a:rPr>
              <a:t>3.</a:t>
            </a:r>
            <a:r>
              <a:rPr lang="zh-CN" altLang="en-US" sz="2800" b="1" noProof="1">
                <a:latin typeface="华文楷体" panose="02010600040101010101" pitchFamily="2" charset="-122"/>
                <a:ea typeface="华文楷体" panose="02010600040101010101" pitchFamily="2" charset="-122"/>
              </a:rPr>
              <a:t>农业</a:t>
            </a:r>
          </a:p>
        </p:txBody>
      </p:sp>
      <p:sp>
        <p:nvSpPr>
          <p:cNvPr id="115717" name="矩形 2"/>
          <p:cNvSpPr>
            <a:spLocks noChangeArrowheads="1"/>
          </p:cNvSpPr>
          <p:nvPr/>
        </p:nvSpPr>
        <p:spPr bwMode="auto">
          <a:xfrm>
            <a:off x="121534" y="1603801"/>
            <a:ext cx="553848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  </a:t>
            </a:r>
            <a:r>
              <a:rPr lang="zh-CN" altLang="en-US" sz="2400" b="1" dirty="0" smtClean="0">
                <a:solidFill>
                  <a:srgbClr val="FF0000"/>
                </a:solidFill>
                <a:latin typeface="微软雅黑" panose="020B0503020204020204" pitchFamily="34" charset="-122"/>
                <a:ea typeface="微软雅黑" panose="020B0503020204020204" pitchFamily="34" charset="-122"/>
              </a:rPr>
              <a:t>发展乳畜业条件：</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r>
              <a:rPr lang="zh-CN" altLang="en-US" sz="2400" b="1" dirty="0" smtClean="0">
                <a:solidFill>
                  <a:srgbClr val="FF0000"/>
                </a:solidFill>
                <a:latin typeface="微软雅黑" panose="020B0503020204020204" pitchFamily="34" charset="-122"/>
                <a:ea typeface="微软雅黑" panose="020B0503020204020204" pitchFamily="34" charset="-122"/>
              </a:rPr>
              <a:t>气候</a:t>
            </a:r>
            <a:r>
              <a:rPr lang="zh-CN" altLang="en-US" sz="2400" b="1" dirty="0">
                <a:solidFill>
                  <a:srgbClr val="FF0000"/>
                </a:solidFill>
                <a:latin typeface="微软雅黑" panose="020B0503020204020204" pitchFamily="34" charset="-122"/>
                <a:ea typeface="微软雅黑" panose="020B0503020204020204" pitchFamily="34" charset="-122"/>
              </a:rPr>
              <a:t>终年温暖湿润，草场资源丰富；多肥沃的火山灰土，草质优良；奶牛品种优良；生态环境保护优良，受污染少，奶源质量好</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新西兰乳畜业发展季节性强，产量不稳。国内市场小，受国际市场价格影响大。远离主要市场消费地，运输成本高。</a:t>
            </a:r>
          </a:p>
          <a:p>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39" y="4687747"/>
            <a:ext cx="4970624" cy="1992451"/>
          </a:xfrm>
          <a:prstGeom prst="rect">
            <a:avLst/>
          </a:prstGeom>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2699" y="1603801"/>
            <a:ext cx="3611301" cy="526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67764" y="403472"/>
            <a:ext cx="8598443" cy="1200329"/>
          </a:xfrm>
          <a:prstGeom prst="rect">
            <a:avLst/>
          </a:prstGeom>
        </p:spPr>
        <p:txBody>
          <a:bodyPr wrap="square">
            <a:spAutoFit/>
          </a:bodyPr>
          <a:lstStyle/>
          <a:p>
            <a:r>
              <a:rPr kumimoji="1" lang="zh-CN" altLang="en-US" sz="2400" b="1" dirty="0">
                <a:latin typeface="黑体" panose="02010609060101010101" pitchFamily="49" charset="-122"/>
                <a:ea typeface="黑体" panose="02010609060101010101" pitchFamily="49" charset="-122"/>
              </a:rPr>
              <a:t>畜牧业是新西兰经济的基础，农牧产品出口量占其出口总量的</a:t>
            </a:r>
            <a:r>
              <a:rPr kumimoji="1" lang="en-US" altLang="zh-CN" sz="2400" b="1" dirty="0">
                <a:latin typeface="黑体" panose="02010609060101010101" pitchFamily="49" charset="-122"/>
                <a:ea typeface="黑体" panose="02010609060101010101" pitchFamily="49" charset="-122"/>
              </a:rPr>
              <a:t>50</a:t>
            </a:r>
            <a:r>
              <a:rPr kumimoji="1" lang="zh-CN" altLang="en-US" sz="2400" b="1" dirty="0">
                <a:latin typeface="黑体" panose="02010609060101010101" pitchFamily="49" charset="-122"/>
                <a:ea typeface="黑体" panose="02010609060101010101" pitchFamily="49" charset="-122"/>
              </a:rPr>
              <a:t>％，羊肉、奶制品和粗羊毛的出口量均居世界第一位。粮食不能自给，需从澳大利亚进口。</a:t>
            </a:r>
          </a:p>
        </p:txBody>
      </p:sp>
    </p:spTree>
    <p:extLst>
      <p:ext uri="{BB962C8B-B14F-4D97-AF65-F5344CB8AC3E}">
        <p14:creationId xmlns:p14="http://schemas.microsoft.com/office/powerpoint/2010/main" val="130635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717">
                                            <p:txEl>
                                              <p:pRg st="1" end="1"/>
                                            </p:txEl>
                                          </p:spTgt>
                                        </p:tgtEl>
                                        <p:attrNameLst>
                                          <p:attrName>style.visibility</p:attrName>
                                        </p:attrNameLst>
                                      </p:cBhvr>
                                      <p:to>
                                        <p:strVal val="visible"/>
                                      </p:to>
                                    </p:set>
                                    <p:anim calcmode="lin" valueType="num">
                                      <p:cBhvr additive="base">
                                        <p:cTn id="7" dur="500" fill="hold"/>
                                        <p:tgtEl>
                                          <p:spTgt spid="11571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1)_副本"/>
          <p:cNvPicPr>
            <a:picLocks noChangeAspect="1"/>
          </p:cNvPicPr>
          <p:nvPr/>
        </p:nvPicPr>
        <p:blipFill>
          <a:blip r:embed="rId2" cstate="print"/>
          <a:stretch>
            <a:fillRect/>
          </a:stretch>
        </p:blipFill>
        <p:spPr>
          <a:xfrm>
            <a:off x="4469765" y="1083945"/>
            <a:ext cx="4578350" cy="5656580"/>
          </a:xfrm>
          <a:prstGeom prst="rect">
            <a:avLst/>
          </a:prstGeom>
        </p:spPr>
      </p:pic>
      <p:sp>
        <p:nvSpPr>
          <p:cNvPr id="16" name="文本框 15"/>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三、新西兰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95250" y="1083945"/>
            <a:ext cx="4284345" cy="68199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ctr">
              <a:lnSpc>
                <a:spcPct val="120000"/>
              </a:lnSpc>
            </a:pPr>
            <a:r>
              <a:rPr lang="zh-CN" sz="3200">
                <a:solidFill>
                  <a:schemeClr val="tx1"/>
                </a:solidFill>
                <a:effectLst/>
                <a:latin typeface="+mn-ea"/>
                <a:cs typeface="+mn-ea"/>
              </a:rPr>
              <a:t>南太平洋的发达国家</a:t>
            </a:r>
            <a:endParaRPr lang="zh-CN" sz="2800">
              <a:solidFill>
                <a:srgbClr val="FF0000"/>
              </a:solidFill>
              <a:effectLst/>
              <a:latin typeface="+mn-ea"/>
              <a:ea typeface="楷体" panose="02010609060101010101" charset="-122"/>
              <a:cs typeface="+mn-ea"/>
            </a:endParaRPr>
          </a:p>
        </p:txBody>
      </p:sp>
      <p:sp>
        <p:nvSpPr>
          <p:cNvPr id="19" name="圆角矩形 18"/>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72047"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概  况</a:t>
            </a:r>
          </a:p>
        </p:txBody>
      </p:sp>
      <p:sp>
        <p:nvSpPr>
          <p:cNvPr id="7" name="文本框 6"/>
          <p:cNvSpPr txBox="1"/>
          <p:nvPr/>
        </p:nvSpPr>
        <p:spPr>
          <a:xfrm>
            <a:off x="95250" y="1999006"/>
            <a:ext cx="4284980" cy="3342453"/>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40000"/>
              </a:prstClr>
            </a:outerShdw>
          </a:effectLst>
        </p:spPr>
        <p:txBody>
          <a:bodyPr wrap="square" rtlCol="0" anchor="t">
            <a:spAutoFit/>
          </a:bodyPr>
          <a:lstStyle/>
          <a:p>
            <a:pPr marL="342900" indent="-342900" algn="l">
              <a:lnSpc>
                <a:spcPct val="110000"/>
              </a:lnSpc>
              <a:buFont typeface="Arial" panose="020B0604020202020204" pitchFamily="34" charset="0"/>
              <a:buChar char="•"/>
            </a:pPr>
            <a:r>
              <a:rPr lang="zh-CN" altLang="en-US" sz="2400" b="1" dirty="0" smtClean="0">
                <a:latin typeface="黑体" panose="02010609060101010101" pitchFamily="49" charset="-122"/>
                <a:ea typeface="黑体" panose="02010609060101010101" pitchFamily="49" charset="-122"/>
                <a:cs typeface="楷体" panose="02010609060101010101" charset="-122"/>
                <a:sym typeface="+mn-ea"/>
              </a:rPr>
              <a:t>新西兰水能，</a:t>
            </a:r>
            <a:r>
              <a:rPr kumimoji="1" lang="zh-CN" altLang="en-US" sz="2400" b="1" dirty="0" smtClean="0">
                <a:latin typeface="黑体" panose="02010609060101010101" pitchFamily="49" charset="-122"/>
                <a:ea typeface="黑体" panose="02010609060101010101" pitchFamily="49" charset="-122"/>
              </a:rPr>
              <a:t>全国</a:t>
            </a:r>
            <a:r>
              <a:rPr kumimoji="1" lang="en-US" altLang="zh-CN" sz="2400" b="1" dirty="0">
                <a:latin typeface="黑体" panose="02010609060101010101" pitchFamily="49" charset="-122"/>
                <a:ea typeface="黑体" panose="02010609060101010101" pitchFamily="49" charset="-122"/>
              </a:rPr>
              <a:t>80</a:t>
            </a:r>
            <a:r>
              <a:rPr kumimoji="1" lang="zh-CN" altLang="en-US" sz="2400" b="1" dirty="0">
                <a:latin typeface="黑体" panose="02010609060101010101" pitchFamily="49" charset="-122"/>
                <a:ea typeface="黑体" panose="02010609060101010101" pitchFamily="49" charset="-122"/>
              </a:rPr>
              <a:t>％的电力为水力发电</a:t>
            </a:r>
          </a:p>
          <a:p>
            <a:pPr marL="342900" indent="-342900">
              <a:lnSpc>
                <a:spcPct val="110000"/>
              </a:lnSpc>
              <a:buFont typeface="Arial" panose="020B0604020202020204" pitchFamily="34" charset="0"/>
              <a:buChar char="•"/>
            </a:pPr>
            <a:r>
              <a:rPr lang="zh-CN" altLang="en-US" sz="2400" b="1" dirty="0" smtClean="0">
                <a:latin typeface="黑体" panose="02010609060101010101" pitchFamily="49" charset="-122"/>
                <a:ea typeface="黑体" panose="02010609060101010101" pitchFamily="49" charset="-122"/>
                <a:cs typeface="楷体" panose="02010609060101010101" charset="-122"/>
                <a:sym typeface="+mn-ea"/>
              </a:rPr>
              <a:t>森林丰富，</a:t>
            </a:r>
            <a:r>
              <a:rPr kumimoji="1" lang="zh-CN" altLang="en-US" sz="2400" b="1" dirty="0" smtClean="0">
                <a:latin typeface="黑体" panose="02010609060101010101" pitchFamily="49" charset="-122"/>
                <a:ea typeface="黑体" panose="02010609060101010101" pitchFamily="49" charset="-122"/>
              </a:rPr>
              <a:t>覆盖率</a:t>
            </a:r>
            <a:r>
              <a:rPr kumimoji="1" lang="zh-CN" altLang="en-US" sz="2400" b="1" dirty="0">
                <a:latin typeface="黑体" panose="02010609060101010101" pitchFamily="49" charset="-122"/>
                <a:ea typeface="黑体" panose="02010609060101010101" pitchFamily="49" charset="-122"/>
              </a:rPr>
              <a:t>达</a:t>
            </a:r>
            <a:r>
              <a:rPr kumimoji="1" lang="en-US" altLang="zh-CN" sz="2400" b="1" dirty="0">
                <a:latin typeface="黑体" panose="02010609060101010101" pitchFamily="49" charset="-122"/>
                <a:ea typeface="黑体" panose="02010609060101010101" pitchFamily="49" charset="-122"/>
              </a:rPr>
              <a:t>29</a:t>
            </a:r>
            <a:r>
              <a:rPr kumimoji="1" lang="zh-CN" altLang="en-US" sz="2400" b="1" dirty="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cs typeface="楷体" panose="02010609060101010101" charset="-122"/>
                <a:sym typeface="+mn-ea"/>
              </a:rPr>
              <a:t>，</a:t>
            </a:r>
            <a:r>
              <a:rPr lang="zh-CN" altLang="en-US" sz="2400" b="1" dirty="0">
                <a:latin typeface="黑体" panose="02010609060101010101" pitchFamily="49" charset="-122"/>
                <a:ea typeface="黑体" panose="02010609060101010101" pitchFamily="49" charset="-122"/>
                <a:cs typeface="楷体" panose="02010609060101010101" charset="-122"/>
                <a:sym typeface="+mn-ea"/>
              </a:rPr>
              <a:t>环境优美</a:t>
            </a:r>
            <a:r>
              <a:rPr lang="zh-CN" altLang="en-US" sz="2400" b="1" dirty="0" smtClean="0">
                <a:latin typeface="黑体" panose="02010609060101010101" pitchFamily="49" charset="-122"/>
                <a:ea typeface="黑体" panose="02010609060101010101" pitchFamily="49" charset="-122"/>
                <a:cs typeface="楷体" panose="02010609060101010101" charset="-122"/>
                <a:sym typeface="+mn-ea"/>
              </a:rPr>
              <a:t>。</a:t>
            </a:r>
            <a:endParaRPr lang="en-US" altLang="zh-CN" sz="2400" b="1" dirty="0" smtClean="0">
              <a:latin typeface="黑体" panose="02010609060101010101" pitchFamily="49" charset="-122"/>
              <a:ea typeface="黑体" panose="02010609060101010101" pitchFamily="49" charset="-122"/>
              <a:cs typeface="楷体" panose="02010609060101010101" charset="-122"/>
              <a:sym typeface="+mn-ea"/>
            </a:endParaRPr>
          </a:p>
          <a:p>
            <a:pPr marL="342900" indent="-342900">
              <a:lnSpc>
                <a:spcPct val="110000"/>
              </a:lnSpc>
              <a:buFont typeface="Arial" panose="020B0604020202020204" pitchFamily="34" charset="0"/>
              <a:buChar char="•"/>
            </a:pPr>
            <a:r>
              <a:rPr lang="zh-CN" altLang="zh-CN" sz="2400" b="1" dirty="0" smtClean="0">
                <a:latin typeface="黑体" panose="02010609060101010101" pitchFamily="49" charset="-122"/>
                <a:ea typeface="黑体" panose="02010609060101010101" pitchFamily="49" charset="-122"/>
                <a:cs typeface="楷体" panose="02010609060101010101" charset="-122"/>
                <a:sym typeface="+mn-ea"/>
              </a:rPr>
              <a:t>新西兰</a:t>
            </a:r>
            <a:r>
              <a:rPr lang="zh-CN" altLang="en-US" sz="2400" b="1" dirty="0">
                <a:latin typeface="黑体" panose="02010609060101010101" pitchFamily="49" charset="-122"/>
                <a:ea typeface="黑体" panose="02010609060101010101" pitchFamily="49" charset="-122"/>
                <a:cs typeface="楷体" panose="02010609060101010101" charset="-122"/>
                <a:sym typeface="+mn-ea"/>
              </a:rPr>
              <a:t>人口</a:t>
            </a:r>
            <a:r>
              <a:rPr lang="en-US" altLang="zh-CN" sz="2400" b="1" dirty="0">
                <a:latin typeface="黑体" panose="02010609060101010101" pitchFamily="49" charset="-122"/>
                <a:ea typeface="黑体" panose="02010609060101010101" pitchFamily="49" charset="-122"/>
                <a:cs typeface="楷体" panose="02010609060101010101" charset="-122"/>
                <a:sym typeface="+mn-ea"/>
              </a:rPr>
              <a:t>460</a:t>
            </a:r>
            <a:r>
              <a:rPr lang="zh-CN" altLang="en-US" sz="2400" b="1" dirty="0">
                <a:latin typeface="黑体" panose="02010609060101010101" pitchFamily="49" charset="-122"/>
                <a:ea typeface="黑体" panose="02010609060101010101" pitchFamily="49" charset="-122"/>
                <a:cs typeface="楷体" panose="02010609060101010101" charset="-122"/>
                <a:sym typeface="+mn-ea"/>
              </a:rPr>
              <a:t>万。人口和城市主要分布在北岛</a:t>
            </a:r>
            <a:r>
              <a:rPr lang="zh-CN" altLang="en-US" sz="2400" b="1" dirty="0" smtClean="0">
                <a:latin typeface="黑体" panose="02010609060101010101" pitchFamily="49" charset="-122"/>
                <a:ea typeface="黑体" panose="02010609060101010101" pitchFamily="49" charset="-122"/>
                <a:cs typeface="楷体" panose="02010609060101010101" charset="-122"/>
                <a:sym typeface="+mn-ea"/>
              </a:rPr>
              <a:t>。</a:t>
            </a:r>
            <a:r>
              <a:rPr kumimoji="1" lang="zh-CN" altLang="en-US" sz="2400" b="1" dirty="0" smtClean="0">
                <a:latin typeface="黑体" panose="02010609060101010101" pitchFamily="49" charset="-122"/>
                <a:ea typeface="黑体" panose="02010609060101010101" pitchFamily="49" charset="-122"/>
              </a:rPr>
              <a:t>欧洲</a:t>
            </a:r>
            <a:r>
              <a:rPr kumimoji="1" lang="zh-CN" altLang="en-US" sz="2400" b="1" dirty="0">
                <a:latin typeface="黑体" panose="02010609060101010101" pitchFamily="49" charset="-122"/>
                <a:ea typeface="黑体" panose="02010609060101010101" pitchFamily="49" charset="-122"/>
              </a:rPr>
              <a:t>移民后裔占</a:t>
            </a:r>
            <a:r>
              <a:rPr kumimoji="1" lang="en-US" altLang="zh-CN" sz="2400" b="1" dirty="0">
                <a:latin typeface="黑体" panose="02010609060101010101" pitchFamily="49" charset="-122"/>
                <a:ea typeface="黑体" panose="02010609060101010101" pitchFamily="49" charset="-122"/>
              </a:rPr>
              <a:t>78.8</a:t>
            </a:r>
            <a:r>
              <a:rPr kumimoji="1" lang="zh-CN" altLang="en-US" sz="2400" b="1" dirty="0">
                <a:latin typeface="黑体" panose="02010609060101010101" pitchFamily="49" charset="-122"/>
                <a:ea typeface="黑体" panose="02010609060101010101" pitchFamily="49" charset="-122"/>
              </a:rPr>
              <a:t>％，</a:t>
            </a:r>
            <a:r>
              <a:rPr kumimoji="1" lang="zh-CN" altLang="en-US" sz="2400" b="1" u="sng" dirty="0">
                <a:latin typeface="黑体" panose="02010609060101010101" pitchFamily="49" charset="-122"/>
                <a:ea typeface="黑体" panose="02010609060101010101" pitchFamily="49" charset="-122"/>
              </a:rPr>
              <a:t>毛利人</a:t>
            </a:r>
            <a:r>
              <a:rPr kumimoji="1" lang="zh-CN" altLang="en-US" sz="2400" b="1" dirty="0">
                <a:latin typeface="黑体" panose="02010609060101010101" pitchFamily="49" charset="-122"/>
                <a:ea typeface="黑体" panose="02010609060101010101" pitchFamily="49" charset="-122"/>
              </a:rPr>
              <a:t>占</a:t>
            </a:r>
            <a:r>
              <a:rPr kumimoji="1" lang="en-US" altLang="zh-CN" sz="2400" b="1" dirty="0">
                <a:latin typeface="黑体" panose="02010609060101010101" pitchFamily="49" charset="-122"/>
                <a:ea typeface="黑体" panose="02010609060101010101" pitchFamily="49" charset="-122"/>
              </a:rPr>
              <a:t>14.5</a:t>
            </a:r>
            <a:r>
              <a:rPr kumimoji="1" lang="zh-CN" altLang="en-US" sz="2400" b="1" dirty="0">
                <a:latin typeface="黑体" panose="02010609060101010101" pitchFamily="49" charset="-122"/>
                <a:ea typeface="黑体" panose="02010609060101010101" pitchFamily="49" charset="-122"/>
              </a:rPr>
              <a:t>％，亚裔占</a:t>
            </a:r>
            <a:r>
              <a:rPr kumimoji="1" lang="en-US" altLang="zh-CN" sz="2400" b="1" dirty="0">
                <a:latin typeface="黑体" panose="02010609060101010101" pitchFamily="49" charset="-122"/>
                <a:ea typeface="黑体" panose="02010609060101010101" pitchFamily="49" charset="-122"/>
              </a:rPr>
              <a:t>6.7</a:t>
            </a:r>
            <a:r>
              <a:rPr kumimoji="1" lang="zh-CN" altLang="en-US" sz="2400" b="1" dirty="0">
                <a:latin typeface="黑体" panose="02010609060101010101" pitchFamily="49" charset="-122"/>
                <a:ea typeface="黑体" panose="02010609060101010101" pitchFamily="49" charset="-122"/>
              </a:rPr>
              <a:t>％</a:t>
            </a:r>
            <a:r>
              <a:rPr kumimoji="1" lang="zh-CN" altLang="en-US" sz="2400" b="1" dirty="0" smtClean="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cs typeface="楷体" panose="02010609060101010101" charset="-122"/>
              <a:sym typeface="+mn-ea"/>
            </a:endParaRPr>
          </a:p>
        </p:txBody>
      </p:sp>
      <p:pic>
        <p:nvPicPr>
          <p:cNvPr id="2" name="图片 1" descr="timg (12)"/>
          <p:cNvPicPr>
            <a:picLocks noChangeAspect="1"/>
          </p:cNvPicPr>
          <p:nvPr/>
        </p:nvPicPr>
        <p:blipFill>
          <a:blip r:embed="rId3" cstate="print"/>
          <a:stretch>
            <a:fillRect/>
          </a:stretch>
        </p:blipFill>
        <p:spPr>
          <a:xfrm>
            <a:off x="4469765" y="3467100"/>
            <a:ext cx="4577715" cy="3273425"/>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矩形 3"/>
          <p:cNvSpPr/>
          <p:nvPr/>
        </p:nvSpPr>
        <p:spPr>
          <a:xfrm>
            <a:off x="161510" y="1052736"/>
            <a:ext cx="8820980" cy="4752528"/>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a:endParaRPr lang="zh-CN" altLang="en-US"/>
          </a:p>
        </p:txBody>
      </p:sp>
      <p:sp>
        <p:nvSpPr>
          <p:cNvPr id="11" name="Rectangle 2"/>
          <p:cNvSpPr>
            <a:spLocks noChangeArrowheads="1"/>
          </p:cNvSpPr>
          <p:nvPr/>
        </p:nvSpPr>
        <p:spPr bwMode="auto">
          <a:xfrm>
            <a:off x="467544" y="1398911"/>
            <a:ext cx="6797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defPPr/>
          </a:lstStyle>
          <a:p>
            <a:pPr fontAlgn="base">
              <a:spcBef>
                <a:spcPct val="0"/>
              </a:spcBef>
              <a:spcAft>
                <a:spcPct val="0"/>
              </a:spcAft>
              <a:tabLst>
                <a:tab pos="2933700" algn="l"/>
                <a:tab pos="2971800" algn="l"/>
              </a:tabLst>
            </a:pPr>
            <a:r>
              <a:rPr lang="zh-CN" altLang="en-US" sz="2000">
                <a:latin typeface="+mn-ea"/>
              </a:rPr>
              <a:t>下图所示岛屿面积约为</a:t>
            </a:r>
            <a:r>
              <a:rPr lang="en-US" altLang="zh-CN" sz="2000">
                <a:latin typeface="+mn-ea"/>
              </a:rPr>
              <a:t>15</a:t>
            </a:r>
            <a:r>
              <a:rPr lang="zh-CN" altLang="en-US" sz="2000">
                <a:latin typeface="+mn-ea"/>
              </a:rPr>
              <a:t>万平方千米。读图，完成</a:t>
            </a:r>
            <a:r>
              <a:rPr lang="en-US" altLang="zh-CN" sz="2000">
                <a:latin typeface="+mn-ea"/>
              </a:rPr>
              <a:t>4-5</a:t>
            </a:r>
            <a:r>
              <a:rPr lang="zh-CN" altLang="en-US" sz="2000">
                <a:latin typeface="+mn-ea"/>
              </a:rPr>
              <a:t>题。</a:t>
            </a:r>
          </a:p>
        </p:txBody>
      </p:sp>
      <p:pic>
        <p:nvPicPr>
          <p:cNvPr id="12" name="Picture 1" descr="181-4.TIF"/>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89839" y="1994508"/>
            <a:ext cx="3762533" cy="368845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572000" y="1994508"/>
            <a:ext cx="4326800" cy="3477875"/>
          </a:xfrm>
          <a:prstGeom prst="rect">
            <a:avLst/>
          </a:prstGeom>
        </p:spPr>
        <p:txBody>
          <a:bodyPr wrap="square">
            <a:spAutoFit/>
          </a:bodyPr>
          <a:lstStyle>
            <a:defPPr/>
          </a:lstStyle>
          <a:p>
            <a:pPr indent="355600" fontAlgn="base">
              <a:spcBef>
                <a:spcPct val="0"/>
              </a:spcBef>
              <a:spcAft>
                <a:spcPct val="0"/>
              </a:spcAft>
              <a:tabLst>
                <a:tab pos="2933700" algn="l"/>
                <a:tab pos="2971800" algn="l"/>
              </a:tabLst>
            </a:pPr>
            <a:r>
              <a:rPr lang="en-US" altLang="zh-CN" sz="2000">
                <a:latin typeface="+mn-ea"/>
              </a:rPr>
              <a:t>4</a:t>
            </a:r>
            <a:r>
              <a:rPr lang="zh-CN" altLang="en-US" sz="2000">
                <a:latin typeface="+mn-ea"/>
              </a:rPr>
              <a:t>．关于图示岛屿的自然地理特征的说法，正确的是</a:t>
            </a:r>
            <a:r>
              <a:rPr lang="en-US" altLang="zh-CN" sz="2000">
                <a:latin typeface="+mn-ea"/>
              </a:rPr>
              <a:t>(</a:t>
            </a:r>
            <a:r>
              <a:rPr lang="zh-CN" altLang="en-US" sz="2000">
                <a:latin typeface="+mn-ea"/>
              </a:rPr>
              <a:t>　　</a:t>
            </a:r>
            <a:r>
              <a:rPr lang="en-US" altLang="zh-CN" sz="2000">
                <a:latin typeface="+mn-ea"/>
              </a:rPr>
              <a:t>)</a:t>
            </a:r>
          </a:p>
          <a:p>
            <a:pPr fontAlgn="base">
              <a:spcBef>
                <a:spcPct val="0"/>
              </a:spcBef>
              <a:spcAft>
                <a:spcPct val="0"/>
              </a:spcAft>
              <a:tabLst>
                <a:tab pos="2933700" algn="l"/>
                <a:tab pos="2971800" algn="l"/>
              </a:tabLst>
            </a:pPr>
            <a:r>
              <a:rPr lang="en-US" altLang="zh-CN" sz="2000">
                <a:latin typeface="+mn-ea"/>
              </a:rPr>
              <a:t>①</a:t>
            </a:r>
            <a:r>
              <a:rPr lang="zh-CN" altLang="en-US" sz="2000">
                <a:latin typeface="+mn-ea"/>
              </a:rPr>
              <a:t>以山地、丘陵为主，主要山脉呈东北</a:t>
            </a:r>
            <a:r>
              <a:rPr lang="en-US" altLang="zh-CN" sz="2000">
                <a:latin typeface="+mn-ea"/>
              </a:rPr>
              <a:t>—</a:t>
            </a:r>
            <a:r>
              <a:rPr lang="zh-CN" altLang="en-US" sz="2000">
                <a:latin typeface="+mn-ea"/>
              </a:rPr>
              <a:t>西南走向。</a:t>
            </a:r>
            <a:endParaRPr lang="en-US" altLang="zh-CN" sz="2000">
              <a:latin typeface="+mn-ea"/>
            </a:endParaRPr>
          </a:p>
          <a:p>
            <a:pPr fontAlgn="base">
              <a:spcBef>
                <a:spcPct val="0"/>
              </a:spcBef>
              <a:spcAft>
                <a:spcPct val="0"/>
              </a:spcAft>
              <a:tabLst>
                <a:tab pos="2933700" algn="l"/>
                <a:tab pos="2971800" algn="l"/>
              </a:tabLst>
            </a:pPr>
            <a:r>
              <a:rPr lang="zh-CN" altLang="en-US" sz="2000">
                <a:latin typeface="+mn-ea"/>
              </a:rPr>
              <a:t>②终年受西南风控制，降水丰富。</a:t>
            </a:r>
            <a:endParaRPr lang="en-US" altLang="zh-CN" sz="2000">
              <a:latin typeface="+mn-ea"/>
            </a:endParaRPr>
          </a:p>
          <a:p>
            <a:pPr fontAlgn="base">
              <a:spcBef>
                <a:spcPct val="0"/>
              </a:spcBef>
              <a:spcAft>
                <a:spcPct val="0"/>
              </a:spcAft>
              <a:tabLst>
                <a:tab pos="2933700" algn="l"/>
                <a:tab pos="2971800" algn="l"/>
              </a:tabLst>
            </a:pPr>
            <a:r>
              <a:rPr lang="zh-CN" altLang="en-US" sz="2000">
                <a:latin typeface="+mn-ea"/>
              </a:rPr>
              <a:t>③河流短小湍急，落差大，水能丰富。</a:t>
            </a:r>
            <a:endParaRPr lang="en-US" altLang="zh-CN" sz="2000">
              <a:latin typeface="+mn-ea"/>
            </a:endParaRPr>
          </a:p>
          <a:p>
            <a:pPr fontAlgn="base">
              <a:spcBef>
                <a:spcPct val="0"/>
              </a:spcBef>
              <a:spcAft>
                <a:spcPct val="0"/>
              </a:spcAft>
              <a:tabLst>
                <a:tab pos="2933700" algn="l"/>
                <a:tab pos="2971800" algn="l"/>
              </a:tabLst>
            </a:pPr>
            <a:r>
              <a:rPr lang="zh-CN" altLang="en-US" sz="2000">
                <a:latin typeface="+mn-ea"/>
              </a:rPr>
              <a:t>④西南部冰川地貌发育显著。</a:t>
            </a:r>
            <a:endParaRPr lang="en-US" altLang="zh-CN" sz="2000">
              <a:latin typeface="+mn-ea"/>
            </a:endParaRPr>
          </a:p>
          <a:p>
            <a:pPr fontAlgn="base">
              <a:spcBef>
                <a:spcPct val="0"/>
              </a:spcBef>
              <a:spcAft>
                <a:spcPct val="0"/>
              </a:spcAft>
              <a:tabLst>
                <a:tab pos="2933700" algn="l"/>
                <a:tab pos="2971800" algn="l"/>
              </a:tabLst>
            </a:pPr>
            <a:r>
              <a:rPr lang="zh-CN" altLang="en-US" sz="2000">
                <a:latin typeface="+mn-ea"/>
              </a:rPr>
              <a:t>⑤位于板块</a:t>
            </a:r>
            <a:r>
              <a:rPr lang="en-US" altLang="zh-CN" sz="2000">
                <a:latin typeface="+mn-ea"/>
              </a:rPr>
              <a:t>(</a:t>
            </a:r>
            <a:r>
              <a:rPr lang="zh-CN" altLang="en-US" sz="2000">
                <a:latin typeface="+mn-ea"/>
              </a:rPr>
              <a:t>张裂</a:t>
            </a:r>
            <a:r>
              <a:rPr lang="en-US" altLang="zh-CN" sz="2000">
                <a:latin typeface="+mn-ea"/>
              </a:rPr>
              <a:t>)</a:t>
            </a:r>
            <a:r>
              <a:rPr lang="zh-CN" altLang="en-US" sz="2000">
                <a:latin typeface="+mn-ea"/>
              </a:rPr>
              <a:t>生长边界，面积不断扩大。</a:t>
            </a:r>
          </a:p>
          <a:p>
            <a:pPr indent="355600" eaLnBrk="0" fontAlgn="base" hangingPunct="0">
              <a:spcBef>
                <a:spcPct val="0"/>
              </a:spcBef>
              <a:spcAft>
                <a:spcPct val="0"/>
              </a:spcAft>
              <a:tabLst>
                <a:tab pos="2933700" algn="l"/>
                <a:tab pos="2971800" algn="l"/>
              </a:tabLst>
            </a:pPr>
            <a:r>
              <a:rPr lang="en-US" altLang="zh-CN" sz="2000">
                <a:latin typeface="+mn-ea"/>
              </a:rPr>
              <a:t>A.</a:t>
            </a:r>
            <a:r>
              <a:rPr lang="zh-CN" altLang="en-US" sz="2000">
                <a:latin typeface="+mn-ea"/>
              </a:rPr>
              <a:t>①②③ 	</a:t>
            </a:r>
            <a:r>
              <a:rPr lang="en-US" altLang="zh-CN" sz="2000">
                <a:latin typeface="+mn-ea"/>
              </a:rPr>
              <a:t>B.</a:t>
            </a:r>
            <a:r>
              <a:rPr lang="zh-CN" altLang="en-US" sz="2000">
                <a:latin typeface="+mn-ea"/>
              </a:rPr>
              <a:t>①②⑤ </a:t>
            </a:r>
          </a:p>
          <a:p>
            <a:pPr indent="355600" eaLnBrk="0" fontAlgn="base" hangingPunct="0">
              <a:spcBef>
                <a:spcPct val="0"/>
              </a:spcBef>
              <a:spcAft>
                <a:spcPct val="0"/>
              </a:spcAft>
              <a:tabLst>
                <a:tab pos="2933700" algn="l"/>
                <a:tab pos="2971800" algn="l"/>
              </a:tabLst>
            </a:pPr>
            <a:r>
              <a:rPr lang="en-US" altLang="zh-CN" sz="2000">
                <a:latin typeface="+mn-ea"/>
              </a:rPr>
              <a:t>C.</a:t>
            </a:r>
            <a:r>
              <a:rPr lang="zh-CN" altLang="en-US" sz="2000">
                <a:latin typeface="+mn-ea"/>
              </a:rPr>
              <a:t>①③④ 	</a:t>
            </a:r>
            <a:r>
              <a:rPr lang="en-US" altLang="zh-CN" sz="2000">
                <a:latin typeface="+mn-ea"/>
              </a:rPr>
              <a:t>D.</a:t>
            </a:r>
            <a:r>
              <a:rPr lang="zh-CN" altLang="en-US" sz="2000">
                <a:latin typeface="+mn-ea"/>
              </a:rPr>
              <a:t>②④⑤</a:t>
            </a:r>
          </a:p>
        </p:txBody>
      </p:sp>
      <p:sp>
        <p:nvSpPr>
          <p:cNvPr id="13" name="TextBox 7"/>
          <p:cNvSpPr txBox="1"/>
          <p:nvPr/>
        </p:nvSpPr>
        <p:spPr>
          <a:xfrm>
            <a:off x="6876256" y="2369570"/>
            <a:ext cx="468052" cy="369332"/>
          </a:xfrm>
          <a:prstGeom prst="rect">
            <a:avLst/>
          </a:prstGeom>
          <a:noFill/>
        </p:spPr>
        <p:txBody>
          <a:bodyPr wrap="square" rtlCol="0">
            <a:spAutoFit/>
          </a:bodyPr>
          <a:lstStyle>
            <a:defPPr/>
          </a:lstStyle>
          <a:p>
            <a:r>
              <a:rPr lang="en-US" altLang="zh-CN" b="1">
                <a:solidFill>
                  <a:srgbClr val="C00000"/>
                </a:solidFill>
                <a:latin typeface="+mn-ea"/>
              </a:rPr>
              <a:t>C</a:t>
            </a:r>
            <a:endParaRPr lang="zh-CN" altLang="en-US" b="1">
              <a:solidFill>
                <a:srgbClr val="C00000"/>
              </a:solidFill>
              <a:latin typeface="+mn-ea"/>
            </a:endParaRPr>
          </a:p>
        </p:txBody>
      </p:sp>
    </p:spTree>
    <p:extLst>
      <p:ext uri="{BB962C8B-B14F-4D97-AF65-F5344CB8AC3E}">
        <p14:creationId xmlns:p14="http://schemas.microsoft.com/office/powerpoint/2010/main" val="2133764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矩形 3"/>
          <p:cNvSpPr/>
          <p:nvPr/>
        </p:nvSpPr>
        <p:spPr>
          <a:xfrm>
            <a:off x="161510" y="1052736"/>
            <a:ext cx="8820980" cy="4752528"/>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a:endParaRPr lang="zh-CN" altLang="en-US"/>
          </a:p>
        </p:txBody>
      </p:sp>
      <p:sp>
        <p:nvSpPr>
          <p:cNvPr id="11" name="Rectangle 2"/>
          <p:cNvSpPr>
            <a:spLocks noChangeArrowheads="1"/>
          </p:cNvSpPr>
          <p:nvPr/>
        </p:nvSpPr>
        <p:spPr bwMode="auto">
          <a:xfrm>
            <a:off x="467544" y="1398911"/>
            <a:ext cx="6797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defPPr/>
          </a:lstStyle>
          <a:p>
            <a:pPr fontAlgn="base">
              <a:spcBef>
                <a:spcPct val="0"/>
              </a:spcBef>
              <a:spcAft>
                <a:spcPct val="0"/>
              </a:spcAft>
              <a:tabLst>
                <a:tab pos="2933700" algn="l"/>
                <a:tab pos="2971800" algn="l"/>
              </a:tabLst>
            </a:pPr>
            <a:r>
              <a:rPr lang="zh-CN" altLang="en-US" sz="2000">
                <a:latin typeface="+mn-ea"/>
              </a:rPr>
              <a:t>下图所示岛屿面积约为</a:t>
            </a:r>
            <a:r>
              <a:rPr lang="en-US" altLang="zh-CN" sz="2000">
                <a:latin typeface="+mn-ea"/>
              </a:rPr>
              <a:t>15</a:t>
            </a:r>
            <a:r>
              <a:rPr lang="zh-CN" altLang="en-US" sz="2000">
                <a:latin typeface="+mn-ea"/>
              </a:rPr>
              <a:t>万平方千米。读图，完成</a:t>
            </a:r>
            <a:r>
              <a:rPr lang="en-US" altLang="zh-CN" sz="2000">
                <a:latin typeface="+mn-ea"/>
              </a:rPr>
              <a:t>4-5</a:t>
            </a:r>
            <a:r>
              <a:rPr lang="zh-CN" altLang="en-US" sz="2000">
                <a:latin typeface="+mn-ea"/>
              </a:rPr>
              <a:t>题。</a:t>
            </a:r>
          </a:p>
        </p:txBody>
      </p:sp>
      <p:pic>
        <p:nvPicPr>
          <p:cNvPr id="12" name="Picture 1" descr="181-4.TIF"/>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89839" y="1994508"/>
            <a:ext cx="3762533" cy="368845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438098" y="1981674"/>
            <a:ext cx="4326800" cy="3323987"/>
          </a:xfrm>
          <a:prstGeom prst="rect">
            <a:avLst/>
          </a:prstGeom>
        </p:spPr>
        <p:txBody>
          <a:bodyPr wrap="square">
            <a:spAutoFit/>
          </a:bodyPr>
          <a:lstStyle>
            <a:defPPr/>
          </a:lstStyle>
          <a:p>
            <a:pPr indent="355600" eaLnBrk="0" fontAlgn="base" hangingPunct="0">
              <a:lnSpc>
                <a:spcPct val="150000"/>
              </a:lnSpc>
              <a:spcBef>
                <a:spcPct val="0"/>
              </a:spcBef>
              <a:spcAft>
                <a:spcPct val="0"/>
              </a:spcAft>
              <a:tabLst>
                <a:tab pos="2933700" algn="l"/>
                <a:tab pos="2971800" algn="l"/>
              </a:tabLst>
            </a:pPr>
            <a:r>
              <a:rPr lang="en-US" altLang="zh-CN" sz="2000">
                <a:latin typeface="+mn-ea"/>
              </a:rPr>
              <a:t>5</a:t>
            </a:r>
            <a:r>
              <a:rPr lang="zh-CN" altLang="en-US" sz="2000">
                <a:latin typeface="+mn-ea"/>
              </a:rPr>
              <a:t>．该岛屿西部以畜牧业为主，东部以种植业为主，形成这种差异的主要因素是</a:t>
            </a:r>
            <a:r>
              <a:rPr lang="en-US" altLang="zh-CN" sz="2000">
                <a:latin typeface="+mn-ea"/>
              </a:rPr>
              <a:t>(</a:t>
            </a:r>
            <a:r>
              <a:rPr lang="zh-CN" altLang="en-US" sz="2000">
                <a:latin typeface="+mn-ea"/>
              </a:rPr>
              <a:t>　　</a:t>
            </a:r>
            <a:r>
              <a:rPr lang="en-US" altLang="zh-CN" sz="2000">
                <a:latin typeface="+mn-ea"/>
              </a:rPr>
              <a:t>)</a:t>
            </a: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A.</a:t>
            </a:r>
            <a:r>
              <a:rPr lang="zh-CN" altLang="en-US" sz="2000">
                <a:latin typeface="+mn-ea"/>
              </a:rPr>
              <a:t>日照时数与地貌 	</a:t>
            </a: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B.</a:t>
            </a:r>
            <a:r>
              <a:rPr lang="zh-CN" altLang="en-US" sz="2000">
                <a:latin typeface="+mn-ea"/>
              </a:rPr>
              <a:t>地面物质与土壤</a:t>
            </a: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C.</a:t>
            </a:r>
            <a:r>
              <a:rPr lang="zh-CN" altLang="en-US" sz="2000">
                <a:latin typeface="+mn-ea"/>
              </a:rPr>
              <a:t>地面坡度与人口分布 	</a:t>
            </a: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D.</a:t>
            </a:r>
            <a:r>
              <a:rPr lang="zh-CN" altLang="en-US" sz="2000">
                <a:latin typeface="+mn-ea"/>
              </a:rPr>
              <a:t>地面坡度与交通</a:t>
            </a:r>
          </a:p>
        </p:txBody>
      </p:sp>
      <p:sp>
        <p:nvSpPr>
          <p:cNvPr id="10" name="TextBox 8"/>
          <p:cNvSpPr txBox="1"/>
          <p:nvPr/>
        </p:nvSpPr>
        <p:spPr>
          <a:xfrm>
            <a:off x="5662234" y="3046834"/>
            <a:ext cx="468052" cy="369332"/>
          </a:xfrm>
          <a:prstGeom prst="rect">
            <a:avLst/>
          </a:prstGeom>
          <a:noFill/>
        </p:spPr>
        <p:txBody>
          <a:bodyPr wrap="square" rtlCol="0">
            <a:spAutoFit/>
          </a:bodyPr>
          <a:lstStyle>
            <a:defPPr/>
          </a:lstStyle>
          <a:p>
            <a:r>
              <a:rPr lang="en-US" altLang="zh-CN" b="1">
                <a:solidFill>
                  <a:srgbClr val="C00000"/>
                </a:solidFill>
                <a:latin typeface="+mn-ea"/>
              </a:rPr>
              <a:t>A</a:t>
            </a:r>
            <a:endParaRPr lang="zh-CN" altLang="en-US" b="1">
              <a:solidFill>
                <a:srgbClr val="C00000"/>
              </a:solidFill>
              <a:latin typeface="+mn-ea"/>
            </a:endParaRPr>
          </a:p>
        </p:txBody>
      </p:sp>
    </p:spTree>
    <p:extLst>
      <p:ext uri="{BB962C8B-B14F-4D97-AF65-F5344CB8AC3E}">
        <p14:creationId xmlns:p14="http://schemas.microsoft.com/office/powerpoint/2010/main" val="1383544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ChangeArrowheads="1"/>
          </p:cNvSpPr>
          <p:nvPr>
            <p:custDataLst>
              <p:tags r:id="rId1"/>
            </p:custDataLst>
          </p:nvPr>
        </p:nvSpPr>
        <p:spPr bwMode="auto">
          <a:xfrm>
            <a:off x="5980113" y="742950"/>
            <a:ext cx="2971800"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lnSpc>
                <a:spcPct val="125000"/>
              </a:lnSpc>
              <a:buFont typeface="Wingdings" panose="05000000000000000000" pitchFamily="2" charset="2"/>
              <a:buChar char="l"/>
            </a:pPr>
            <a:r>
              <a:rPr lang="zh-CN" altLang="en-US" sz="2800" b="1">
                <a:solidFill>
                  <a:srgbClr val="000000"/>
                </a:solidFill>
                <a:latin typeface="微软雅黑" panose="020B0503020204020204" pitchFamily="34" charset="-122"/>
                <a:ea typeface="微软雅黑" panose="020B0503020204020204" pitchFamily="34" charset="-122"/>
              </a:rPr>
              <a:t>一块大陆：</a:t>
            </a:r>
          </a:p>
          <a:p>
            <a:pPr>
              <a:lnSpc>
                <a:spcPct val="125000"/>
              </a:lnSpc>
            </a:pPr>
            <a:r>
              <a:rPr lang="zh-CN" altLang="en-US" sz="2800" b="1">
                <a:solidFill>
                  <a:srgbClr val="000000"/>
                </a:solidFill>
                <a:latin typeface="微软雅黑" panose="020B0503020204020204" pitchFamily="34" charset="-122"/>
                <a:ea typeface="微软雅黑" panose="020B0503020204020204" pitchFamily="34" charset="-122"/>
              </a:rPr>
              <a:t>    </a:t>
            </a:r>
            <a:endParaRPr lang="zh-CN" altLang="en-US" sz="2400" b="1">
              <a:solidFill>
                <a:srgbClr val="990000"/>
              </a:solidFill>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l"/>
            </a:pPr>
            <a:r>
              <a:rPr lang="zh-CN" altLang="en-US" sz="2800" b="1">
                <a:solidFill>
                  <a:srgbClr val="000000"/>
                </a:solidFill>
                <a:latin typeface="微软雅黑" panose="020B0503020204020204" pitchFamily="34" charset="-122"/>
                <a:ea typeface="微软雅黑" panose="020B0503020204020204" pitchFamily="34" charset="-122"/>
              </a:rPr>
              <a:t>四个大岛：</a:t>
            </a:r>
            <a:endParaRPr lang="en-US" altLang="zh-CN" sz="2800" b="1">
              <a:solidFill>
                <a:srgbClr val="000000"/>
              </a:solidFill>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l"/>
            </a:pPr>
            <a:endParaRPr lang="en-US" altLang="zh-CN" sz="2800" b="1">
              <a:solidFill>
                <a:srgbClr val="000000"/>
              </a:solidFill>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l"/>
            </a:pPr>
            <a:endParaRPr lang="en-US" altLang="zh-CN" sz="2800" b="1">
              <a:solidFill>
                <a:srgbClr val="000000"/>
              </a:solidFill>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l"/>
            </a:pPr>
            <a:endParaRPr lang="en-US" altLang="zh-CN" sz="2800" b="1">
              <a:solidFill>
                <a:srgbClr val="000000"/>
              </a:solidFill>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l"/>
            </a:pPr>
            <a:endParaRPr lang="zh-CN" altLang="en-US" sz="2800" b="1">
              <a:solidFill>
                <a:srgbClr val="000000"/>
              </a:solidFill>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l"/>
            </a:pPr>
            <a:r>
              <a:rPr lang="zh-CN" altLang="en-US" sz="2800" b="1">
                <a:solidFill>
                  <a:srgbClr val="000000"/>
                </a:solidFill>
                <a:latin typeface="微软雅黑" panose="020B0503020204020204" pitchFamily="34" charset="-122"/>
                <a:ea typeface="微软雅黑" panose="020B0503020204020204" pitchFamily="34" charset="-122"/>
              </a:rPr>
              <a:t>三大群岛：</a:t>
            </a:r>
          </a:p>
          <a:p>
            <a:pPr>
              <a:lnSpc>
                <a:spcPct val="125000"/>
              </a:lnSpc>
            </a:pPr>
            <a:endParaRPr lang="zh-CN" altLang="en-US" sz="2400" b="1">
              <a:solidFill>
                <a:srgbClr val="990000"/>
              </a:solidFill>
              <a:latin typeface="微软雅黑" panose="020B0503020204020204" pitchFamily="34" charset="-122"/>
              <a:ea typeface="微软雅黑" panose="020B0503020204020204" pitchFamily="34" charset="-122"/>
            </a:endParaRPr>
          </a:p>
        </p:txBody>
      </p:sp>
      <p:sp>
        <p:nvSpPr>
          <p:cNvPr id="36866" name="Rectangle 4"/>
          <p:cNvSpPr/>
          <p:nvPr>
            <p:custDataLst>
              <p:tags r:id="rId2"/>
            </p:custDataLst>
          </p:nvPr>
        </p:nvSpPr>
        <p:spPr>
          <a:xfrm>
            <a:off x="3079750" y="288925"/>
            <a:ext cx="4038600" cy="519113"/>
          </a:xfrm>
          <a:prstGeom prst="rect">
            <a:avLst/>
          </a:prstGeom>
          <a:noFill/>
          <a:ln>
            <a:noFill/>
            <a:miter lim="800000"/>
          </a:ln>
        </p:spPr>
        <p:txBody>
          <a:bodyPr anchor="ctr">
            <a:spAutoFit/>
          </a:bodyPr>
          <a:lstStyle/>
          <a:p>
            <a:r>
              <a:rPr lang="en-US" altLang="zh-CN" sz="2800" b="1">
                <a:solidFill>
                  <a:srgbClr val="000000"/>
                </a:solidFill>
                <a:latin typeface="微软雅黑" panose="020B0503020204020204" pitchFamily="34" charset="-122"/>
                <a:ea typeface="微软雅黑" panose="020B0503020204020204" pitchFamily="34" charset="-122"/>
              </a:rPr>
              <a:t>----</a:t>
            </a:r>
            <a:r>
              <a:rPr lang="zh-CN" altLang="en-US" sz="2800" b="1">
                <a:solidFill>
                  <a:srgbClr val="000000"/>
                </a:solidFill>
                <a:latin typeface="微软雅黑" panose="020B0503020204020204" pitchFamily="34" charset="-122"/>
                <a:ea typeface="微软雅黑" panose="020B0503020204020204" pitchFamily="34" charset="-122"/>
              </a:rPr>
              <a:t>面积最小的大洲</a:t>
            </a:r>
          </a:p>
        </p:txBody>
      </p:sp>
      <p:sp>
        <p:nvSpPr>
          <p:cNvPr id="36867" name="Rectangle 7"/>
          <p:cNvSpPr/>
          <p:nvPr>
            <p:custDataLst>
              <p:tags r:id="rId3"/>
            </p:custDataLst>
          </p:nvPr>
        </p:nvSpPr>
        <p:spPr>
          <a:xfrm>
            <a:off x="793750" y="5715000"/>
            <a:ext cx="4616450" cy="946150"/>
          </a:xfrm>
          <a:prstGeom prst="rect">
            <a:avLst/>
          </a:prstGeom>
          <a:noFill/>
          <a:ln>
            <a:noFill/>
            <a:miter lim="800000"/>
          </a:ln>
        </p:spPr>
        <p:txBody>
          <a:bodyPr>
            <a:spAutoFit/>
          </a:bodyPr>
          <a:lstStyle/>
          <a:p>
            <a:r>
              <a:rPr lang="zh-CN" altLang="en-US" sz="2800" b="1">
                <a:solidFill>
                  <a:srgbClr val="000000"/>
                </a:solidFill>
                <a:latin typeface="微软雅黑" panose="020B0503020204020204" pitchFamily="34" charset="-122"/>
                <a:ea typeface="微软雅黑" panose="020B0503020204020204" pitchFamily="34" charset="-122"/>
              </a:rPr>
              <a:t>陆地</a:t>
            </a:r>
            <a:r>
              <a:rPr lang="en-US" altLang="zh-CN" sz="2800" b="1">
                <a:solidFill>
                  <a:srgbClr val="000000"/>
                </a:solidFill>
                <a:latin typeface="微软雅黑" panose="020B0503020204020204" pitchFamily="34" charset="-122"/>
                <a:ea typeface="微软雅黑" panose="020B0503020204020204" pitchFamily="34" charset="-122"/>
              </a:rPr>
              <a:t>(</a:t>
            </a:r>
            <a:r>
              <a:rPr lang="zh-CN" altLang="en-US" sz="2800" b="1">
                <a:solidFill>
                  <a:srgbClr val="000000"/>
                </a:solidFill>
                <a:latin typeface="微软雅黑" panose="020B0503020204020204" pitchFamily="34" charset="-122"/>
                <a:ea typeface="微软雅黑" panose="020B0503020204020204" pitchFamily="34" charset="-122"/>
              </a:rPr>
              <a:t>大陆和岛屿</a:t>
            </a:r>
            <a:r>
              <a:rPr lang="en-US" altLang="zh-CN" sz="2800" b="1">
                <a:solidFill>
                  <a:srgbClr val="000000"/>
                </a:solidFill>
                <a:latin typeface="微软雅黑" panose="020B0503020204020204" pitchFamily="34" charset="-122"/>
                <a:ea typeface="微软雅黑" panose="020B0503020204020204" pitchFamily="34" charset="-122"/>
              </a:rPr>
              <a:t>)</a:t>
            </a:r>
            <a:r>
              <a:rPr lang="zh-CN" altLang="en-US" sz="2800" b="1">
                <a:solidFill>
                  <a:srgbClr val="000000"/>
                </a:solidFill>
                <a:latin typeface="微软雅黑" panose="020B0503020204020204" pitchFamily="34" charset="-122"/>
                <a:ea typeface="微软雅黑" panose="020B0503020204020204" pitchFamily="34" charset="-122"/>
              </a:rPr>
              <a:t>总面积：   </a:t>
            </a:r>
          </a:p>
          <a:p>
            <a:r>
              <a:rPr lang="zh-CN" altLang="en-US" sz="2800" b="1">
                <a:solidFill>
                  <a:srgbClr val="000000"/>
                </a:solidFill>
                <a:latin typeface="微软雅黑" panose="020B0503020204020204" pitchFamily="34" charset="-122"/>
                <a:ea typeface="微软雅黑" panose="020B0503020204020204" pitchFamily="34" charset="-122"/>
              </a:rPr>
              <a:t>    </a:t>
            </a:r>
            <a:r>
              <a:rPr lang="en-US" altLang="zh-CN" sz="2800" b="1">
                <a:solidFill>
                  <a:srgbClr val="000000"/>
                </a:solidFill>
                <a:latin typeface="微软雅黑" panose="020B0503020204020204" pitchFamily="34" charset="-122"/>
                <a:ea typeface="微软雅黑" panose="020B0503020204020204" pitchFamily="34" charset="-122"/>
              </a:rPr>
              <a:t>890</a:t>
            </a:r>
            <a:r>
              <a:rPr lang="zh-CN" altLang="en-US" sz="2800" b="1">
                <a:solidFill>
                  <a:srgbClr val="000000"/>
                </a:solidFill>
                <a:latin typeface="微软雅黑" panose="020B0503020204020204" pitchFamily="34" charset="-122"/>
                <a:ea typeface="微软雅黑" panose="020B0503020204020204" pitchFamily="34" charset="-122"/>
              </a:rPr>
              <a:t>多万平方千米 </a:t>
            </a:r>
          </a:p>
        </p:txBody>
      </p:sp>
      <p:sp>
        <p:nvSpPr>
          <p:cNvPr id="36868" name="矩形 1"/>
          <p:cNvSpPr/>
          <p:nvPr>
            <p:custDataLst>
              <p:tags r:id="rId4"/>
            </p:custDataLst>
          </p:nvPr>
        </p:nvSpPr>
        <p:spPr>
          <a:xfrm>
            <a:off x="6175375" y="1392238"/>
            <a:ext cx="2030413" cy="461962"/>
          </a:xfrm>
          <a:prstGeom prst="rect">
            <a:avLst/>
          </a:prstGeom>
          <a:noFill/>
          <a:ln>
            <a:noFill/>
            <a:miter lim="800000"/>
          </a:ln>
        </p:spPr>
        <p:txBody>
          <a:bodyPr wrap="none">
            <a:spAutoFit/>
          </a:bodyPr>
          <a:lstStyle/>
          <a:p>
            <a:r>
              <a:rPr lang="zh-CN" altLang="en-US" sz="2400" b="1">
                <a:solidFill>
                  <a:srgbClr val="990000"/>
                </a:solidFill>
                <a:latin typeface="微软雅黑" panose="020B0503020204020204" pitchFamily="34" charset="-122"/>
                <a:ea typeface="微软雅黑" panose="020B0503020204020204" pitchFamily="34" charset="-122"/>
              </a:rPr>
              <a:t>澳大利亚大陆</a:t>
            </a:r>
            <a:endParaRPr lang="zh-CN" altLang="en-US">
              <a:solidFill>
                <a:srgbClr val="000000"/>
              </a:solidFill>
              <a:ea typeface="微软雅黑" panose="020B0503020204020204" pitchFamily="34" charset="-122"/>
            </a:endParaRPr>
          </a:p>
        </p:txBody>
      </p:sp>
      <p:sp>
        <p:nvSpPr>
          <p:cNvPr id="36869" name="矩形 2"/>
          <p:cNvSpPr/>
          <p:nvPr>
            <p:custDataLst>
              <p:tags r:id="rId5"/>
            </p:custDataLst>
          </p:nvPr>
        </p:nvSpPr>
        <p:spPr>
          <a:xfrm>
            <a:off x="6105525" y="2481263"/>
            <a:ext cx="4572000" cy="1895475"/>
          </a:xfrm>
          <a:prstGeom prst="rect">
            <a:avLst/>
          </a:prstGeom>
          <a:noFill/>
          <a:ln>
            <a:noFill/>
            <a:miter lim="800000"/>
          </a:ln>
        </p:spPr>
        <p:txBody>
          <a:bodyPr>
            <a:spAutoFit/>
          </a:bodyPr>
          <a:lstStyle/>
          <a:p>
            <a:pPr>
              <a:lnSpc>
                <a:spcPct val="125000"/>
              </a:lnSpc>
            </a:pPr>
            <a:r>
              <a:rPr lang="zh-CN" altLang="en-US" sz="2400" b="1">
                <a:solidFill>
                  <a:srgbClr val="990000"/>
                </a:solidFill>
                <a:latin typeface="微软雅黑" panose="020B0503020204020204" pitchFamily="34" charset="-122"/>
                <a:ea typeface="微软雅黑" panose="020B0503020204020204" pitchFamily="34" charset="-122"/>
              </a:rPr>
              <a:t>①塔斯马尼亚岛</a:t>
            </a:r>
          </a:p>
          <a:p>
            <a:pPr>
              <a:lnSpc>
                <a:spcPct val="125000"/>
              </a:lnSpc>
            </a:pPr>
            <a:r>
              <a:rPr lang="zh-CN" altLang="en-US" sz="2400" b="1">
                <a:solidFill>
                  <a:srgbClr val="000000"/>
                </a:solidFill>
                <a:latin typeface="微软雅黑" panose="020B0503020204020204" pitchFamily="34" charset="-122"/>
                <a:ea typeface="微软雅黑" panose="020B0503020204020204" pitchFamily="34" charset="-122"/>
              </a:rPr>
              <a:t>  </a:t>
            </a:r>
            <a:r>
              <a:rPr lang="zh-CN" altLang="en-US" sz="2400" b="1">
                <a:solidFill>
                  <a:srgbClr val="333399"/>
                </a:solidFill>
                <a:latin typeface="微软雅黑" panose="020B0503020204020204" pitchFamily="34" charset="-122"/>
                <a:ea typeface="微软雅黑" panose="020B0503020204020204" pitchFamily="34" charset="-122"/>
              </a:rPr>
              <a:t>②新西兰北岛</a:t>
            </a:r>
          </a:p>
          <a:p>
            <a:pPr>
              <a:lnSpc>
                <a:spcPct val="125000"/>
              </a:lnSpc>
            </a:pPr>
            <a:r>
              <a:rPr lang="zh-CN" altLang="en-US" sz="2400" b="1">
                <a:solidFill>
                  <a:srgbClr val="000000"/>
                </a:solidFill>
                <a:latin typeface="微软雅黑" panose="020B0503020204020204" pitchFamily="34" charset="-122"/>
                <a:ea typeface="微软雅黑" panose="020B0503020204020204" pitchFamily="34" charset="-122"/>
              </a:rPr>
              <a:t>  </a:t>
            </a:r>
            <a:r>
              <a:rPr lang="zh-CN" altLang="en-US" sz="2400" b="1">
                <a:solidFill>
                  <a:srgbClr val="990000"/>
                </a:solidFill>
                <a:latin typeface="微软雅黑" panose="020B0503020204020204" pitchFamily="34" charset="-122"/>
                <a:ea typeface="微软雅黑" panose="020B0503020204020204" pitchFamily="34" charset="-122"/>
              </a:rPr>
              <a:t>③新西兰南岛</a:t>
            </a:r>
          </a:p>
          <a:p>
            <a:pPr>
              <a:lnSpc>
                <a:spcPct val="125000"/>
              </a:lnSpc>
            </a:pPr>
            <a:r>
              <a:rPr lang="zh-CN" altLang="en-US" sz="2400" b="1">
                <a:solidFill>
                  <a:srgbClr val="000000"/>
                </a:solidFill>
                <a:latin typeface="微软雅黑" panose="020B0503020204020204" pitchFamily="34" charset="-122"/>
                <a:ea typeface="微软雅黑" panose="020B0503020204020204" pitchFamily="34" charset="-122"/>
              </a:rPr>
              <a:t>  </a:t>
            </a:r>
            <a:r>
              <a:rPr lang="zh-CN" altLang="en-US" sz="2400" b="1">
                <a:solidFill>
                  <a:srgbClr val="333399"/>
                </a:solidFill>
                <a:latin typeface="微软雅黑" panose="020B0503020204020204" pitchFamily="34" charset="-122"/>
                <a:ea typeface="微软雅黑" panose="020B0503020204020204" pitchFamily="34" charset="-122"/>
              </a:rPr>
              <a:t>④新几内亚岛</a:t>
            </a:r>
          </a:p>
        </p:txBody>
      </p:sp>
      <p:sp>
        <p:nvSpPr>
          <p:cNvPr id="36870" name="矩形 3"/>
          <p:cNvSpPr/>
          <p:nvPr>
            <p:custDataLst>
              <p:tags r:id="rId6"/>
            </p:custDataLst>
          </p:nvPr>
        </p:nvSpPr>
        <p:spPr>
          <a:xfrm>
            <a:off x="5997575" y="5026025"/>
            <a:ext cx="3082925" cy="1435100"/>
          </a:xfrm>
          <a:prstGeom prst="rect">
            <a:avLst/>
          </a:prstGeom>
          <a:noFill/>
          <a:ln>
            <a:noFill/>
            <a:miter lim="800000"/>
          </a:ln>
        </p:spPr>
        <p:txBody>
          <a:bodyPr>
            <a:spAutoFit/>
          </a:bodyPr>
          <a:lstStyle/>
          <a:p>
            <a:pPr>
              <a:lnSpc>
                <a:spcPct val="125000"/>
              </a:lnSpc>
            </a:pPr>
            <a:r>
              <a:rPr lang="zh-CN" altLang="en-US" sz="2400" b="1">
                <a:solidFill>
                  <a:srgbClr val="990000"/>
                </a:solidFill>
                <a:latin typeface="微软雅黑" panose="020B0503020204020204" pitchFamily="34" charset="-122"/>
                <a:ea typeface="微软雅黑" panose="020B0503020204020204" pitchFamily="34" charset="-122"/>
              </a:rPr>
              <a:t>①波利尼西亚群岛</a:t>
            </a:r>
          </a:p>
          <a:p>
            <a:pPr>
              <a:lnSpc>
                <a:spcPct val="125000"/>
              </a:lnSpc>
            </a:pPr>
            <a:r>
              <a:rPr lang="zh-CN" altLang="en-US" sz="2400" b="1">
                <a:solidFill>
                  <a:srgbClr val="333399"/>
                </a:solidFill>
                <a:latin typeface="微软雅黑" panose="020B0503020204020204" pitchFamily="34" charset="-122"/>
                <a:ea typeface="微软雅黑" panose="020B0503020204020204" pitchFamily="34" charset="-122"/>
              </a:rPr>
              <a:t>②密克罗尼西亚群岛</a:t>
            </a:r>
          </a:p>
          <a:p>
            <a:pPr>
              <a:lnSpc>
                <a:spcPct val="125000"/>
              </a:lnSpc>
            </a:pPr>
            <a:r>
              <a:rPr lang="zh-CN" altLang="en-US" sz="2400" b="1">
                <a:solidFill>
                  <a:srgbClr val="990000"/>
                </a:solidFill>
                <a:latin typeface="微软雅黑" panose="020B0503020204020204" pitchFamily="34" charset="-122"/>
                <a:ea typeface="微软雅黑" panose="020B0503020204020204" pitchFamily="34" charset="-122"/>
              </a:rPr>
              <a:t>③美拉尼西亚群岛</a:t>
            </a:r>
            <a:endParaRPr lang="zh-CN" altLang="en-US">
              <a:solidFill>
                <a:srgbClr val="000000"/>
              </a:solidFill>
              <a:ea typeface="微软雅黑" panose="020B0503020204020204" pitchFamily="34" charset="-122"/>
            </a:endParaRPr>
          </a:p>
        </p:txBody>
      </p:sp>
      <p:pic>
        <p:nvPicPr>
          <p:cNvPr id="100360" name="Picture 4" descr="Oceania11"/>
          <p:cNvPicPr>
            <a:picLocks noChangeAspect="1" noChangeArrowheads="1"/>
          </p:cNvPicPr>
          <p:nvPr>
            <p:custDataLst>
              <p:tags r:id="rId7"/>
            </p:custDataLst>
          </p:nvPr>
        </p:nvPicPr>
        <p:blipFill>
          <a:blip r:embed="rId11" cstate="print">
            <a:extLst>
              <a:ext uri="{28A0092B-C50C-407E-A947-70E740481C1C}">
                <a14:useLocalDpi xmlns:a14="http://schemas.microsoft.com/office/drawing/2010/main" val="0"/>
              </a:ext>
            </a:extLst>
          </a:blip>
          <a:srcRect l="2803" t="4817" r="2803" b="3944"/>
          <a:stretch>
            <a:fillRect/>
          </a:stretch>
        </p:blipFill>
        <p:spPr bwMode="auto">
          <a:xfrm>
            <a:off x="63500" y="1114425"/>
            <a:ext cx="6032500" cy="45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0361" name="Rectangle 2"/>
          <p:cNvSpPr>
            <a:spLocks noChangeArrowheads="1"/>
          </p:cNvSpPr>
          <p:nvPr>
            <p:custDataLst>
              <p:tags r:id="rId8"/>
            </p:custDataLst>
          </p:nvPr>
        </p:nvSpPr>
        <p:spPr bwMode="auto">
          <a:xfrm>
            <a:off x="-228600" y="223838"/>
            <a:ext cx="35845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sz="2800" b="1">
                <a:solidFill>
                  <a:srgbClr val="0000CC"/>
                </a:solidFill>
                <a:latin typeface="微软雅黑" panose="020B0503020204020204" pitchFamily="34" charset="-122"/>
                <a:ea typeface="微软雅黑" panose="020B0503020204020204" pitchFamily="34" charset="-122"/>
              </a:rPr>
              <a:t>（二）、范围</a:t>
            </a:r>
          </a:p>
        </p:txBody>
      </p:sp>
    </p:spTree>
    <p:extLst>
      <p:ext uri="{BB962C8B-B14F-4D97-AF65-F5344CB8AC3E}">
        <p14:creationId xmlns:p14="http://schemas.microsoft.com/office/powerpoint/2010/main" val="247578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wipe(down)">
                                      <p:cBhvr>
                                        <p:cTn id="7" dur="500" fill="hold"/>
                                        <p:tgtEl>
                                          <p:spTgt spid="368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869"/>
                                        </p:tgtEl>
                                        <p:attrNameLst>
                                          <p:attrName>style.visibility</p:attrName>
                                        </p:attrNameLst>
                                      </p:cBhvr>
                                      <p:to>
                                        <p:strVal val="visible"/>
                                      </p:to>
                                    </p:set>
                                    <p:animEffect transition="in" filter="wipe(down)">
                                      <p:cBhvr>
                                        <p:cTn id="12" dur="500" fill="hold"/>
                                        <p:tgtEl>
                                          <p:spTgt spid="368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870"/>
                                        </p:tgtEl>
                                        <p:attrNameLst>
                                          <p:attrName>style.visibility</p:attrName>
                                        </p:attrNameLst>
                                      </p:cBhvr>
                                      <p:to>
                                        <p:strVal val="visible"/>
                                      </p:to>
                                    </p:set>
                                    <p:animEffect transition="in" filter="wipe(down)">
                                      <p:cBhvr>
                                        <p:cTn id="17" dur="500" fill="hold"/>
                                        <p:tgtEl>
                                          <p:spTgt spid="368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6867"/>
                                        </p:tgtEl>
                                        <p:attrNameLst>
                                          <p:attrName>style.visibility</p:attrName>
                                        </p:attrNameLst>
                                      </p:cBhvr>
                                      <p:to>
                                        <p:strVal val="visible"/>
                                      </p:to>
                                    </p:set>
                                    <p:animEffect transition="in" filter="wipe(up)">
                                      <p:cBhvr>
                                        <p:cTn id="22" dur="500" fill="hold"/>
                                        <p:tgtEl>
                                          <p:spTgt spid="368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866"/>
                                        </p:tgtEl>
                                        <p:attrNameLst>
                                          <p:attrName>style.visibility</p:attrName>
                                        </p:attrNameLst>
                                      </p:cBhvr>
                                      <p:to>
                                        <p:strVal val="visible"/>
                                      </p:to>
                                    </p:set>
                                    <p:animEffect transition="in" filter="wipe(left)">
                                      <p:cBhvr>
                                        <p:cTn id="27" dur="500" fill="hold"/>
                                        <p:tgtEl>
                                          <p:spTgt spid="36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nimBg="1"/>
      <p:bldP spid="36867" grpId="0" animBg="1"/>
      <p:bldP spid="36868" grpId="0" animBg="1"/>
      <p:bldP spid="36869" grpId="0" animBg="1"/>
      <p:bldP spid="3687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矩形 3"/>
          <p:cNvSpPr/>
          <p:nvPr/>
        </p:nvSpPr>
        <p:spPr>
          <a:xfrm>
            <a:off x="161510" y="1052736"/>
            <a:ext cx="8820980" cy="4752528"/>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a:endParaRPr lang="zh-CN" altLang="en-US"/>
          </a:p>
        </p:txBody>
      </p:sp>
      <p:sp>
        <p:nvSpPr>
          <p:cNvPr id="9" name="Rectangle 2"/>
          <p:cNvSpPr>
            <a:spLocks noChangeArrowheads="1"/>
          </p:cNvSpPr>
          <p:nvPr/>
        </p:nvSpPr>
        <p:spPr bwMode="auto">
          <a:xfrm>
            <a:off x="467545" y="1323567"/>
            <a:ext cx="52132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defPPr/>
          </a:lstStyle>
          <a:p>
            <a:pPr fontAlgn="base">
              <a:spcBef>
                <a:spcPct val="0"/>
              </a:spcBef>
              <a:spcAft>
                <a:spcPct val="0"/>
              </a:spcAft>
              <a:tabLst>
                <a:tab pos="2933700" algn="l"/>
                <a:tab pos="2971800" algn="l"/>
              </a:tabLst>
            </a:pPr>
            <a:r>
              <a:rPr lang="zh-CN" altLang="en-US" sz="2000">
                <a:latin typeface="+mn-ea"/>
              </a:rPr>
              <a:t>读澳大利亚大陆自然带分布图，回答</a:t>
            </a:r>
            <a:r>
              <a:rPr lang="en-US" altLang="zh-CN" sz="2000">
                <a:latin typeface="+mn-ea"/>
              </a:rPr>
              <a:t>6-7</a:t>
            </a:r>
            <a:r>
              <a:rPr lang="zh-CN" altLang="en-US" sz="2000">
                <a:latin typeface="+mn-ea"/>
              </a:rPr>
              <a:t>题。</a:t>
            </a:r>
          </a:p>
        </p:txBody>
      </p:sp>
      <p:pic>
        <p:nvPicPr>
          <p:cNvPr id="10" name="Picture 1" descr="17QD184.TIF"/>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4132" y="2504810"/>
            <a:ext cx="3761128" cy="224900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4380700" y="1994508"/>
            <a:ext cx="4518101" cy="3323987"/>
          </a:xfrm>
          <a:prstGeom prst="rect">
            <a:avLst/>
          </a:prstGeom>
        </p:spPr>
        <p:txBody>
          <a:bodyPr wrap="square">
            <a:spAutoFit/>
          </a:bodyPr>
          <a:lstStyle>
            <a:defPPr/>
          </a:lstStyle>
          <a:p>
            <a:pPr fontAlgn="base">
              <a:lnSpc>
                <a:spcPct val="150000"/>
              </a:lnSpc>
              <a:spcBef>
                <a:spcPct val="0"/>
              </a:spcBef>
              <a:spcAft>
                <a:spcPct val="0"/>
              </a:spcAft>
              <a:tabLst>
                <a:tab pos="2933700" algn="l"/>
                <a:tab pos="2971800" algn="l"/>
              </a:tabLst>
            </a:pPr>
            <a:r>
              <a:rPr lang="en-US" altLang="zh-CN" sz="2000">
                <a:latin typeface="+mn-ea"/>
              </a:rPr>
              <a:t>6</a:t>
            </a:r>
            <a:r>
              <a:rPr lang="zh-CN" altLang="en-US" sz="2000">
                <a:latin typeface="+mn-ea"/>
              </a:rPr>
              <a:t>．</a:t>
            </a:r>
            <a:r>
              <a:rPr lang="en-US" altLang="zh-CN" sz="2000">
                <a:latin typeface="+mn-ea"/>
              </a:rPr>
              <a:t>Ⅰ</a:t>
            </a:r>
            <a:r>
              <a:rPr lang="zh-CN" altLang="en-US" sz="2000">
                <a:latin typeface="+mn-ea"/>
              </a:rPr>
              <a:t>地带面积广阔的自然原因是</a:t>
            </a:r>
            <a:r>
              <a:rPr lang="en-US" altLang="zh-CN" sz="2000">
                <a:latin typeface="+mn-ea"/>
              </a:rPr>
              <a:t>(</a:t>
            </a:r>
            <a:r>
              <a:rPr lang="zh-CN" altLang="en-US" sz="2000">
                <a:latin typeface="+mn-ea"/>
              </a:rPr>
              <a:t>　　</a:t>
            </a:r>
            <a:r>
              <a:rPr lang="en-US" altLang="zh-CN" sz="2000">
                <a:latin typeface="+mn-ea"/>
              </a:rPr>
              <a:t>)</a:t>
            </a: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①</a:t>
            </a:r>
            <a:r>
              <a:rPr lang="zh-CN" altLang="en-US" sz="2000">
                <a:latin typeface="+mn-ea"/>
              </a:rPr>
              <a:t>地形单一，地势起伏小</a:t>
            </a:r>
            <a:endParaRPr lang="en-US" altLang="zh-CN" sz="2000">
              <a:latin typeface="+mn-ea"/>
            </a:endParaRPr>
          </a:p>
          <a:p>
            <a:pPr indent="355600" eaLnBrk="0" fontAlgn="base" hangingPunct="0">
              <a:lnSpc>
                <a:spcPct val="150000"/>
              </a:lnSpc>
              <a:spcBef>
                <a:spcPct val="0"/>
              </a:spcBef>
              <a:spcAft>
                <a:spcPct val="0"/>
              </a:spcAft>
              <a:tabLst>
                <a:tab pos="2933700" algn="l"/>
                <a:tab pos="2971800" algn="l"/>
              </a:tabLst>
            </a:pPr>
            <a:r>
              <a:rPr lang="zh-CN" altLang="en-US" sz="2000">
                <a:latin typeface="+mn-ea"/>
              </a:rPr>
              <a:t>②地下水资源较丰富</a:t>
            </a:r>
            <a:endParaRPr lang="en-US" altLang="zh-CN" sz="2000">
              <a:latin typeface="+mn-ea"/>
            </a:endParaRPr>
          </a:p>
          <a:p>
            <a:pPr indent="355600" eaLnBrk="0" fontAlgn="base" hangingPunct="0">
              <a:lnSpc>
                <a:spcPct val="150000"/>
              </a:lnSpc>
              <a:spcBef>
                <a:spcPct val="0"/>
              </a:spcBef>
              <a:spcAft>
                <a:spcPct val="0"/>
              </a:spcAft>
              <a:tabLst>
                <a:tab pos="2933700" algn="l"/>
                <a:tab pos="2971800" algn="l"/>
              </a:tabLst>
            </a:pPr>
            <a:r>
              <a:rPr lang="zh-CN" altLang="en-US" sz="2000">
                <a:latin typeface="+mn-ea"/>
              </a:rPr>
              <a:t>③全部为热带草原气候，草原辽阔</a:t>
            </a:r>
            <a:endParaRPr lang="en-US" altLang="zh-CN" sz="2000">
              <a:latin typeface="+mn-ea"/>
            </a:endParaRPr>
          </a:p>
          <a:p>
            <a:pPr indent="355600" eaLnBrk="0" fontAlgn="base" hangingPunct="0">
              <a:lnSpc>
                <a:spcPct val="150000"/>
              </a:lnSpc>
              <a:spcBef>
                <a:spcPct val="0"/>
              </a:spcBef>
              <a:spcAft>
                <a:spcPct val="0"/>
              </a:spcAft>
              <a:tabLst>
                <a:tab pos="2933700" algn="l"/>
                <a:tab pos="2971800" algn="l"/>
              </a:tabLst>
            </a:pPr>
            <a:r>
              <a:rPr lang="zh-CN" altLang="en-US" sz="2000">
                <a:latin typeface="+mn-ea"/>
              </a:rPr>
              <a:t>④沿海有暖流流经</a:t>
            </a: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A</a:t>
            </a:r>
            <a:r>
              <a:rPr lang="zh-CN" altLang="en-US" sz="2000">
                <a:latin typeface="+mn-ea"/>
              </a:rPr>
              <a:t>．①②</a:t>
            </a:r>
            <a:r>
              <a:rPr lang="en-US" altLang="zh-CN" sz="2000">
                <a:latin typeface="+mn-ea"/>
              </a:rPr>
              <a:t>      	B</a:t>
            </a:r>
            <a:r>
              <a:rPr lang="zh-CN" altLang="en-US" sz="2000">
                <a:latin typeface="+mn-ea"/>
              </a:rPr>
              <a:t>．③④</a:t>
            </a:r>
            <a:r>
              <a:rPr lang="en-US" altLang="zh-CN" sz="2000">
                <a:latin typeface="+mn-ea"/>
              </a:rPr>
              <a:t>    </a:t>
            </a: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C</a:t>
            </a:r>
            <a:r>
              <a:rPr lang="zh-CN" altLang="en-US" sz="2000">
                <a:latin typeface="+mn-ea"/>
              </a:rPr>
              <a:t>．①③        </a:t>
            </a:r>
            <a:r>
              <a:rPr lang="en-US" altLang="zh-CN" sz="2000">
                <a:latin typeface="+mn-ea"/>
              </a:rPr>
              <a:t>	D</a:t>
            </a:r>
            <a:r>
              <a:rPr lang="zh-CN" altLang="en-US" sz="2000">
                <a:latin typeface="+mn-ea"/>
              </a:rPr>
              <a:t>．②④</a:t>
            </a:r>
          </a:p>
        </p:txBody>
      </p:sp>
      <p:sp>
        <p:nvSpPr>
          <p:cNvPr id="12" name="TextBox 8"/>
          <p:cNvSpPr txBox="1"/>
          <p:nvPr/>
        </p:nvSpPr>
        <p:spPr>
          <a:xfrm>
            <a:off x="8322257" y="2113371"/>
            <a:ext cx="468052" cy="369332"/>
          </a:xfrm>
          <a:prstGeom prst="rect">
            <a:avLst/>
          </a:prstGeom>
          <a:noFill/>
        </p:spPr>
        <p:txBody>
          <a:bodyPr wrap="square" rtlCol="0">
            <a:spAutoFit/>
          </a:bodyPr>
          <a:lstStyle>
            <a:defPPr/>
          </a:lstStyle>
          <a:p>
            <a:r>
              <a:rPr lang="en-US" altLang="zh-CN" b="1">
                <a:solidFill>
                  <a:srgbClr val="C00000"/>
                </a:solidFill>
                <a:latin typeface="+mn-ea"/>
              </a:rPr>
              <a:t>A</a:t>
            </a:r>
            <a:endParaRPr lang="zh-CN" altLang="en-US" b="1">
              <a:solidFill>
                <a:srgbClr val="C00000"/>
              </a:solidFill>
              <a:latin typeface="+mn-ea"/>
            </a:endParaRPr>
          </a:p>
        </p:txBody>
      </p:sp>
    </p:spTree>
    <p:extLst>
      <p:ext uri="{BB962C8B-B14F-4D97-AF65-F5344CB8AC3E}">
        <p14:creationId xmlns:p14="http://schemas.microsoft.com/office/powerpoint/2010/main" val="2359535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矩形 3"/>
          <p:cNvSpPr/>
          <p:nvPr/>
        </p:nvSpPr>
        <p:spPr>
          <a:xfrm>
            <a:off x="161510" y="1052736"/>
            <a:ext cx="8820980" cy="4752528"/>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a:endParaRPr lang="zh-CN" altLang="en-US"/>
          </a:p>
        </p:txBody>
      </p:sp>
      <p:sp>
        <p:nvSpPr>
          <p:cNvPr id="2" name="矩形 1"/>
          <p:cNvSpPr/>
          <p:nvPr/>
        </p:nvSpPr>
        <p:spPr>
          <a:xfrm>
            <a:off x="4572000" y="1994507"/>
            <a:ext cx="4326800" cy="3785652"/>
          </a:xfrm>
          <a:prstGeom prst="rect">
            <a:avLst/>
          </a:prstGeom>
        </p:spPr>
        <p:txBody>
          <a:bodyPr wrap="square">
            <a:spAutoFit/>
          </a:bodyPr>
          <a:lstStyle>
            <a:defPPr/>
          </a:lstStyle>
          <a:p>
            <a:pPr eaLnBrk="0" fontAlgn="base" hangingPunct="0">
              <a:lnSpc>
                <a:spcPct val="150000"/>
              </a:lnSpc>
              <a:spcBef>
                <a:spcPct val="0"/>
              </a:spcBef>
              <a:spcAft>
                <a:spcPct val="0"/>
              </a:spcAft>
              <a:tabLst>
                <a:tab pos="2933700" algn="l"/>
                <a:tab pos="2971800" algn="l"/>
              </a:tabLst>
            </a:pPr>
            <a:r>
              <a:rPr lang="en-US" altLang="zh-CN" sz="2000">
                <a:latin typeface="+mn-ea"/>
              </a:rPr>
              <a:t>7</a:t>
            </a:r>
            <a:r>
              <a:rPr lang="zh-CN" altLang="en-US" sz="2000">
                <a:latin typeface="+mn-ea"/>
              </a:rPr>
              <a:t>．澳大利亚东水西调工程对调入区域的影响主要有</a:t>
            </a:r>
            <a:r>
              <a:rPr lang="en-US" altLang="zh-CN" sz="2000">
                <a:latin typeface="+mn-ea"/>
              </a:rPr>
              <a:t>(</a:t>
            </a:r>
            <a:r>
              <a:rPr lang="zh-CN" altLang="en-US" sz="2000">
                <a:latin typeface="+mn-ea"/>
              </a:rPr>
              <a:t>　　</a:t>
            </a:r>
            <a:r>
              <a:rPr lang="en-US" altLang="zh-CN" sz="2000">
                <a:latin typeface="+mn-ea"/>
              </a:rPr>
              <a:t>)</a:t>
            </a: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①</a:t>
            </a:r>
            <a:r>
              <a:rPr lang="zh-CN" altLang="en-US" sz="2000">
                <a:latin typeface="+mn-ea"/>
              </a:rPr>
              <a:t>缓解了供水紧张状况</a:t>
            </a:r>
            <a:r>
              <a:rPr lang="en-US" altLang="zh-CN" sz="2000">
                <a:latin typeface="+mn-ea"/>
              </a:rPr>
              <a:t>			</a:t>
            </a:r>
          </a:p>
          <a:p>
            <a:pPr indent="355600" eaLnBrk="0" fontAlgn="base" hangingPunct="0">
              <a:lnSpc>
                <a:spcPct val="150000"/>
              </a:lnSpc>
              <a:spcBef>
                <a:spcPct val="0"/>
              </a:spcBef>
              <a:spcAft>
                <a:spcPct val="0"/>
              </a:spcAft>
              <a:tabLst>
                <a:tab pos="2933700" algn="l"/>
                <a:tab pos="2971800" algn="l"/>
              </a:tabLst>
            </a:pPr>
            <a:r>
              <a:rPr lang="zh-CN" altLang="en-US" sz="2000">
                <a:latin typeface="+mn-ea"/>
              </a:rPr>
              <a:t>②提高了土地生产力</a:t>
            </a:r>
            <a:endParaRPr lang="en-US" altLang="zh-CN" sz="2000">
              <a:latin typeface="+mn-ea"/>
            </a:endParaRPr>
          </a:p>
          <a:p>
            <a:pPr indent="355600" eaLnBrk="0" fontAlgn="base" hangingPunct="0">
              <a:lnSpc>
                <a:spcPct val="150000"/>
              </a:lnSpc>
              <a:spcBef>
                <a:spcPct val="0"/>
              </a:spcBef>
              <a:spcAft>
                <a:spcPct val="0"/>
              </a:spcAft>
              <a:tabLst>
                <a:tab pos="2933700" algn="l"/>
                <a:tab pos="2971800" algn="l"/>
              </a:tabLst>
            </a:pPr>
            <a:r>
              <a:rPr lang="zh-CN" altLang="en-US" sz="2000">
                <a:latin typeface="+mn-ea"/>
              </a:rPr>
              <a:t>③减轻了土壤盐碱化</a:t>
            </a:r>
            <a:r>
              <a:rPr lang="en-US" altLang="zh-CN" sz="2000">
                <a:latin typeface="+mn-ea"/>
              </a:rPr>
              <a:t>			</a:t>
            </a:r>
          </a:p>
          <a:p>
            <a:pPr indent="355600" eaLnBrk="0" fontAlgn="base" hangingPunct="0">
              <a:lnSpc>
                <a:spcPct val="150000"/>
              </a:lnSpc>
              <a:spcBef>
                <a:spcPct val="0"/>
              </a:spcBef>
              <a:spcAft>
                <a:spcPct val="0"/>
              </a:spcAft>
              <a:tabLst>
                <a:tab pos="2933700" algn="l"/>
                <a:tab pos="2971800" algn="l"/>
              </a:tabLst>
            </a:pPr>
            <a:r>
              <a:rPr lang="zh-CN" altLang="en-US" sz="2000">
                <a:latin typeface="+mn-ea"/>
              </a:rPr>
              <a:t>④加重了环境污染</a:t>
            </a: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A</a:t>
            </a:r>
            <a:r>
              <a:rPr lang="zh-CN" altLang="en-US" sz="2000">
                <a:latin typeface="+mn-ea"/>
              </a:rPr>
              <a:t>．①②      </a:t>
            </a:r>
            <a:r>
              <a:rPr lang="en-US" altLang="zh-CN" sz="2000">
                <a:latin typeface="+mn-ea"/>
              </a:rPr>
              <a:t>	B</a:t>
            </a:r>
            <a:r>
              <a:rPr lang="zh-CN" altLang="en-US" sz="2000">
                <a:latin typeface="+mn-ea"/>
              </a:rPr>
              <a:t>．②③ </a:t>
            </a:r>
            <a:endParaRPr lang="en-US" altLang="zh-CN" sz="2000">
              <a:latin typeface="+mn-ea"/>
            </a:endParaRP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C</a:t>
            </a:r>
            <a:r>
              <a:rPr lang="zh-CN" altLang="en-US" sz="2000">
                <a:latin typeface="+mn-ea"/>
              </a:rPr>
              <a:t>．③④        </a:t>
            </a:r>
            <a:r>
              <a:rPr lang="en-US" altLang="zh-CN" sz="2000">
                <a:latin typeface="+mn-ea"/>
              </a:rPr>
              <a:t>	D</a:t>
            </a:r>
            <a:r>
              <a:rPr lang="zh-CN" altLang="en-US" sz="2000">
                <a:latin typeface="+mn-ea"/>
              </a:rPr>
              <a:t>．②④</a:t>
            </a:r>
          </a:p>
        </p:txBody>
      </p:sp>
      <p:sp>
        <p:nvSpPr>
          <p:cNvPr id="8" name="TextBox 8"/>
          <p:cNvSpPr txBox="1"/>
          <p:nvPr/>
        </p:nvSpPr>
        <p:spPr>
          <a:xfrm>
            <a:off x="6624228" y="2564904"/>
            <a:ext cx="468052" cy="369332"/>
          </a:xfrm>
          <a:prstGeom prst="rect">
            <a:avLst/>
          </a:prstGeom>
          <a:noFill/>
        </p:spPr>
        <p:txBody>
          <a:bodyPr wrap="square" rtlCol="0">
            <a:spAutoFit/>
          </a:bodyPr>
          <a:lstStyle>
            <a:defPPr/>
          </a:lstStyle>
          <a:p>
            <a:r>
              <a:rPr lang="en-US" altLang="zh-CN" b="1">
                <a:solidFill>
                  <a:srgbClr val="C00000"/>
                </a:solidFill>
                <a:latin typeface="+mn-ea"/>
              </a:rPr>
              <a:t>A</a:t>
            </a:r>
            <a:endParaRPr lang="zh-CN" altLang="en-US" b="1">
              <a:solidFill>
                <a:srgbClr val="C00000"/>
              </a:solidFill>
              <a:latin typeface="+mn-ea"/>
            </a:endParaRPr>
          </a:p>
        </p:txBody>
      </p:sp>
      <p:sp>
        <p:nvSpPr>
          <p:cNvPr id="9" name="Rectangle 2"/>
          <p:cNvSpPr>
            <a:spLocks noChangeArrowheads="1"/>
          </p:cNvSpPr>
          <p:nvPr/>
        </p:nvSpPr>
        <p:spPr bwMode="auto">
          <a:xfrm>
            <a:off x="467545" y="1323567"/>
            <a:ext cx="52132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defPPr/>
          </a:lstStyle>
          <a:p>
            <a:pPr fontAlgn="base">
              <a:spcBef>
                <a:spcPct val="0"/>
              </a:spcBef>
              <a:spcAft>
                <a:spcPct val="0"/>
              </a:spcAft>
              <a:tabLst>
                <a:tab pos="2933700" algn="l"/>
                <a:tab pos="2971800" algn="l"/>
              </a:tabLst>
            </a:pPr>
            <a:r>
              <a:rPr lang="zh-CN" altLang="en-US" sz="2000">
                <a:latin typeface="+mn-ea"/>
              </a:rPr>
              <a:t>读澳大利亚大陆自然带分布图，回答</a:t>
            </a:r>
            <a:r>
              <a:rPr lang="en-US" altLang="zh-CN" sz="2000">
                <a:latin typeface="+mn-ea"/>
              </a:rPr>
              <a:t>6-7</a:t>
            </a:r>
            <a:r>
              <a:rPr lang="zh-CN" altLang="en-US" sz="2000">
                <a:latin typeface="+mn-ea"/>
              </a:rPr>
              <a:t>题。</a:t>
            </a:r>
          </a:p>
        </p:txBody>
      </p:sp>
      <p:pic>
        <p:nvPicPr>
          <p:cNvPr id="10" name="Picture 1" descr="17QD184.TIF"/>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4132" y="2504810"/>
            <a:ext cx="3761128" cy="224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27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山上的风景&#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矩形 3"/>
          <p:cNvSpPr/>
          <p:nvPr/>
        </p:nvSpPr>
        <p:spPr>
          <a:xfrm>
            <a:off x="161510" y="1052736"/>
            <a:ext cx="8820980" cy="4752528"/>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a:endParaRPr lang="zh-CN" altLang="en-US"/>
          </a:p>
        </p:txBody>
      </p:sp>
      <p:sp>
        <p:nvSpPr>
          <p:cNvPr id="2" name="矩形 1"/>
          <p:cNvSpPr/>
          <p:nvPr/>
        </p:nvSpPr>
        <p:spPr>
          <a:xfrm>
            <a:off x="4788024" y="2385023"/>
            <a:ext cx="3966760" cy="2862322"/>
          </a:xfrm>
          <a:prstGeom prst="rect">
            <a:avLst/>
          </a:prstGeom>
        </p:spPr>
        <p:txBody>
          <a:bodyPr wrap="square">
            <a:spAutoFit/>
          </a:bodyPr>
          <a:lstStyle>
            <a:defPPr/>
          </a:lstStyle>
          <a:p>
            <a:pPr eaLnBrk="0" fontAlgn="base" hangingPunct="0">
              <a:lnSpc>
                <a:spcPct val="150000"/>
              </a:lnSpc>
              <a:spcBef>
                <a:spcPct val="0"/>
              </a:spcBef>
              <a:spcAft>
                <a:spcPct val="0"/>
              </a:spcAft>
              <a:tabLst>
                <a:tab pos="2933700" algn="l"/>
                <a:tab pos="2971800" algn="l"/>
              </a:tabLst>
            </a:pPr>
            <a:r>
              <a:rPr lang="en-US" altLang="zh-CN" sz="2000">
                <a:latin typeface="+mn-ea"/>
              </a:rPr>
              <a:t>9</a:t>
            </a:r>
            <a:r>
              <a:rPr lang="zh-CN" altLang="en-US" sz="2000">
                <a:latin typeface="+mn-ea"/>
              </a:rPr>
              <a:t>．该国大部分居民所属的人种为</a:t>
            </a:r>
            <a:r>
              <a:rPr lang="en-US" altLang="zh-CN" sz="2000">
                <a:latin typeface="+mn-ea"/>
              </a:rPr>
              <a:t>(</a:t>
            </a:r>
            <a:r>
              <a:rPr lang="zh-CN" altLang="en-US" sz="2000">
                <a:latin typeface="+mn-ea"/>
              </a:rPr>
              <a:t>　　</a:t>
            </a:r>
            <a:r>
              <a:rPr lang="en-US" altLang="zh-CN" sz="2000">
                <a:latin typeface="+mn-ea"/>
              </a:rPr>
              <a:t>)</a:t>
            </a: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A</a:t>
            </a:r>
            <a:r>
              <a:rPr lang="zh-CN" altLang="en-US" sz="2000">
                <a:latin typeface="+mn-ea"/>
              </a:rPr>
              <a:t>．白色人种     	</a:t>
            </a:r>
            <a:endParaRPr lang="en-US" altLang="zh-CN" sz="2000">
              <a:latin typeface="+mn-ea"/>
            </a:endParaRP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B</a:t>
            </a:r>
            <a:r>
              <a:rPr lang="zh-CN" altLang="en-US" sz="2000">
                <a:latin typeface="+mn-ea"/>
              </a:rPr>
              <a:t>．黄色人种</a:t>
            </a: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C</a:t>
            </a:r>
            <a:r>
              <a:rPr lang="zh-CN" altLang="en-US" sz="2000">
                <a:latin typeface="+mn-ea"/>
              </a:rPr>
              <a:t>．黑色人种     	</a:t>
            </a:r>
            <a:endParaRPr lang="en-US" altLang="zh-CN" sz="2000">
              <a:latin typeface="+mn-ea"/>
            </a:endParaRPr>
          </a:p>
          <a:p>
            <a:pPr indent="355600" eaLnBrk="0" fontAlgn="base" hangingPunct="0">
              <a:lnSpc>
                <a:spcPct val="150000"/>
              </a:lnSpc>
              <a:spcBef>
                <a:spcPct val="0"/>
              </a:spcBef>
              <a:spcAft>
                <a:spcPct val="0"/>
              </a:spcAft>
              <a:tabLst>
                <a:tab pos="2933700" algn="l"/>
                <a:tab pos="2971800" algn="l"/>
              </a:tabLst>
            </a:pPr>
            <a:r>
              <a:rPr lang="en-US" altLang="zh-CN" sz="2000">
                <a:latin typeface="+mn-ea"/>
              </a:rPr>
              <a:t>D</a:t>
            </a:r>
            <a:r>
              <a:rPr lang="zh-CN" altLang="en-US" sz="2000">
                <a:latin typeface="+mn-ea"/>
              </a:rPr>
              <a:t>．混血人种</a:t>
            </a:r>
            <a:endParaRPr lang="en-US" altLang="zh-CN" sz="2000">
              <a:latin typeface="+mn-ea"/>
            </a:endParaRPr>
          </a:p>
        </p:txBody>
      </p:sp>
      <p:sp>
        <p:nvSpPr>
          <p:cNvPr id="8" name="TextBox 8"/>
          <p:cNvSpPr txBox="1"/>
          <p:nvPr/>
        </p:nvSpPr>
        <p:spPr>
          <a:xfrm>
            <a:off x="5076056" y="2924944"/>
            <a:ext cx="468052" cy="369332"/>
          </a:xfrm>
          <a:prstGeom prst="rect">
            <a:avLst/>
          </a:prstGeom>
          <a:noFill/>
        </p:spPr>
        <p:txBody>
          <a:bodyPr wrap="square" rtlCol="0">
            <a:spAutoFit/>
          </a:bodyPr>
          <a:lstStyle>
            <a:defPPr/>
          </a:lstStyle>
          <a:p>
            <a:r>
              <a:rPr lang="en-US" altLang="zh-CN" b="1">
                <a:solidFill>
                  <a:srgbClr val="C00000"/>
                </a:solidFill>
                <a:latin typeface="+mn-ea"/>
              </a:rPr>
              <a:t>A</a:t>
            </a:r>
            <a:endParaRPr lang="zh-CN" altLang="en-US" b="1">
              <a:solidFill>
                <a:srgbClr val="C00000"/>
              </a:solidFill>
              <a:latin typeface="+mn-ea"/>
            </a:endParaRPr>
          </a:p>
        </p:txBody>
      </p:sp>
      <p:sp>
        <p:nvSpPr>
          <p:cNvPr id="9" name="Rectangle 2"/>
          <p:cNvSpPr>
            <a:spLocks noChangeArrowheads="1"/>
          </p:cNvSpPr>
          <p:nvPr/>
        </p:nvSpPr>
        <p:spPr bwMode="auto">
          <a:xfrm>
            <a:off x="467544" y="1323567"/>
            <a:ext cx="26484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defPPr/>
          </a:lstStyle>
          <a:p>
            <a:pPr fontAlgn="base">
              <a:spcBef>
                <a:spcPct val="0"/>
              </a:spcBef>
              <a:spcAft>
                <a:spcPct val="0"/>
              </a:spcAft>
              <a:tabLst>
                <a:tab pos="2933700" algn="l"/>
                <a:tab pos="2971800" algn="l"/>
              </a:tabLst>
            </a:pPr>
            <a:r>
              <a:rPr lang="zh-CN" altLang="zh-CN" sz="2000">
                <a:latin typeface="+mn-ea"/>
              </a:rPr>
              <a:t>读下图，完成</a:t>
            </a:r>
            <a:r>
              <a:rPr lang="en-US" altLang="zh-CN" sz="2000">
                <a:latin typeface="+mn-ea"/>
              </a:rPr>
              <a:t>8-9</a:t>
            </a:r>
            <a:r>
              <a:rPr lang="zh-CN" altLang="en-US" sz="2000">
                <a:latin typeface="+mn-ea"/>
              </a:rPr>
              <a:t>题。</a:t>
            </a:r>
          </a:p>
        </p:txBody>
      </p:sp>
      <p:pic>
        <p:nvPicPr>
          <p:cNvPr id="11" name="Picture 1" descr="地D347.TIF"/>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4614" y="2046287"/>
            <a:ext cx="3207307" cy="348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435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100000">
              <a:srgbClr val="14CD68"/>
            </a:gs>
            <a:gs pos="100000">
              <a:srgbClr val="0B6E38"/>
            </a:gs>
          </a:gsLst>
          <a:lin ang="5400000" scaled="0"/>
        </a:gradFill>
        <a:effectLst/>
      </p:bgPr>
    </p:bg>
    <p:spTree>
      <p:nvGrpSpPr>
        <p:cNvPr id="1" name=""/>
        <p:cNvGrpSpPr/>
        <p:nvPr/>
      </p:nvGrpSpPr>
      <p:grpSpPr>
        <a:xfrm>
          <a:off x="0" y="0"/>
          <a:ext cx="0" cy="0"/>
          <a:chOff x="0" y="0"/>
          <a:chExt cx="0" cy="0"/>
        </a:xfrm>
      </p:grpSpPr>
      <p:sp>
        <p:nvSpPr>
          <p:cNvPr id="4" name="矩形 3"/>
          <p:cNvSpPr/>
          <p:nvPr/>
        </p:nvSpPr>
        <p:spPr>
          <a:xfrm>
            <a:off x="2236470" y="2590165"/>
            <a:ext cx="4671060" cy="1445260"/>
          </a:xfrm>
          <a:prstGeom prst="rect">
            <a:avLst/>
          </a:prstGeom>
          <a:noFill/>
          <a:ln>
            <a:noFill/>
          </a:ln>
        </p:spPr>
        <p:txBody>
          <a:bodyPr wrap="none" rtlCol="0" anchor="t">
            <a:spAutoFit/>
          </a:bodyPr>
          <a:lstStyle/>
          <a:p>
            <a:pPr algn="ctr"/>
            <a:r>
              <a:rPr lang="zh-CN" altLang="en-US" sz="8800" b="1">
                <a:ln w="9525">
                  <a:solidFill>
                    <a:schemeClr val="bg1"/>
                  </a:solidFill>
                  <a:prstDash val="solid"/>
                </a:ln>
                <a:solidFill>
                  <a:schemeClr val="tx1"/>
                </a:solidFill>
                <a:effectLst>
                  <a:outerShdw blurRad="12700" dist="38100" dir="2700000" algn="tl" rotWithShape="0">
                    <a:schemeClr val="bg1">
                      <a:lumMod val="50000"/>
                    </a:schemeClr>
                  </a:outerShdw>
                </a:effectLst>
              </a:rPr>
              <a:t>课时结束</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01625" y="1196975"/>
            <a:ext cx="8591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latin typeface="宋体" panose="02010600030101010101" pitchFamily="2" charset="-122"/>
              </a:rPr>
              <a:t>1.</a:t>
            </a:r>
            <a:r>
              <a:rPr lang="zh-CN" altLang="en-US" sz="3200">
                <a:latin typeface="宋体" panose="02010600030101010101" pitchFamily="2" charset="-122"/>
              </a:rPr>
              <a:t>地下水按照埋藏条件划分为潜水和承压水</a:t>
            </a:r>
          </a:p>
        </p:txBody>
      </p:sp>
      <p:graphicFrame>
        <p:nvGraphicFramePr>
          <p:cNvPr id="375811" name="Group 3"/>
          <p:cNvGraphicFramePr>
            <a:graphicFrameLocks noGrp="1"/>
          </p:cNvGraphicFramePr>
          <p:nvPr/>
        </p:nvGraphicFramePr>
        <p:xfrm>
          <a:off x="34925" y="1905000"/>
          <a:ext cx="9001125" cy="1646238"/>
        </p:xfrm>
        <a:graphic>
          <a:graphicData uri="http://schemas.openxmlformats.org/drawingml/2006/table">
            <a:tbl>
              <a:tblPr/>
              <a:tblGrid>
                <a:gridCol w="1463675"/>
                <a:gridCol w="1439863"/>
                <a:gridCol w="1554162"/>
                <a:gridCol w="1181100"/>
                <a:gridCol w="1296988"/>
                <a:gridCol w="2065337"/>
              </a:tblGrid>
              <a:tr h="4572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类型</a:t>
                      </a:r>
                      <a:r>
                        <a:rPr kumimoji="0" lang="zh-CN" altLang="en-US" sz="2400" b="1" i="0" u="none" strike="noStrike" cap="none" normalizeH="0" baseline="0" smtClean="0">
                          <a:ln>
                            <a:noFill/>
                          </a:ln>
                          <a:solidFill>
                            <a:schemeClr val="tx1"/>
                          </a:solidFill>
                          <a:effectLst/>
                          <a:latin typeface="Arial" panose="020B0604020202020204"/>
                          <a:ea typeface="宋体" panose="02010600030101010101" pitchFamily="2" charset="-122"/>
                          <a:cs typeface="Times New Roman" panose="02020603050405020304" pitchFamily="18" charset="0"/>
                        </a:rPr>
                        <a:t> </a:t>
                      </a:r>
                      <a:endParaRPr kumimoji="0" lang="zh-CN" altLang="en-US" sz="6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位置</a:t>
                      </a:r>
                      <a:endParaRPr kumimoji="0" lang="zh-CN" altLang="en-US" sz="6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流向</a:t>
                      </a:r>
                      <a:endParaRPr kumimoji="0" lang="zh-CN" altLang="en-US" sz="6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补给</a:t>
                      </a:r>
                      <a:endParaRPr kumimoji="0" lang="zh-CN" altLang="en-US" sz="6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分布</a:t>
                      </a:r>
                      <a:endParaRPr kumimoji="0" lang="zh-CN" altLang="en-US" sz="6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深度和水质</a:t>
                      </a:r>
                      <a:endParaRPr kumimoji="0" lang="zh-CN" altLang="en-US" sz="6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8950">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潜水</a:t>
                      </a:r>
                      <a:endParaRPr kumimoji="0" lang="zh-CN" altLang="en-US" sz="4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（重力水）</a:t>
                      </a:r>
                      <a:endParaRPr kumimoji="0" lang="zh-CN" altLang="en-US" sz="6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地表以下第一个隔水层以上</a:t>
                      </a:r>
                      <a:endParaRPr kumimoji="0" lang="zh-CN" altLang="en-US" sz="6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从高处流向低处</a:t>
                      </a:r>
                      <a:endParaRPr kumimoji="0" lang="zh-CN" altLang="en-US" sz="6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雨水和地表水</a:t>
                      </a:r>
                      <a:endParaRPr kumimoji="0" lang="zh-CN" altLang="en-US" sz="6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分布区与补给区一致</a:t>
                      </a:r>
                      <a:endParaRPr kumimoji="0" lang="zh-CN" altLang="en-US" sz="6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埋藏浅，易开采，易污染</a:t>
                      </a:r>
                      <a:endParaRPr kumimoji="0" lang="zh-CN" altLang="en-US" sz="6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36890" name="Picture 26" descr="201005301850244107"/>
          <p:cNvPicPr>
            <a:picLocks noChangeAspect="1" noChangeArrowheads="1"/>
          </p:cNvPicPr>
          <p:nvPr/>
        </p:nvPicPr>
        <p:blipFill>
          <a:blip r:embed="rId2" cstate="print">
            <a:lum bright="12000" contrast="6000"/>
            <a:extLst>
              <a:ext uri="{28A0092B-C50C-407E-A947-70E740481C1C}">
                <a14:useLocalDpi xmlns:a14="http://schemas.microsoft.com/office/drawing/2010/main" val="0"/>
              </a:ext>
            </a:extLst>
          </a:blip>
          <a:srcRect t="10396" b="19437"/>
          <a:stretch>
            <a:fillRect/>
          </a:stretch>
        </p:blipFill>
        <p:spPr bwMode="auto">
          <a:xfrm>
            <a:off x="684213" y="4470400"/>
            <a:ext cx="7489825"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1" name="Text Box 27"/>
          <p:cNvSpPr txBox="1">
            <a:spLocks noChangeArrowheads="1"/>
          </p:cNvSpPr>
          <p:nvPr/>
        </p:nvSpPr>
        <p:spPr bwMode="auto">
          <a:xfrm>
            <a:off x="6372225" y="42926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sz="2800">
                <a:solidFill>
                  <a:srgbClr val="FF0000"/>
                </a:solidFill>
              </a:rPr>
              <a:t>潜水示意图</a:t>
            </a:r>
          </a:p>
        </p:txBody>
      </p:sp>
      <p:sp>
        <p:nvSpPr>
          <p:cNvPr id="36892" name="Text Box 28"/>
          <p:cNvSpPr txBox="1">
            <a:spLocks noChangeArrowheads="1"/>
          </p:cNvSpPr>
          <p:nvPr/>
        </p:nvSpPr>
        <p:spPr bwMode="auto">
          <a:xfrm>
            <a:off x="247650" y="288925"/>
            <a:ext cx="47720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latin typeface="黑体" panose="02010609060101010101" pitchFamily="49" charset="-122"/>
              </a:rPr>
              <a:t>一、潜水与承压水比较</a:t>
            </a:r>
          </a:p>
        </p:txBody>
      </p:sp>
    </p:spTree>
    <p:extLst>
      <p:ext uri="{BB962C8B-B14F-4D97-AF65-F5344CB8AC3E}">
        <p14:creationId xmlns:p14="http://schemas.microsoft.com/office/powerpoint/2010/main" val="707120816"/>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01625" y="333375"/>
            <a:ext cx="8591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latin typeface="宋体" panose="02010600030101010101" pitchFamily="2" charset="-122"/>
              </a:rPr>
              <a:t>1.</a:t>
            </a:r>
            <a:r>
              <a:rPr lang="zh-CN" altLang="en-US" sz="3200" b="1">
                <a:latin typeface="宋体" panose="02010600030101010101" pitchFamily="2" charset="-122"/>
              </a:rPr>
              <a:t>地下水按照埋藏条件划分为潜水和承压水</a:t>
            </a:r>
          </a:p>
        </p:txBody>
      </p:sp>
      <p:graphicFrame>
        <p:nvGraphicFramePr>
          <p:cNvPr id="376835" name="Group 3"/>
          <p:cNvGraphicFramePr>
            <a:graphicFrameLocks noGrp="1"/>
          </p:cNvGraphicFramePr>
          <p:nvPr/>
        </p:nvGraphicFramePr>
        <p:xfrm>
          <a:off x="107950" y="1041400"/>
          <a:ext cx="8856663" cy="1646238"/>
        </p:xfrm>
        <a:graphic>
          <a:graphicData uri="http://schemas.openxmlformats.org/drawingml/2006/table">
            <a:tbl>
              <a:tblPr/>
              <a:tblGrid>
                <a:gridCol w="1530350"/>
                <a:gridCol w="1277938"/>
                <a:gridCol w="1584325"/>
                <a:gridCol w="1008062"/>
                <a:gridCol w="1439863"/>
                <a:gridCol w="2016125"/>
              </a:tblGrid>
              <a:tr h="4572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类型</a:t>
                      </a:r>
                      <a:r>
                        <a:rPr kumimoji="0" lang="zh-CN" altLang="en-US" sz="2400" b="1" i="0" u="none" strike="noStrike" cap="none" normalizeH="0" baseline="0" smtClean="0">
                          <a:ln>
                            <a:noFill/>
                          </a:ln>
                          <a:solidFill>
                            <a:schemeClr val="tx1"/>
                          </a:solidFill>
                          <a:effectLst/>
                          <a:latin typeface="Arial" panose="020B0604020202020204"/>
                          <a:ea typeface="宋体" panose="02010600030101010101" pitchFamily="2" charset="-122"/>
                          <a:cs typeface="Times New Roman" panose="02020603050405020304" pitchFamily="18" charset="0"/>
                        </a:rPr>
                        <a:t> </a:t>
                      </a:r>
                      <a:endParaRPr kumimoji="0" lang="zh-CN" altLang="en-US"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位置</a:t>
                      </a:r>
                      <a:endParaRPr kumimoji="0" lang="zh-CN" altLang="en-US"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流向</a:t>
                      </a:r>
                      <a:endParaRPr kumimoji="0" lang="zh-CN" altLang="en-US"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补给</a:t>
                      </a:r>
                      <a:endParaRPr kumimoji="0" lang="zh-CN" altLang="en-US"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分布</a:t>
                      </a:r>
                      <a:endParaRPr kumimoji="0" lang="zh-CN" altLang="en-US"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深度和水质</a:t>
                      </a:r>
                      <a:endParaRPr kumimoji="0" lang="zh-CN" altLang="en-US"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8950">
                <a:tc>
                  <a:txBody>
                    <a:bodyPr/>
                    <a:lstStyle/>
                    <a:p>
                      <a:pPr marL="0" marR="0" lvl="0" indent="0" algn="ctr"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承压水</a:t>
                      </a:r>
                      <a:endParaRPr kumimoji="0" lang="zh-CN" altLang="en-US" sz="2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（自流水）</a:t>
                      </a:r>
                      <a:endParaRPr kumimoji="0" lang="zh-CN" altLang="en-US" sz="4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上下两个隔水层之间</a:t>
                      </a:r>
                      <a:endParaRPr kumimoji="0" lang="zh-CN" altLang="en-US"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从压力大处流向压力小处</a:t>
                      </a:r>
                      <a:endParaRPr kumimoji="0" lang="zh-CN" altLang="en-US"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潜水</a:t>
                      </a:r>
                      <a:endParaRPr kumimoji="0" lang="zh-CN" altLang="en-US"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分布区与补给区不一致</a:t>
                      </a:r>
                      <a:endParaRPr kumimoji="0" lang="zh-CN" altLang="en-US"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埋藏深，水质好，流量稳定</a:t>
                      </a:r>
                      <a:endParaRPr kumimoji="0" lang="zh-CN" altLang="en-US" sz="4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37914" name="Picture 26" descr="201005301850258262"/>
          <p:cNvPicPr>
            <a:picLocks noChangeAspect="1" noChangeArrowheads="1"/>
          </p:cNvPicPr>
          <p:nvPr/>
        </p:nvPicPr>
        <p:blipFill>
          <a:blip r:embed="rId2" cstate="print">
            <a:extLst>
              <a:ext uri="{28A0092B-C50C-407E-A947-70E740481C1C}">
                <a14:useLocalDpi xmlns:a14="http://schemas.microsoft.com/office/drawing/2010/main" val="0"/>
              </a:ext>
            </a:extLst>
          </a:blip>
          <a:srcRect b="12088"/>
          <a:stretch>
            <a:fillRect/>
          </a:stretch>
        </p:blipFill>
        <p:spPr bwMode="auto">
          <a:xfrm>
            <a:off x="1187450" y="3459163"/>
            <a:ext cx="5761038" cy="32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5" name="Text Box 27"/>
          <p:cNvSpPr txBox="1">
            <a:spLocks noChangeArrowheads="1"/>
          </p:cNvSpPr>
          <p:nvPr/>
        </p:nvSpPr>
        <p:spPr bwMode="auto">
          <a:xfrm>
            <a:off x="5791200" y="5373688"/>
            <a:ext cx="335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sz="2800">
                <a:solidFill>
                  <a:srgbClr val="FF0000"/>
                </a:solidFill>
              </a:rPr>
              <a:t>承压水示意图</a:t>
            </a:r>
          </a:p>
        </p:txBody>
      </p:sp>
    </p:spTree>
    <p:extLst>
      <p:ext uri="{BB962C8B-B14F-4D97-AF65-F5344CB8AC3E}">
        <p14:creationId xmlns:p14="http://schemas.microsoft.com/office/powerpoint/2010/main" val="52335437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07950" y="79375"/>
            <a:ext cx="9144000"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800" b="1">
                <a:latin typeface="黑体" panose="02010609060101010101" pitchFamily="49" charset="-122"/>
              </a:rPr>
              <a:t>二、基本概念：</a:t>
            </a:r>
            <a:endParaRPr lang="zh-CN" altLang="en-US" sz="2800" b="1">
              <a:solidFill>
                <a:srgbClr val="FF0000"/>
              </a:solidFill>
              <a:latin typeface="黑体" panose="02010609060101010101" pitchFamily="49" charset="-122"/>
            </a:endParaRPr>
          </a:p>
          <a:p>
            <a:pPr eaLnBrk="0" hangingPunct="0"/>
            <a:r>
              <a:rPr lang="zh-CN" altLang="en-US" sz="2800" b="1">
                <a:latin typeface="楷体_GB2312" pitchFamily="49" charset="-122"/>
                <a:ea typeface="楷体_GB2312" pitchFamily="49" charset="-122"/>
              </a:rPr>
              <a:t>潜水是指埋藏在第一个隔水层之上的地下水，有一个自由水面（</a:t>
            </a:r>
            <a:r>
              <a:rPr lang="zh-CN" altLang="en-US" sz="2800" b="1">
                <a:solidFill>
                  <a:srgbClr val="FF0000"/>
                </a:solidFill>
                <a:latin typeface="楷体_GB2312" pitchFamily="49" charset="-122"/>
                <a:ea typeface="楷体_GB2312" pitchFamily="49" charset="-122"/>
              </a:rPr>
              <a:t>即随着潜水量的多少上下浮动 </a:t>
            </a:r>
            <a:r>
              <a:rPr lang="zh-CN" altLang="en-US" sz="2800" b="1">
                <a:latin typeface="楷体_GB2312" pitchFamily="49" charset="-122"/>
                <a:ea typeface="楷体_GB2312" pitchFamily="49" charset="-122"/>
              </a:rPr>
              <a:t>），一般由高处向低处渗流。</a:t>
            </a:r>
          </a:p>
          <a:p>
            <a:pPr eaLnBrk="0" hangingPunct="0"/>
            <a:r>
              <a:rPr lang="zh-CN" altLang="en-US" sz="2800" b="1">
                <a:solidFill>
                  <a:srgbClr val="FF0000"/>
                </a:solidFill>
                <a:latin typeface="楷体_GB2312" pitchFamily="49" charset="-122"/>
                <a:ea typeface="楷体_GB2312" pitchFamily="49" charset="-122"/>
              </a:rPr>
              <a:t>潜水面：</a:t>
            </a:r>
            <a:r>
              <a:rPr lang="zh-CN" altLang="en-US" sz="2800" b="1">
                <a:latin typeface="楷体_GB2312" pitchFamily="49" charset="-122"/>
                <a:ea typeface="楷体_GB2312" pitchFamily="49" charset="-122"/>
              </a:rPr>
              <a:t>即潜水的自由表面</a:t>
            </a:r>
            <a:r>
              <a:rPr lang="en-US" altLang="zh-CN" sz="2800" b="1">
                <a:latin typeface="楷体_GB2312" pitchFamily="49" charset="-122"/>
                <a:ea typeface="楷体_GB2312" pitchFamily="49" charset="-122"/>
              </a:rPr>
              <a:t>.</a:t>
            </a:r>
          </a:p>
          <a:p>
            <a:pPr eaLnBrk="0" hangingPunct="0"/>
            <a:r>
              <a:rPr lang="zh-CN" altLang="en-US" sz="2800" b="1">
                <a:solidFill>
                  <a:srgbClr val="FF0000"/>
                </a:solidFill>
                <a:latin typeface="楷体_GB2312" pitchFamily="49" charset="-122"/>
                <a:ea typeface="楷体_GB2312" pitchFamily="49" charset="-122"/>
              </a:rPr>
              <a:t>潜水位（线）：</a:t>
            </a:r>
            <a:r>
              <a:rPr lang="zh-CN" altLang="en-US" sz="2800" b="1">
                <a:latin typeface="楷体_GB2312" pitchFamily="49" charset="-122"/>
                <a:ea typeface="楷体_GB2312" pitchFamily="49" charset="-122"/>
              </a:rPr>
              <a:t>即潜水面上任一点的海拔高度</a:t>
            </a:r>
          </a:p>
          <a:p>
            <a:pPr eaLnBrk="0" hangingPunct="0"/>
            <a:r>
              <a:rPr lang="zh-CN" altLang="en-US" sz="2800" b="1">
                <a:solidFill>
                  <a:srgbClr val="FF0000"/>
                </a:solidFill>
                <a:latin typeface="楷体_GB2312" pitchFamily="49" charset="-122"/>
                <a:ea typeface="楷体_GB2312" pitchFamily="49" charset="-122"/>
              </a:rPr>
              <a:t>潜水含水层厚度：</a:t>
            </a:r>
            <a:r>
              <a:rPr lang="zh-CN" altLang="en-US" sz="2800" b="1">
                <a:latin typeface="楷体_GB2312" pitchFamily="49" charset="-122"/>
                <a:ea typeface="楷体_GB2312" pitchFamily="49" charset="-122"/>
              </a:rPr>
              <a:t>即潜水面至隔水底板的垂直距离</a:t>
            </a:r>
          </a:p>
          <a:p>
            <a:pPr eaLnBrk="0" hangingPunct="0"/>
            <a:r>
              <a:rPr lang="zh-CN" altLang="en-US" sz="2800" b="1">
                <a:solidFill>
                  <a:srgbClr val="FF0000"/>
                </a:solidFill>
                <a:latin typeface="楷体_GB2312" pitchFamily="49" charset="-122"/>
                <a:ea typeface="楷体_GB2312" pitchFamily="49" charset="-122"/>
              </a:rPr>
              <a:t>潜水埋藏深度：</a:t>
            </a:r>
            <a:r>
              <a:rPr lang="zh-CN" altLang="en-US" sz="2800" b="1">
                <a:latin typeface="楷体_GB2312" pitchFamily="49" charset="-122"/>
                <a:ea typeface="楷体_GB2312" pitchFamily="49" charset="-122"/>
              </a:rPr>
              <a:t>即潜水面至地表的距离</a:t>
            </a:r>
            <a:r>
              <a:rPr lang="en-US" altLang="zh-CN" sz="2800" b="1">
                <a:latin typeface="楷体_GB2312" pitchFamily="49" charset="-122"/>
                <a:ea typeface="楷体_GB2312" pitchFamily="49" charset="-122"/>
              </a:rPr>
              <a:t>.</a:t>
            </a:r>
          </a:p>
        </p:txBody>
      </p:sp>
      <p:pic>
        <p:nvPicPr>
          <p:cNvPr id="399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325" y="3711575"/>
            <a:ext cx="5970588"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8"/>
          <p:cNvSpPr txBox="1">
            <a:spLocks noChangeArrowheads="1"/>
          </p:cNvSpPr>
          <p:nvPr/>
        </p:nvSpPr>
        <p:spPr bwMode="auto">
          <a:xfrm>
            <a:off x="6272213" y="3870325"/>
            <a:ext cx="2738437" cy="1754188"/>
          </a:xfrm>
          <a:prstGeom prst="rect">
            <a:avLst/>
          </a:prstGeom>
          <a:solidFill>
            <a:schemeClr val="bg1"/>
          </a:solidFill>
          <a:ln w="9525">
            <a:solidFill>
              <a:srgbClr val="FF0000"/>
            </a:solidFill>
            <a:miter lim="800000"/>
            <a:headEnd/>
            <a:tailEnd/>
          </a:ln>
        </p:spPr>
        <p:txBody>
          <a:bodyPr>
            <a:spAutoFit/>
          </a:bodyPr>
          <a:lstStyle/>
          <a:p>
            <a:r>
              <a:rPr lang="zh-CN" altLang="en-US" sz="2800" b="1">
                <a:ea typeface="楷体_GB2312" pitchFamily="49" charset="-122"/>
              </a:rPr>
              <a:t>潜水位与地势起伏相一致：</a:t>
            </a:r>
          </a:p>
          <a:p>
            <a:r>
              <a:rPr lang="zh-CN" altLang="en-US" sz="2400" b="1">
                <a:ea typeface="楷体_GB2312" pitchFamily="49" charset="-122"/>
              </a:rPr>
              <a:t>地势高</a:t>
            </a:r>
            <a:r>
              <a:rPr lang="en-US" altLang="zh-CN" sz="2400" b="1">
                <a:ea typeface="楷体_GB2312" pitchFamily="49" charset="-122"/>
              </a:rPr>
              <a:t>—</a:t>
            </a:r>
            <a:r>
              <a:rPr lang="zh-CN" altLang="en-US" sz="2400" b="1">
                <a:ea typeface="楷体_GB2312" pitchFamily="49" charset="-122"/>
              </a:rPr>
              <a:t>潜水位高</a:t>
            </a:r>
            <a:r>
              <a:rPr lang="zh-CN" altLang="en-US" sz="2800" b="1">
                <a:ea typeface="楷体_GB2312" pitchFamily="49" charset="-122"/>
              </a:rPr>
              <a:t>                                  </a:t>
            </a:r>
            <a:r>
              <a:rPr lang="zh-CN" altLang="en-US" sz="2400" b="1">
                <a:ea typeface="楷体_GB2312" pitchFamily="49" charset="-122"/>
              </a:rPr>
              <a:t>地势低</a:t>
            </a:r>
            <a:r>
              <a:rPr lang="en-US" altLang="zh-CN" sz="2400" b="1">
                <a:ea typeface="楷体_GB2312" pitchFamily="49" charset="-122"/>
              </a:rPr>
              <a:t>—</a:t>
            </a:r>
            <a:r>
              <a:rPr lang="zh-CN" altLang="en-US" sz="2400" b="1">
                <a:ea typeface="楷体_GB2312" pitchFamily="49" charset="-122"/>
              </a:rPr>
              <a:t>潜水位低</a:t>
            </a:r>
          </a:p>
        </p:txBody>
      </p:sp>
    </p:spTree>
    <p:extLst>
      <p:ext uri="{BB962C8B-B14F-4D97-AF65-F5344CB8AC3E}">
        <p14:creationId xmlns:p14="http://schemas.microsoft.com/office/powerpoint/2010/main" val="28443306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23850" y="2133600"/>
            <a:ext cx="417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rgbClr val="FF0000"/>
                </a:solidFill>
              </a:rPr>
              <a:t>关于等潜水位线：</a:t>
            </a:r>
          </a:p>
        </p:txBody>
      </p:sp>
      <p:sp>
        <p:nvSpPr>
          <p:cNvPr id="40963" name="Text Box 3"/>
          <p:cNvSpPr txBox="1">
            <a:spLocks noChangeArrowheads="1"/>
          </p:cNvSpPr>
          <p:nvPr/>
        </p:nvSpPr>
        <p:spPr bwMode="auto">
          <a:xfrm>
            <a:off x="685800" y="46482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en-US" sz="2800"/>
          </a:p>
        </p:txBody>
      </p:sp>
      <p:sp>
        <p:nvSpPr>
          <p:cNvPr id="40964" name="Text Box 4"/>
          <p:cNvSpPr txBox="1">
            <a:spLocks noChangeArrowheads="1"/>
          </p:cNvSpPr>
          <p:nvPr/>
        </p:nvSpPr>
        <p:spPr bwMode="auto">
          <a:xfrm>
            <a:off x="611188" y="2781300"/>
            <a:ext cx="79248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t>1</a:t>
            </a:r>
            <a:r>
              <a:rPr lang="zh-CN" altLang="en-US" sz="2800" b="1"/>
              <a:t>、类似于等高线，潜水面相等的点连成线。</a:t>
            </a:r>
          </a:p>
          <a:p>
            <a:r>
              <a:rPr lang="en-US" altLang="zh-CN" sz="2800" b="1"/>
              <a:t>2</a:t>
            </a:r>
            <a:r>
              <a:rPr lang="zh-CN" altLang="en-US" sz="2800" b="1"/>
              <a:t>、潜水位高低和地形起伏相一致。</a:t>
            </a:r>
          </a:p>
          <a:p>
            <a:r>
              <a:rPr lang="en-US" altLang="zh-CN" sz="2800" b="1"/>
              <a:t>3</a:t>
            </a:r>
            <a:r>
              <a:rPr lang="zh-CN" altLang="en-US" sz="2800" b="1"/>
              <a:t>、潜水流动方向垂直于等潜水位线，由高水位流向低水位。</a:t>
            </a:r>
          </a:p>
          <a:p>
            <a:r>
              <a:rPr lang="en-US" altLang="zh-CN" sz="2800" b="1"/>
              <a:t>4</a:t>
            </a:r>
            <a:r>
              <a:rPr lang="zh-CN" altLang="en-US" sz="2800" b="1"/>
              <a:t>、等潜水位线与河流、湖泊相交时，其数值等同于河面、湖面的海拔。 </a:t>
            </a:r>
          </a:p>
        </p:txBody>
      </p:sp>
      <p:sp>
        <p:nvSpPr>
          <p:cNvPr id="40965" name="Rectangle 5"/>
          <p:cNvSpPr>
            <a:spLocks noChangeArrowheads="1"/>
          </p:cNvSpPr>
          <p:nvPr/>
        </p:nvSpPr>
        <p:spPr bwMode="auto">
          <a:xfrm>
            <a:off x="539750" y="1196975"/>
            <a:ext cx="7777163" cy="528638"/>
          </a:xfrm>
          <a:prstGeom prst="rect">
            <a:avLst/>
          </a:prstGeom>
          <a:solidFill>
            <a:schemeClr val="bg1"/>
          </a:solidFill>
          <a:ln w="9525">
            <a:solidFill>
              <a:srgbClr val="FF3300"/>
            </a:solidFill>
            <a:miter lim="800000"/>
            <a:headEnd/>
            <a:tailEnd/>
          </a:ln>
        </p:spPr>
        <p:txBody>
          <a:bodyPr>
            <a:spAutoFit/>
          </a:bodyPr>
          <a:lstStyle/>
          <a:p>
            <a:r>
              <a:rPr lang="zh-CN" altLang="en-US" sz="2800" b="1">
                <a:solidFill>
                  <a:schemeClr val="accent2"/>
                </a:solidFill>
              </a:rPr>
              <a:t>等潜水位线：</a:t>
            </a:r>
            <a:r>
              <a:rPr lang="zh-CN" altLang="en-US" sz="2800" b="1">
                <a:solidFill>
                  <a:srgbClr val="0000CC"/>
                </a:solidFill>
              </a:rPr>
              <a:t>潜水位海拔相等的点连成的线</a:t>
            </a:r>
          </a:p>
        </p:txBody>
      </p:sp>
      <p:sp>
        <p:nvSpPr>
          <p:cNvPr id="40966" name="Rectangle 6"/>
          <p:cNvSpPr>
            <a:spLocks noChangeArrowheads="1"/>
          </p:cNvSpPr>
          <p:nvPr/>
        </p:nvSpPr>
        <p:spPr bwMode="auto">
          <a:xfrm>
            <a:off x="488950" y="322263"/>
            <a:ext cx="197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a:t>基本概念：</a:t>
            </a:r>
          </a:p>
        </p:txBody>
      </p:sp>
    </p:spTree>
    <p:extLst>
      <p:ext uri="{BB962C8B-B14F-4D97-AF65-F5344CB8AC3E}">
        <p14:creationId xmlns:p14="http://schemas.microsoft.com/office/powerpoint/2010/main" val="342470844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11188" y="620713"/>
            <a:ext cx="8137525"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794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0000"/>
                </a:solidFill>
                <a:latin typeface="楷体_GB2312" pitchFamily="49" charset="-122"/>
                <a:ea typeface="楷体_GB2312" pitchFamily="49" charset="-122"/>
              </a:rPr>
              <a:t>二：潜水的埋藏深度</a:t>
            </a:r>
          </a:p>
          <a:p>
            <a:pPr algn="ctr"/>
            <a:endParaRPr lang="zh-CN" altLang="en-US" sz="3200">
              <a:solidFill>
                <a:srgbClr val="FF0000"/>
              </a:solidFill>
              <a:latin typeface="楷体_GB2312" pitchFamily="49" charset="-122"/>
              <a:ea typeface="楷体_GB2312" pitchFamily="49" charset="-122"/>
            </a:endParaRPr>
          </a:p>
          <a:p>
            <a:r>
              <a:rPr lang="zh-CN" altLang="en-US" sz="3200">
                <a:latin typeface="楷体_GB2312" pitchFamily="49" charset="-122"/>
                <a:ea typeface="楷体_GB2312" pitchFamily="49" charset="-122"/>
              </a:rPr>
              <a:t>  求某点潜水的埋藏深度：</a:t>
            </a:r>
            <a:r>
              <a:rPr lang="zh-CN" altLang="en-US" sz="3200">
                <a:solidFill>
                  <a:srgbClr val="FF0000"/>
                </a:solidFill>
                <a:latin typeface="楷体_GB2312" pitchFamily="49" charset="-122"/>
                <a:ea typeface="楷体_GB2312" pitchFamily="49" charset="-122"/>
              </a:rPr>
              <a:t>潜水的埋藏深度是指地面到潜水面的垂直距离。</a:t>
            </a:r>
            <a:r>
              <a:rPr lang="zh-CN" altLang="en-US" sz="3200">
                <a:latin typeface="楷体_GB2312" pitchFamily="49" charset="-122"/>
                <a:ea typeface="楷体_GB2312" pitchFamily="49" charset="-122"/>
              </a:rPr>
              <a:t>因为等高线的数值代表该线上各点对应的地面海拔高度，等潜水位线的数值代表该线上各点对应的地下潜水面的海拔高度，因此，</a:t>
            </a:r>
            <a:r>
              <a:rPr lang="zh-CN" altLang="en-US" sz="3200">
                <a:solidFill>
                  <a:srgbClr val="FF0000"/>
                </a:solidFill>
                <a:latin typeface="楷体_GB2312" pitchFamily="49" charset="-122"/>
                <a:ea typeface="楷体_GB2312" pitchFamily="49" charset="-122"/>
              </a:rPr>
              <a:t>任一地点潜水的埋藏深度即是当地等高线数值和等潜水位线数值的差值。</a:t>
            </a:r>
          </a:p>
        </p:txBody>
      </p:sp>
      <p:sp>
        <p:nvSpPr>
          <p:cNvPr id="41987" name="Rectangle 3"/>
          <p:cNvSpPr>
            <a:spLocks noChangeArrowheads="1"/>
          </p:cNvSpPr>
          <p:nvPr/>
        </p:nvSpPr>
        <p:spPr bwMode="auto">
          <a:xfrm>
            <a:off x="4211638" y="32464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a:t>（）</a:t>
            </a:r>
          </a:p>
        </p:txBody>
      </p:sp>
      <p:sp>
        <p:nvSpPr>
          <p:cNvPr id="381956" name="Text Box 4"/>
          <p:cNvSpPr txBox="1">
            <a:spLocks noChangeArrowheads="1"/>
          </p:cNvSpPr>
          <p:nvPr/>
        </p:nvSpPr>
        <p:spPr bwMode="auto">
          <a:xfrm>
            <a:off x="971550" y="5516563"/>
            <a:ext cx="6480175" cy="528637"/>
          </a:xfrm>
          <a:prstGeom prst="rect">
            <a:avLst/>
          </a:prstGeom>
          <a:noFill/>
          <a:ln w="9525">
            <a:solidFill>
              <a:srgbClr val="FF3300"/>
            </a:solidFill>
            <a:miter lim="800000"/>
          </a:ln>
          <a:effectLst/>
        </p:spPr>
        <p:txBody>
          <a:bodyPr>
            <a:spAutoFit/>
          </a:bodyPr>
          <a:lstStyle/>
          <a:p>
            <a:pPr>
              <a:defRPr/>
            </a:pPr>
            <a:r>
              <a:rPr lang="zh-CN" altLang="en-US" sz="2800">
                <a:effectLst>
                  <a:outerShdw blurRad="38100" dist="38100" dir="2700000" algn="tl">
                    <a:srgbClr val="FFFFFF"/>
                  </a:outerShdw>
                </a:effectLst>
                <a:latin typeface="黑体" panose="02010609060101010101" pitchFamily="2" charset="-122"/>
              </a:rPr>
              <a:t>潜水埋藏深度</a:t>
            </a:r>
            <a:r>
              <a:rPr lang="en-US" altLang="zh-CN" sz="2800">
                <a:effectLst>
                  <a:outerShdw blurRad="38100" dist="38100" dir="2700000" algn="tl">
                    <a:srgbClr val="FFFFFF"/>
                  </a:outerShdw>
                </a:effectLst>
                <a:latin typeface="黑体" panose="02010609060101010101" pitchFamily="2" charset="-122"/>
              </a:rPr>
              <a:t>=</a:t>
            </a:r>
            <a:r>
              <a:rPr lang="zh-CN" altLang="en-US" sz="2800">
                <a:effectLst>
                  <a:outerShdw blurRad="38100" dist="38100" dir="2700000" algn="tl">
                    <a:srgbClr val="FFFFFF"/>
                  </a:outerShdw>
                </a:effectLst>
                <a:latin typeface="黑体" panose="02010609060101010101" pitchFamily="2" charset="-122"/>
              </a:rPr>
              <a:t>地面海拔高度</a:t>
            </a:r>
            <a:r>
              <a:rPr lang="en-US" altLang="zh-CN" sz="2800">
                <a:effectLst>
                  <a:outerShdw blurRad="38100" dist="38100" dir="2700000" algn="tl">
                    <a:srgbClr val="FFFFFF"/>
                  </a:outerShdw>
                </a:effectLst>
                <a:latin typeface="Arial" panose="020B0604020202020204"/>
              </a:rPr>
              <a:t>—</a:t>
            </a:r>
            <a:r>
              <a:rPr lang="zh-CN" altLang="en-US" sz="2800">
                <a:effectLst>
                  <a:outerShdw blurRad="38100" dist="38100" dir="2700000" algn="tl">
                    <a:srgbClr val="FFFFFF"/>
                  </a:outerShdw>
                </a:effectLst>
                <a:latin typeface="黑体" panose="02010609060101010101" pitchFamily="2" charset="-122"/>
              </a:rPr>
              <a:t>潜水位</a:t>
            </a:r>
          </a:p>
        </p:txBody>
      </p:sp>
      <p:pic>
        <p:nvPicPr>
          <p:cNvPr id="38195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188913"/>
            <a:ext cx="7920037"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58934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1956"/>
                                        </p:tgtEl>
                                        <p:attrNameLst>
                                          <p:attrName>style.visibility</p:attrName>
                                        </p:attrNameLst>
                                      </p:cBhvr>
                                      <p:to>
                                        <p:strVal val="visible"/>
                                      </p:to>
                                    </p:set>
                                    <p:animEffect transition="in" filter="box(in)">
                                      <p:cBhvr>
                                        <p:cTn id="7" dur="500"/>
                                        <p:tgtEl>
                                          <p:spTgt spid="3819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1957"/>
                                        </p:tgtEl>
                                        <p:attrNameLst>
                                          <p:attrName>style.visibility</p:attrName>
                                        </p:attrNameLst>
                                      </p:cBhvr>
                                      <p:to>
                                        <p:strVal val="visible"/>
                                      </p:to>
                                    </p:set>
                                    <p:animEffect transition="in" filter="wipe(left)">
                                      <p:cBhvr>
                                        <p:cTn id="12" dur="500"/>
                                        <p:tgtEl>
                                          <p:spTgt spid="381957"/>
                                        </p:tgtEl>
                                      </p:cBhvr>
                                    </p:animEffect>
                                  </p:childTnLst>
                                  <p:subTnLst>
                                    <p:set>
                                      <p:cBhvr override="childStyle">
                                        <p:cTn dur="1" fill="hold" display="0" masterRel="nextClick" afterEffect="1"/>
                                        <p:tgtEl>
                                          <p:spTgt spid="38195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450" y="0"/>
            <a:ext cx="7056438" cy="59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Box 3"/>
          <p:cNvSpPr txBox="1">
            <a:spLocks noChangeArrowheads="1"/>
          </p:cNvSpPr>
          <p:nvPr/>
        </p:nvSpPr>
        <p:spPr bwMode="auto">
          <a:xfrm>
            <a:off x="900113" y="5373688"/>
            <a:ext cx="6696075" cy="519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t>在图上算出</a:t>
            </a:r>
            <a:r>
              <a:rPr lang="en-US" altLang="zh-CN" sz="2800"/>
              <a:t>P</a:t>
            </a:r>
            <a:r>
              <a:rPr lang="zh-CN" altLang="en-US" sz="2800"/>
              <a:t>点潜水的埋藏深度</a:t>
            </a:r>
          </a:p>
        </p:txBody>
      </p:sp>
      <p:sp>
        <p:nvSpPr>
          <p:cNvPr id="43012" name="Line 4"/>
          <p:cNvSpPr>
            <a:spLocks noChangeShapeType="1"/>
          </p:cNvSpPr>
          <p:nvPr/>
        </p:nvSpPr>
        <p:spPr bwMode="auto">
          <a:xfrm>
            <a:off x="6011863" y="5805488"/>
            <a:ext cx="19446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 name="Text Box 5"/>
          <p:cNvSpPr txBox="1">
            <a:spLocks noChangeArrowheads="1"/>
          </p:cNvSpPr>
          <p:nvPr/>
        </p:nvSpPr>
        <p:spPr bwMode="auto">
          <a:xfrm>
            <a:off x="684213" y="6092825"/>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000" b="1">
                <a:solidFill>
                  <a:srgbClr val="FF0000"/>
                </a:solidFill>
              </a:rPr>
              <a:t>（埋藏深度﹦地表某点的海拔高度</a:t>
            </a:r>
            <a:r>
              <a:rPr lang="en-US" altLang="zh-CN" sz="2000" b="1">
                <a:solidFill>
                  <a:srgbClr val="FF0000"/>
                </a:solidFill>
              </a:rPr>
              <a:t>﹣</a:t>
            </a:r>
            <a:r>
              <a:rPr lang="zh-CN" altLang="en-US" sz="2000" b="1">
                <a:solidFill>
                  <a:srgbClr val="FF0000"/>
                </a:solidFill>
              </a:rPr>
              <a:t>该点潜水面的海拔高度）</a:t>
            </a:r>
          </a:p>
        </p:txBody>
      </p:sp>
      <p:sp>
        <p:nvSpPr>
          <p:cNvPr id="382982" name="Text Box 6"/>
          <p:cNvSpPr txBox="1">
            <a:spLocks noChangeArrowheads="1"/>
          </p:cNvSpPr>
          <p:nvPr/>
        </p:nvSpPr>
        <p:spPr bwMode="auto">
          <a:xfrm>
            <a:off x="6372225" y="5229225"/>
            <a:ext cx="1079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3200">
                <a:solidFill>
                  <a:srgbClr val="FF0000"/>
                </a:solidFill>
              </a:rPr>
              <a:t>5</a:t>
            </a:r>
            <a:r>
              <a:rPr lang="zh-CN" altLang="en-US" sz="3200">
                <a:solidFill>
                  <a:srgbClr val="FF0000"/>
                </a:solidFill>
              </a:rPr>
              <a:t>米</a:t>
            </a:r>
          </a:p>
        </p:txBody>
      </p:sp>
    </p:spTree>
    <p:extLst>
      <p:ext uri="{BB962C8B-B14F-4D97-AF65-F5344CB8AC3E}">
        <p14:creationId xmlns:p14="http://schemas.microsoft.com/office/powerpoint/2010/main" val="18740715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2982"/>
                                        </p:tgtEl>
                                        <p:attrNameLst>
                                          <p:attrName>style.visibility</p:attrName>
                                        </p:attrNameLst>
                                      </p:cBhvr>
                                      <p:to>
                                        <p:strVal val="visible"/>
                                      </p:to>
                                    </p:set>
                                    <p:anim calcmode="lin" valueType="num">
                                      <p:cBhvr additive="base">
                                        <p:cTn id="7" dur="500" fill="hold"/>
                                        <p:tgtEl>
                                          <p:spTgt spid="382982"/>
                                        </p:tgtEl>
                                        <p:attrNameLst>
                                          <p:attrName>ppt_x</p:attrName>
                                        </p:attrNameLst>
                                      </p:cBhvr>
                                      <p:tavLst>
                                        <p:tav tm="0">
                                          <p:val>
                                            <p:strVal val="#ppt_x"/>
                                          </p:val>
                                        </p:tav>
                                        <p:tav tm="100000">
                                          <p:val>
                                            <p:strVal val="#ppt_x"/>
                                          </p:val>
                                        </p:tav>
                                      </p:tavLst>
                                    </p:anim>
                                    <p:anim calcmode="lin" valueType="num">
                                      <p:cBhvr additive="base">
                                        <p:cTn id="8" dur="500" fill="hold"/>
                                        <p:tgtEl>
                                          <p:spTgt spid="3829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p:cNvSpPr txBox="1">
            <a:spLocks noChangeArrowheads="1"/>
          </p:cNvSpPr>
          <p:nvPr/>
        </p:nvSpPr>
        <p:spPr bwMode="auto">
          <a:xfrm>
            <a:off x="285720" y="411731"/>
            <a:ext cx="4343428" cy="830997"/>
          </a:xfrm>
          <a:prstGeom prst="rect">
            <a:avLst/>
          </a:prstGeom>
          <a:noFill/>
          <a:ln w="9525">
            <a:noFill/>
            <a:miter lim="800000"/>
          </a:ln>
          <a:effectLst/>
        </p:spPr>
        <p:txBody>
          <a:bodyPr wrap="square">
            <a:spAutoFit/>
          </a:bodyPr>
          <a:lstStyle/>
          <a:p>
            <a:pPr>
              <a:spcBef>
                <a:spcPct val="50000"/>
              </a:spcBef>
            </a:pPr>
            <a:r>
              <a:rPr lang="zh-CN" altLang="en-US" sz="2400" b="1" dirty="0" smtClean="0">
                <a:solidFill>
                  <a:srgbClr val="000000"/>
                </a:solidFill>
                <a:latin typeface="黑体" panose="02010609060101010101" pitchFamily="2" charset="-122"/>
                <a:ea typeface="黑体" panose="02010609060101010101" pitchFamily="2" charset="-122"/>
              </a:rPr>
              <a:t>大洋洲岛屿</a:t>
            </a:r>
            <a:r>
              <a:rPr lang="zh-CN" altLang="en-US" sz="2400" b="1" dirty="0">
                <a:solidFill>
                  <a:srgbClr val="000000"/>
                </a:solidFill>
                <a:latin typeface="黑体" panose="02010609060101010101" pitchFamily="2" charset="-122"/>
                <a:ea typeface="黑体" panose="02010609060101010101" pitchFamily="2" charset="-122"/>
              </a:rPr>
              <a:t>众多，有一万多个岛屿。多</a:t>
            </a:r>
            <a:r>
              <a:rPr lang="zh-CN" altLang="en-US" sz="2400" b="1" dirty="0" smtClean="0">
                <a:solidFill>
                  <a:srgbClr val="000000"/>
                </a:solidFill>
                <a:latin typeface="黑体" panose="02010609060101010101" pitchFamily="2" charset="-122"/>
                <a:ea typeface="黑体" panose="02010609060101010101" pitchFamily="2" charset="-122"/>
              </a:rPr>
              <a:t>火山岛和</a:t>
            </a:r>
            <a:r>
              <a:rPr lang="zh-CN" altLang="en-US" sz="2400" b="1" dirty="0">
                <a:solidFill>
                  <a:srgbClr val="000000"/>
                </a:solidFill>
                <a:latin typeface="黑体" panose="02010609060101010101" pitchFamily="2" charset="-122"/>
                <a:ea typeface="黑体" panose="02010609060101010101" pitchFamily="2" charset="-122"/>
              </a:rPr>
              <a:t>珊瑚岛</a:t>
            </a:r>
          </a:p>
        </p:txBody>
      </p:sp>
      <p:sp>
        <p:nvSpPr>
          <p:cNvPr id="10" name="Text Box 2"/>
          <p:cNvSpPr txBox="1">
            <a:spLocks noChangeArrowheads="1"/>
          </p:cNvSpPr>
          <p:nvPr/>
        </p:nvSpPr>
        <p:spPr bwMode="auto">
          <a:xfrm>
            <a:off x="194497" y="1681329"/>
            <a:ext cx="3897221" cy="461665"/>
          </a:xfrm>
          <a:prstGeom prst="rect">
            <a:avLst/>
          </a:prstGeom>
          <a:noFill/>
          <a:ln w="9525" cmpd="sng">
            <a:solidFill>
              <a:srgbClr val="FF3300"/>
            </a:solidFill>
            <a:miter lim="800000"/>
          </a:ln>
        </p:spPr>
        <p:txBody>
          <a:bodyPr wrap="none">
            <a:spAutoFit/>
          </a:bodyPr>
          <a:lstStyle/>
          <a:p>
            <a:pPr>
              <a:defRPr/>
            </a:pPr>
            <a:r>
              <a:rPr lang="zh-CN" altLang="en-US" sz="2400" b="1" smtClean="0">
                <a:solidFill>
                  <a:srgbClr val="FF3300"/>
                </a:solidFill>
                <a:effectLst>
                  <a:outerShdw blurRad="38100" dist="38100" dir="2700000" algn="tl">
                    <a:srgbClr val="C0C0C0"/>
                  </a:outerShdw>
                </a:effectLst>
                <a:latin typeface="+mn-ea"/>
              </a:rPr>
              <a:t>大洋洲三</a:t>
            </a:r>
            <a:r>
              <a:rPr lang="zh-CN" altLang="en-US" sz="2400" b="1">
                <a:solidFill>
                  <a:srgbClr val="FF3300"/>
                </a:solidFill>
                <a:effectLst>
                  <a:outerShdw blurRad="38100" dist="38100" dir="2700000" algn="tl">
                    <a:srgbClr val="C0C0C0"/>
                  </a:outerShdw>
                </a:effectLst>
                <a:latin typeface="+mn-ea"/>
              </a:rPr>
              <a:t>种不同类型的岛屿</a:t>
            </a:r>
          </a:p>
        </p:txBody>
      </p:sp>
      <p:graphicFrame>
        <p:nvGraphicFramePr>
          <p:cNvPr id="11" name="Group 3"/>
          <p:cNvGraphicFramePr>
            <a:graphicFrameLocks noGrp="1"/>
          </p:cNvGraphicFramePr>
          <p:nvPr/>
        </p:nvGraphicFramePr>
        <p:xfrm>
          <a:off x="250825" y="2266958"/>
          <a:ext cx="8713788" cy="4376752"/>
        </p:xfrm>
        <a:graphic>
          <a:graphicData uri="http://schemas.openxmlformats.org/drawingml/2006/table">
            <a:tbl>
              <a:tblPr/>
              <a:tblGrid>
                <a:gridCol w="1646238"/>
                <a:gridCol w="2139950"/>
                <a:gridCol w="1811337"/>
                <a:gridCol w="3116263"/>
              </a:tblGrid>
              <a:tr h="74081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1" i="0" u="none" strike="noStrike" cap="none" normalizeH="0" baseline="0" smtClean="0">
                          <a:ln>
                            <a:noFill/>
                          </a:ln>
                          <a:solidFill>
                            <a:schemeClr val="tx1"/>
                          </a:solidFill>
                          <a:effectLst>
                            <a:outerShdw blurRad="38100" dist="38100" dir="2700000" algn="tl">
                              <a:srgbClr val="C0C0C0"/>
                            </a:outerShdw>
                          </a:effectLst>
                          <a:latin typeface="华文行楷" pitchFamily="2" charset="-122"/>
                          <a:ea typeface="华文行楷" pitchFamily="2" charset="-122"/>
                        </a:rPr>
                        <a:t>  </a:t>
                      </a: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华文行楷" pitchFamily="2" charset="-122"/>
                          <a:ea typeface="华文行楷" pitchFamily="2" charset="-122"/>
                        </a:rPr>
                        <a:t>类型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1" i="0" u="none" strike="noStrike" cap="none" normalizeH="0" baseline="0" smtClean="0">
                          <a:ln>
                            <a:noFill/>
                          </a:ln>
                          <a:solidFill>
                            <a:schemeClr val="tx1"/>
                          </a:solidFill>
                          <a:effectLst>
                            <a:outerShdw blurRad="38100" dist="38100" dir="2700000" algn="tl">
                              <a:srgbClr val="C0C0C0"/>
                            </a:outerShdw>
                          </a:effectLst>
                          <a:latin typeface="华文行楷" pitchFamily="2" charset="-122"/>
                          <a:ea typeface="华文行楷" pitchFamily="2" charset="-122"/>
                        </a:rPr>
                        <a:t>  </a:t>
                      </a: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华文行楷" pitchFamily="2" charset="-122"/>
                          <a:ea typeface="华文行楷" pitchFamily="2" charset="-122"/>
                        </a:rPr>
                        <a:t>成因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1" i="0" u="none" strike="noStrike" cap="none" normalizeH="0" baseline="0" smtClean="0">
                          <a:ln>
                            <a:noFill/>
                          </a:ln>
                          <a:solidFill>
                            <a:schemeClr val="tx1"/>
                          </a:solidFill>
                          <a:effectLst>
                            <a:outerShdw blurRad="38100" dist="38100" dir="2700000" algn="tl">
                              <a:srgbClr val="C0C0C0"/>
                            </a:outerShdw>
                          </a:effectLst>
                          <a:latin typeface="华文行楷" pitchFamily="2" charset="-122"/>
                          <a:ea typeface="华文行楷" pitchFamily="2" charset="-122"/>
                        </a:rPr>
                        <a:t>  </a:t>
                      </a: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华文行楷" pitchFamily="2" charset="-122"/>
                          <a:ea typeface="华文行楷" pitchFamily="2" charset="-122"/>
                        </a:rPr>
                        <a:t>特点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1" i="0" u="none" strike="noStrike" cap="none" normalizeH="0" baseline="0" smtClean="0">
                          <a:ln>
                            <a:noFill/>
                          </a:ln>
                          <a:solidFill>
                            <a:schemeClr val="tx1"/>
                          </a:solidFill>
                          <a:effectLst>
                            <a:outerShdw blurRad="38100" dist="38100" dir="2700000" algn="tl">
                              <a:srgbClr val="C0C0C0"/>
                            </a:outerShdw>
                          </a:effectLst>
                          <a:latin typeface="华文行楷" pitchFamily="2" charset="-122"/>
                          <a:ea typeface="华文行楷" pitchFamily="2" charset="-122"/>
                        </a:rPr>
                        <a:t>   </a:t>
                      </a: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华文行楷" pitchFamily="2" charset="-122"/>
                          <a:ea typeface="华文行楷" pitchFamily="2" charset="-122"/>
                        </a:rPr>
                        <a:t>举例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1198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1198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1198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outerShdw blurRad="38100" dist="38100" dir="2700000" algn="tl">
                            <a:srgbClr val="C0C0C0"/>
                          </a:outerShdw>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 name="Text Box 36"/>
          <p:cNvSpPr txBox="1">
            <a:spLocks noChangeArrowheads="1"/>
          </p:cNvSpPr>
          <p:nvPr/>
        </p:nvSpPr>
        <p:spPr bwMode="auto">
          <a:xfrm>
            <a:off x="2143108" y="3143248"/>
            <a:ext cx="1631950" cy="946150"/>
          </a:xfrm>
          <a:prstGeom prst="rect">
            <a:avLst/>
          </a:prstGeom>
          <a:noFill/>
          <a:ln w="9525">
            <a:noFill/>
            <a:miter lim="800000"/>
          </a:ln>
        </p:spPr>
        <p:txBody>
          <a:bodyPr>
            <a:spAutoFit/>
          </a:bodyPr>
          <a:lstStyle/>
          <a:p>
            <a:pPr>
              <a:buFont typeface="Arial" panose="020B0604020202020204" pitchFamily="34" charset="0"/>
              <a:buNone/>
              <a:defRPr/>
            </a:pPr>
            <a:r>
              <a:rPr lang="zh-CN" altLang="en-US" sz="2800" b="1">
                <a:effectLst>
                  <a:outerShdw blurRad="38100" dist="38100" dir="2700000" algn="tl">
                    <a:srgbClr val="C0C0C0"/>
                  </a:outerShdw>
                </a:effectLst>
                <a:latin typeface="黑体" panose="02010609060101010101" pitchFamily="2" charset="-122"/>
                <a:ea typeface="黑体" panose="02010609060101010101" pitchFamily="2" charset="-122"/>
              </a:rPr>
              <a:t>地壳陷落</a:t>
            </a:r>
          </a:p>
          <a:p>
            <a:pPr>
              <a:buFont typeface="Arial" panose="020B0604020202020204" pitchFamily="34" charset="0"/>
              <a:buNone/>
              <a:defRPr/>
            </a:pPr>
            <a:r>
              <a:rPr lang="zh-CN" altLang="en-US" sz="2800" b="1">
                <a:effectLst>
                  <a:outerShdw blurRad="38100" dist="38100" dir="2700000" algn="tl">
                    <a:srgbClr val="C0C0C0"/>
                  </a:outerShdw>
                </a:effectLst>
                <a:latin typeface="黑体" panose="02010609060101010101" pitchFamily="2" charset="-122"/>
                <a:ea typeface="黑体" panose="02010609060101010101" pitchFamily="2" charset="-122"/>
              </a:rPr>
              <a:t>海面上升</a:t>
            </a:r>
          </a:p>
        </p:txBody>
      </p:sp>
      <p:sp>
        <p:nvSpPr>
          <p:cNvPr id="13" name="Text Box 37"/>
          <p:cNvSpPr txBox="1">
            <a:spLocks noChangeArrowheads="1"/>
          </p:cNvSpPr>
          <p:nvPr/>
        </p:nvSpPr>
        <p:spPr bwMode="auto">
          <a:xfrm>
            <a:off x="4000496" y="3143248"/>
            <a:ext cx="1892300" cy="830997"/>
          </a:xfrm>
          <a:prstGeom prst="rect">
            <a:avLst/>
          </a:prstGeom>
          <a:noFill/>
          <a:ln w="9525">
            <a:noFill/>
            <a:miter lim="800000"/>
          </a:ln>
        </p:spPr>
        <p:txBody>
          <a:bodyPr>
            <a:spAutoFit/>
          </a:bodyPr>
          <a:lstStyle/>
          <a:p>
            <a:pPr>
              <a:buFont typeface="Arial" panose="020B0604020202020204" pitchFamily="34" charset="0"/>
              <a:buNone/>
              <a:defRPr/>
            </a:pPr>
            <a:r>
              <a:rPr lang="zh-CN" altLang="en-US" sz="2400" b="1">
                <a:effectLst>
                  <a:outerShdw blurRad="38100" dist="38100" dir="2700000" algn="tl">
                    <a:srgbClr val="C0C0C0"/>
                  </a:outerShdw>
                </a:effectLst>
                <a:latin typeface="黑体" panose="02010609060101010101" pitchFamily="2" charset="-122"/>
                <a:ea typeface="黑体" panose="02010609060101010101" pitchFamily="2" charset="-122"/>
              </a:rPr>
              <a:t>地势较高，面积较大</a:t>
            </a:r>
          </a:p>
        </p:txBody>
      </p:sp>
      <p:sp>
        <p:nvSpPr>
          <p:cNvPr id="14" name="Text Box 38"/>
          <p:cNvSpPr txBox="1">
            <a:spLocks noChangeArrowheads="1"/>
          </p:cNvSpPr>
          <p:nvPr/>
        </p:nvSpPr>
        <p:spPr bwMode="auto">
          <a:xfrm>
            <a:off x="5929322" y="3000372"/>
            <a:ext cx="2587625" cy="1200329"/>
          </a:xfrm>
          <a:prstGeom prst="rect">
            <a:avLst/>
          </a:prstGeom>
          <a:noFill/>
          <a:ln w="9525">
            <a:noFill/>
            <a:miter lim="800000"/>
          </a:ln>
        </p:spPr>
        <p:txBody>
          <a:bodyPr>
            <a:spAutoFit/>
          </a:bodyPr>
          <a:lstStyle/>
          <a:p>
            <a:pPr>
              <a:buFont typeface="Arial" panose="020B0604020202020204" pitchFamily="34" charset="0"/>
              <a:buNone/>
              <a:defRPr/>
            </a:pPr>
            <a:r>
              <a:rPr lang="zh-CN" altLang="en-US" sz="2400" b="1">
                <a:effectLst>
                  <a:outerShdw blurRad="38100" dist="38100" dir="2700000" algn="tl">
                    <a:srgbClr val="C0C0C0"/>
                  </a:outerShdw>
                </a:effectLst>
                <a:latin typeface="黑体" panose="02010609060101010101" pitchFamily="2" charset="-122"/>
                <a:ea typeface="黑体" panose="02010609060101010101" pitchFamily="2" charset="-122"/>
              </a:rPr>
              <a:t>新几内亚岛、塔斯马尼亚岛、新西兰两岛</a:t>
            </a:r>
          </a:p>
        </p:txBody>
      </p:sp>
      <p:sp>
        <p:nvSpPr>
          <p:cNvPr id="15" name="Text Box 39"/>
          <p:cNvSpPr txBox="1">
            <a:spLocks noChangeArrowheads="1"/>
          </p:cNvSpPr>
          <p:nvPr/>
        </p:nvSpPr>
        <p:spPr bwMode="auto">
          <a:xfrm>
            <a:off x="2051050" y="4627585"/>
            <a:ext cx="1704975" cy="519113"/>
          </a:xfrm>
          <a:prstGeom prst="rect">
            <a:avLst/>
          </a:prstGeom>
          <a:noFill/>
          <a:ln w="9525">
            <a:noFill/>
            <a:miter lim="800000"/>
          </a:ln>
        </p:spPr>
        <p:txBody>
          <a:bodyPr>
            <a:spAutoFit/>
          </a:bodyPr>
          <a:lstStyle/>
          <a:p>
            <a:pPr>
              <a:buFont typeface="Arial" panose="020B0604020202020204" pitchFamily="34" charset="0"/>
              <a:buNone/>
              <a:defRPr/>
            </a:pPr>
            <a:r>
              <a:rPr lang="zh-CN" altLang="en-US" sz="2800" b="1">
                <a:effectLst>
                  <a:outerShdw blurRad="38100" dist="38100" dir="2700000" algn="tl">
                    <a:srgbClr val="C0C0C0"/>
                  </a:outerShdw>
                </a:effectLst>
                <a:latin typeface="黑体" panose="02010609060101010101" pitchFamily="2" charset="-122"/>
                <a:ea typeface="黑体" panose="02010609060101010101" pitchFamily="2" charset="-122"/>
              </a:rPr>
              <a:t>火山喷发</a:t>
            </a:r>
          </a:p>
        </p:txBody>
      </p:sp>
      <p:sp>
        <p:nvSpPr>
          <p:cNvPr id="16" name="Text Box 40"/>
          <p:cNvSpPr txBox="1">
            <a:spLocks noChangeArrowheads="1"/>
          </p:cNvSpPr>
          <p:nvPr/>
        </p:nvSpPr>
        <p:spPr bwMode="auto">
          <a:xfrm>
            <a:off x="4067175" y="4195785"/>
            <a:ext cx="1728788" cy="830997"/>
          </a:xfrm>
          <a:prstGeom prst="rect">
            <a:avLst/>
          </a:prstGeom>
          <a:noFill/>
          <a:ln w="9525">
            <a:noFill/>
            <a:miter lim="800000"/>
          </a:ln>
        </p:spPr>
        <p:txBody>
          <a:bodyPr>
            <a:spAutoFit/>
          </a:bodyPr>
          <a:lstStyle/>
          <a:p>
            <a:pPr>
              <a:buFont typeface="Arial" panose="020B0604020202020204" pitchFamily="34" charset="0"/>
              <a:buNone/>
              <a:defRPr/>
            </a:pPr>
            <a:r>
              <a:rPr lang="zh-CN" altLang="en-US" sz="2400" b="1">
                <a:effectLst>
                  <a:outerShdw blurRad="38100" dist="38100" dir="2700000" algn="tl">
                    <a:srgbClr val="C0C0C0"/>
                  </a:outerShdw>
                </a:effectLst>
                <a:latin typeface="黑体" panose="02010609060101010101" pitchFamily="2" charset="-122"/>
                <a:ea typeface="黑体" panose="02010609060101010101" pitchFamily="2" charset="-122"/>
              </a:rPr>
              <a:t>海拔较高，地势险峻</a:t>
            </a:r>
          </a:p>
        </p:txBody>
      </p:sp>
      <p:sp>
        <p:nvSpPr>
          <p:cNvPr id="17" name="Text Box 41"/>
          <p:cNvSpPr txBox="1">
            <a:spLocks noChangeArrowheads="1"/>
          </p:cNvSpPr>
          <p:nvPr/>
        </p:nvSpPr>
        <p:spPr bwMode="auto">
          <a:xfrm>
            <a:off x="6084888" y="4556148"/>
            <a:ext cx="2155825" cy="519112"/>
          </a:xfrm>
          <a:prstGeom prst="rect">
            <a:avLst/>
          </a:prstGeom>
          <a:noFill/>
          <a:ln w="9525">
            <a:noFill/>
            <a:miter lim="800000"/>
          </a:ln>
        </p:spPr>
        <p:txBody>
          <a:bodyPr>
            <a:spAutoFit/>
          </a:bodyPr>
          <a:lstStyle/>
          <a:p>
            <a:pPr>
              <a:buFont typeface="Arial" panose="020B0604020202020204" pitchFamily="34" charset="0"/>
              <a:buNone/>
              <a:defRPr/>
            </a:pPr>
            <a:r>
              <a:rPr lang="zh-CN" altLang="en-US" sz="2800" b="1">
                <a:effectLst>
                  <a:outerShdw blurRad="38100" dist="38100" dir="2700000" algn="tl">
                    <a:srgbClr val="C0C0C0"/>
                  </a:outerShdw>
                </a:effectLst>
                <a:latin typeface="黑体" panose="02010609060101010101" pitchFamily="2" charset="-122"/>
                <a:ea typeface="黑体" panose="02010609060101010101" pitchFamily="2" charset="-122"/>
              </a:rPr>
              <a:t>夏威夷群岛</a:t>
            </a:r>
          </a:p>
        </p:txBody>
      </p:sp>
      <p:sp>
        <p:nvSpPr>
          <p:cNvPr id="18" name="Text Box 42"/>
          <p:cNvSpPr txBox="1">
            <a:spLocks noChangeArrowheads="1"/>
          </p:cNvSpPr>
          <p:nvPr/>
        </p:nvSpPr>
        <p:spPr bwMode="auto">
          <a:xfrm>
            <a:off x="1908175" y="5780110"/>
            <a:ext cx="2087563" cy="519113"/>
          </a:xfrm>
          <a:prstGeom prst="rect">
            <a:avLst/>
          </a:prstGeom>
          <a:noFill/>
          <a:ln w="9525">
            <a:noFill/>
            <a:miter lim="800000"/>
          </a:ln>
        </p:spPr>
        <p:txBody>
          <a:bodyPr>
            <a:spAutoFit/>
          </a:bodyPr>
          <a:lstStyle/>
          <a:p>
            <a:pPr>
              <a:buFont typeface="Arial" panose="020B0604020202020204" pitchFamily="34" charset="0"/>
              <a:buNone/>
              <a:defRPr/>
            </a:pPr>
            <a:r>
              <a:rPr lang="zh-CN" altLang="en-US" sz="2800" b="1">
                <a:effectLst>
                  <a:outerShdw blurRad="38100" dist="38100" dir="2700000" algn="tl">
                    <a:srgbClr val="C0C0C0"/>
                  </a:outerShdw>
                </a:effectLst>
                <a:latin typeface="黑体" panose="02010609060101010101" pitchFamily="2" charset="-122"/>
                <a:ea typeface="黑体" panose="02010609060101010101" pitchFamily="2" charset="-122"/>
              </a:rPr>
              <a:t>珊瑚虫堆积</a:t>
            </a:r>
          </a:p>
        </p:txBody>
      </p:sp>
      <p:sp>
        <p:nvSpPr>
          <p:cNvPr id="19" name="Text Box 43"/>
          <p:cNvSpPr txBox="1">
            <a:spLocks noChangeArrowheads="1"/>
          </p:cNvSpPr>
          <p:nvPr/>
        </p:nvSpPr>
        <p:spPr bwMode="auto">
          <a:xfrm>
            <a:off x="4067175" y="5564210"/>
            <a:ext cx="1747838" cy="830997"/>
          </a:xfrm>
          <a:prstGeom prst="rect">
            <a:avLst/>
          </a:prstGeom>
          <a:noFill/>
          <a:ln w="9525">
            <a:noFill/>
            <a:miter lim="800000"/>
          </a:ln>
        </p:spPr>
        <p:txBody>
          <a:bodyPr>
            <a:spAutoFit/>
          </a:bodyPr>
          <a:lstStyle/>
          <a:p>
            <a:pPr>
              <a:buFont typeface="Arial" panose="020B0604020202020204" pitchFamily="34" charset="0"/>
              <a:buNone/>
              <a:defRPr/>
            </a:pPr>
            <a:r>
              <a:rPr lang="zh-CN" altLang="en-US" sz="2400" b="1">
                <a:effectLst>
                  <a:outerShdw blurRad="38100" dist="38100" dir="2700000" algn="tl">
                    <a:srgbClr val="C0C0C0"/>
                  </a:outerShdw>
                </a:effectLst>
                <a:latin typeface="黑体" panose="02010609060101010101" pitchFamily="2" charset="-122"/>
                <a:ea typeface="黑体" panose="02010609060101010101" pitchFamily="2" charset="-122"/>
              </a:rPr>
              <a:t>地势低平，面积较小</a:t>
            </a:r>
          </a:p>
        </p:txBody>
      </p:sp>
      <p:sp>
        <p:nvSpPr>
          <p:cNvPr id="20" name="Text Box 44"/>
          <p:cNvSpPr txBox="1">
            <a:spLocks noChangeArrowheads="1"/>
          </p:cNvSpPr>
          <p:nvPr/>
        </p:nvSpPr>
        <p:spPr bwMode="auto">
          <a:xfrm>
            <a:off x="6011863" y="5635648"/>
            <a:ext cx="2952750" cy="830997"/>
          </a:xfrm>
          <a:prstGeom prst="rect">
            <a:avLst/>
          </a:prstGeom>
          <a:noFill/>
          <a:ln w="9525">
            <a:noFill/>
            <a:miter lim="800000"/>
          </a:ln>
        </p:spPr>
        <p:txBody>
          <a:bodyPr>
            <a:spAutoFit/>
          </a:bodyPr>
          <a:lstStyle/>
          <a:p>
            <a:pPr>
              <a:buFont typeface="Arial" panose="020B0604020202020204" pitchFamily="34" charset="0"/>
              <a:buNone/>
              <a:defRPr/>
            </a:pPr>
            <a:r>
              <a:rPr lang="zh-CN" altLang="en-US" sz="2400" b="1">
                <a:effectLst>
                  <a:outerShdw blurRad="38100" dist="38100" dir="2700000" algn="tl">
                    <a:srgbClr val="C0C0C0"/>
                  </a:outerShdw>
                </a:effectLst>
                <a:latin typeface="黑体" panose="02010609060101010101" pitchFamily="2" charset="-122"/>
                <a:ea typeface="黑体" panose="02010609060101010101" pitchFamily="2" charset="-122"/>
              </a:rPr>
              <a:t>三大群岛中的多数岛屿（大堡礁）</a:t>
            </a:r>
          </a:p>
        </p:txBody>
      </p:sp>
      <p:sp>
        <p:nvSpPr>
          <p:cNvPr id="21" name="Rectangle 46"/>
          <p:cNvSpPr>
            <a:spLocks noChangeArrowheads="1"/>
          </p:cNvSpPr>
          <p:nvPr/>
        </p:nvSpPr>
        <p:spPr bwMode="auto">
          <a:xfrm>
            <a:off x="428596" y="3214686"/>
            <a:ext cx="1439862" cy="579438"/>
          </a:xfrm>
          <a:prstGeom prst="rect">
            <a:avLst/>
          </a:prstGeom>
          <a:noFill/>
          <a:ln w="9525">
            <a:noFill/>
            <a:miter lim="800000"/>
          </a:ln>
        </p:spPr>
        <p:txBody>
          <a:bodyPr>
            <a:spAutoFit/>
          </a:bodyPr>
          <a:lstStyle/>
          <a:p>
            <a:pPr>
              <a:buFont typeface="Arial" panose="020B0604020202020204" pitchFamily="34" charset="0"/>
              <a:buNone/>
              <a:defRPr/>
            </a:pPr>
            <a:r>
              <a:rPr lang="zh-CN" altLang="en-US" sz="3200" b="1">
                <a:solidFill>
                  <a:srgbClr val="FF3300"/>
                </a:solidFill>
                <a:effectLst>
                  <a:outerShdw blurRad="38100" dist="38100" dir="2700000" algn="tl">
                    <a:srgbClr val="C0C0C0"/>
                  </a:outerShdw>
                </a:effectLst>
                <a:latin typeface="黑体" panose="02010609060101010101" pitchFamily="2" charset="-122"/>
                <a:ea typeface="黑体" panose="02010609060101010101" pitchFamily="2" charset="-122"/>
              </a:rPr>
              <a:t>大陆岛</a:t>
            </a:r>
          </a:p>
        </p:txBody>
      </p:sp>
      <p:sp>
        <p:nvSpPr>
          <p:cNvPr id="22" name="Rectangle 47"/>
          <p:cNvSpPr>
            <a:spLocks noChangeArrowheads="1"/>
          </p:cNvSpPr>
          <p:nvPr/>
        </p:nvSpPr>
        <p:spPr bwMode="auto">
          <a:xfrm>
            <a:off x="395288" y="4411685"/>
            <a:ext cx="1439862" cy="579438"/>
          </a:xfrm>
          <a:prstGeom prst="rect">
            <a:avLst/>
          </a:prstGeom>
          <a:noFill/>
          <a:ln w="9525">
            <a:noFill/>
            <a:miter lim="800000"/>
          </a:ln>
        </p:spPr>
        <p:txBody>
          <a:bodyPr>
            <a:spAutoFit/>
          </a:bodyPr>
          <a:lstStyle/>
          <a:p>
            <a:pPr>
              <a:buFont typeface="Arial" panose="020B0604020202020204" pitchFamily="34" charset="0"/>
              <a:buNone/>
              <a:defRPr/>
            </a:pPr>
            <a:r>
              <a:rPr lang="zh-CN" altLang="en-US" sz="3200" b="1">
                <a:solidFill>
                  <a:srgbClr val="FF3300"/>
                </a:solidFill>
                <a:effectLst>
                  <a:outerShdw blurRad="38100" dist="38100" dir="2700000" algn="tl">
                    <a:srgbClr val="C0C0C0"/>
                  </a:outerShdw>
                </a:effectLst>
                <a:latin typeface="黑体" panose="02010609060101010101" pitchFamily="2" charset="-122"/>
                <a:ea typeface="黑体" panose="02010609060101010101" pitchFamily="2" charset="-122"/>
              </a:rPr>
              <a:t>火山岛</a:t>
            </a:r>
          </a:p>
        </p:txBody>
      </p:sp>
      <p:sp>
        <p:nvSpPr>
          <p:cNvPr id="23" name="Rectangle 48"/>
          <p:cNvSpPr>
            <a:spLocks noChangeArrowheads="1"/>
          </p:cNvSpPr>
          <p:nvPr/>
        </p:nvSpPr>
        <p:spPr bwMode="auto">
          <a:xfrm>
            <a:off x="395288" y="5851548"/>
            <a:ext cx="1512887" cy="579437"/>
          </a:xfrm>
          <a:prstGeom prst="rect">
            <a:avLst/>
          </a:prstGeom>
          <a:noFill/>
          <a:ln w="9525">
            <a:noFill/>
            <a:miter lim="800000"/>
          </a:ln>
        </p:spPr>
        <p:txBody>
          <a:bodyPr>
            <a:spAutoFit/>
          </a:bodyPr>
          <a:lstStyle/>
          <a:p>
            <a:pPr>
              <a:buFont typeface="Arial" panose="020B0604020202020204" pitchFamily="34" charset="0"/>
              <a:buNone/>
              <a:defRPr/>
            </a:pPr>
            <a:r>
              <a:rPr lang="zh-CN" altLang="en-US" sz="3200" b="1">
                <a:solidFill>
                  <a:srgbClr val="FF3300"/>
                </a:solidFill>
                <a:effectLst>
                  <a:outerShdw blurRad="38100" dist="38100" dir="2700000" algn="tl">
                    <a:srgbClr val="C0C0C0"/>
                  </a:outerShdw>
                </a:effectLst>
                <a:latin typeface="黑体" panose="02010609060101010101" pitchFamily="2" charset="-122"/>
                <a:ea typeface="黑体" panose="02010609060101010101" pitchFamily="2" charset="-122"/>
              </a:rPr>
              <a:t>珊瑚岛</a:t>
            </a:r>
          </a:p>
        </p:txBody>
      </p:sp>
      <p:sp>
        <p:nvSpPr>
          <p:cNvPr id="24" name="AutoShape 51" descr="scn302_02b_pic">
            <a:hlinkClick r:id="rId2"/>
          </p:cNvPr>
          <p:cNvSpPr>
            <a:spLocks noChangeAspect="1" noChangeArrowheads="1"/>
          </p:cNvSpPr>
          <p:nvPr/>
        </p:nvSpPr>
        <p:spPr bwMode="auto">
          <a:xfrm>
            <a:off x="4419600" y="4043385"/>
            <a:ext cx="304800" cy="304800"/>
          </a:xfrm>
          <a:prstGeom prst="rect">
            <a:avLst/>
          </a:prstGeom>
          <a:noFill/>
          <a:ln w="9525">
            <a:noFill/>
            <a:miter lim="800000"/>
          </a:ln>
        </p:spPr>
        <p:txBody>
          <a:bodyPr/>
          <a:lstStyle/>
          <a:p>
            <a:endParaRPr lang="zh-CN" altLang="en-US">
              <a:latin typeface="黑体" panose="02010609060101010101" pitchFamily="2" charset="-122"/>
              <a:ea typeface="黑体" panose="02010609060101010101" pitchFamily="2" charset="-122"/>
            </a:endParaRPr>
          </a:p>
        </p:txBody>
      </p:sp>
      <p:sp>
        <p:nvSpPr>
          <p:cNvPr id="25" name="AutoShape 53" descr="scn302_02b_pic">
            <a:hlinkClick r:id="rId2"/>
          </p:cNvPr>
          <p:cNvSpPr>
            <a:spLocks noChangeAspect="1" noChangeArrowheads="1"/>
          </p:cNvSpPr>
          <p:nvPr/>
        </p:nvSpPr>
        <p:spPr bwMode="auto">
          <a:xfrm>
            <a:off x="4419600" y="4043385"/>
            <a:ext cx="304800" cy="304800"/>
          </a:xfrm>
          <a:prstGeom prst="rect">
            <a:avLst/>
          </a:prstGeom>
          <a:noFill/>
          <a:ln w="9525">
            <a:noFill/>
            <a:miter lim="800000"/>
          </a:ln>
        </p:spPr>
        <p:txBody>
          <a:bodyPr/>
          <a:lstStyle/>
          <a:p>
            <a:endParaRPr lang="zh-CN" altLang="en-US">
              <a:latin typeface="黑体" panose="02010609060101010101" pitchFamily="2" charset="-122"/>
              <a:ea typeface="黑体" panose="02010609060101010101" pitchFamily="2" charset="-122"/>
            </a:endParaRPr>
          </a:p>
        </p:txBody>
      </p:sp>
      <p:sp>
        <p:nvSpPr>
          <p:cNvPr id="26" name="AutoShape 55" descr="scn302_02b_pic">
            <a:hlinkClick r:id="rId2"/>
          </p:cNvPr>
          <p:cNvSpPr>
            <a:spLocks noChangeAspect="1" noChangeArrowheads="1"/>
          </p:cNvSpPr>
          <p:nvPr/>
        </p:nvSpPr>
        <p:spPr bwMode="auto">
          <a:xfrm>
            <a:off x="4419600" y="4043385"/>
            <a:ext cx="304800" cy="304800"/>
          </a:xfrm>
          <a:prstGeom prst="rect">
            <a:avLst/>
          </a:prstGeom>
          <a:noFill/>
          <a:ln w="9525">
            <a:noFill/>
            <a:miter lim="800000"/>
          </a:ln>
        </p:spPr>
        <p:txBody>
          <a:bodyPr/>
          <a:lstStyle/>
          <a:p>
            <a:endParaRPr lang="zh-CN" altLang="en-US">
              <a:latin typeface="黑体" panose="02010609060101010101" pitchFamily="2" charset="-122"/>
              <a:ea typeface="黑体" panose="02010609060101010101" pitchFamily="2" charset="-122"/>
            </a:endParaRPr>
          </a:p>
        </p:txBody>
      </p:sp>
      <p:pic>
        <p:nvPicPr>
          <p:cNvPr id="28" name="图片 27" descr="大洋洲为主_副本"/>
          <p:cNvPicPr>
            <a:picLocks noChangeAspect="1"/>
          </p:cNvPicPr>
          <p:nvPr/>
        </p:nvPicPr>
        <p:blipFill>
          <a:blip r:embed="rId3" cstate="print"/>
          <a:stretch>
            <a:fillRect/>
          </a:stretch>
        </p:blipFill>
        <p:spPr>
          <a:xfrm>
            <a:off x="4509656" y="132442"/>
            <a:ext cx="4305662" cy="2220572"/>
          </a:xfrm>
          <a:prstGeom prst="rect">
            <a:avLst/>
          </a:prstGeom>
        </p:spPr>
      </p:pic>
    </p:spTree>
    <p:extLst>
      <p:ext uri="{BB962C8B-B14F-4D97-AF65-F5344CB8AC3E}">
        <p14:creationId xmlns:p14="http://schemas.microsoft.com/office/powerpoint/2010/main" val="1472342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lide(fromBottom)">
                                      <p:cBhvr>
                                        <p:cTn id="7" dur="500"/>
                                        <p:tgtEl>
                                          <p:spTgt spid="21"/>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slide(fromBottom)">
                                      <p:cBhvr>
                                        <p:cTn id="10" dur="500"/>
                                        <p:tgtEl>
                                          <p:spTgt spid="22"/>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slide(fromBottom)">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AS_UNIQUEID" val="167"/>
</p:tagLst>
</file>

<file path=ppt/tags/tag10.xml><?xml version="1.0" encoding="utf-8"?>
<p:tagLst xmlns:a="http://schemas.openxmlformats.org/drawingml/2006/main" xmlns:r="http://schemas.openxmlformats.org/officeDocument/2006/relationships" xmlns:p="http://schemas.openxmlformats.org/presentationml/2006/main">
  <p:tag name="AS_UNIQUEID" val="555"/>
</p:tagLst>
</file>

<file path=ppt/tags/tag100.xml><?xml version="1.0" encoding="utf-8"?>
<p:tagLst xmlns:a="http://schemas.openxmlformats.org/drawingml/2006/main" xmlns:r="http://schemas.openxmlformats.org/officeDocument/2006/relationships" xmlns:p="http://schemas.openxmlformats.org/presentationml/2006/main">
  <p:tag name="AS_UNIQUEID" val="911"/>
</p:tagLst>
</file>

<file path=ppt/tags/tag101.xml><?xml version="1.0" encoding="utf-8"?>
<p:tagLst xmlns:a="http://schemas.openxmlformats.org/drawingml/2006/main" xmlns:r="http://schemas.openxmlformats.org/officeDocument/2006/relationships" xmlns:p="http://schemas.openxmlformats.org/presentationml/2006/main">
  <p:tag name="AS_UNIQUEID" val="1330"/>
</p:tagLst>
</file>

<file path=ppt/tags/tag102.xml><?xml version="1.0" encoding="utf-8"?>
<p:tagLst xmlns:a="http://schemas.openxmlformats.org/drawingml/2006/main" xmlns:r="http://schemas.openxmlformats.org/officeDocument/2006/relationships" xmlns:p="http://schemas.openxmlformats.org/presentationml/2006/main">
  <p:tag name="AS_UNIQUEID" val="1331"/>
</p:tagLst>
</file>

<file path=ppt/tags/tag103.xml><?xml version="1.0" encoding="utf-8"?>
<p:tagLst xmlns:a="http://schemas.openxmlformats.org/drawingml/2006/main" xmlns:r="http://schemas.openxmlformats.org/officeDocument/2006/relationships" xmlns:p="http://schemas.openxmlformats.org/presentationml/2006/main">
  <p:tag name="AS_UNIQUEID" val="1332"/>
</p:tagLst>
</file>

<file path=ppt/tags/tag104.xml><?xml version="1.0" encoding="utf-8"?>
<p:tagLst xmlns:a="http://schemas.openxmlformats.org/drawingml/2006/main" xmlns:r="http://schemas.openxmlformats.org/officeDocument/2006/relationships" xmlns:p="http://schemas.openxmlformats.org/presentationml/2006/main">
  <p:tag name="AS_UNIQUEID" val="924"/>
</p:tagLst>
</file>

<file path=ppt/tags/tag105.xml><?xml version="1.0" encoding="utf-8"?>
<p:tagLst xmlns:a="http://schemas.openxmlformats.org/drawingml/2006/main" xmlns:r="http://schemas.openxmlformats.org/officeDocument/2006/relationships" xmlns:p="http://schemas.openxmlformats.org/presentationml/2006/main">
  <p:tag name="AS_UNIQUEID" val="925"/>
</p:tagLst>
</file>

<file path=ppt/tags/tag106.xml><?xml version="1.0" encoding="utf-8"?>
<p:tagLst xmlns:a="http://schemas.openxmlformats.org/drawingml/2006/main" xmlns:r="http://schemas.openxmlformats.org/officeDocument/2006/relationships" xmlns:p="http://schemas.openxmlformats.org/presentationml/2006/main">
  <p:tag name="AS_UNIQUEID" val="919"/>
</p:tagLst>
</file>

<file path=ppt/tags/tag107.xml><?xml version="1.0" encoding="utf-8"?>
<p:tagLst xmlns:a="http://schemas.openxmlformats.org/drawingml/2006/main" xmlns:r="http://schemas.openxmlformats.org/officeDocument/2006/relationships" xmlns:p="http://schemas.openxmlformats.org/presentationml/2006/main">
  <p:tag name="AS_UNIQUEID" val="920"/>
</p:tagLst>
</file>

<file path=ppt/tags/tag108.xml><?xml version="1.0" encoding="utf-8"?>
<p:tagLst xmlns:a="http://schemas.openxmlformats.org/drawingml/2006/main" xmlns:r="http://schemas.openxmlformats.org/officeDocument/2006/relationships" xmlns:p="http://schemas.openxmlformats.org/presentationml/2006/main">
  <p:tag name="AS_UNIQUEID" val="921"/>
</p:tagLst>
</file>

<file path=ppt/tags/tag109.xml><?xml version="1.0" encoding="utf-8"?>
<p:tagLst xmlns:a="http://schemas.openxmlformats.org/drawingml/2006/main" xmlns:r="http://schemas.openxmlformats.org/officeDocument/2006/relationships" xmlns:p="http://schemas.openxmlformats.org/presentationml/2006/main">
  <p:tag name="AS_UNIQUEID" val="922"/>
</p:tagLst>
</file>

<file path=ppt/tags/tag11.xml><?xml version="1.0" encoding="utf-8"?>
<p:tagLst xmlns:a="http://schemas.openxmlformats.org/drawingml/2006/main" xmlns:r="http://schemas.openxmlformats.org/officeDocument/2006/relationships" xmlns:p="http://schemas.openxmlformats.org/presentationml/2006/main">
  <p:tag name="AS_UNIQUEID" val="556"/>
</p:tagLst>
</file>

<file path=ppt/tags/tag110.xml><?xml version="1.0" encoding="utf-8"?>
<p:tagLst xmlns:a="http://schemas.openxmlformats.org/drawingml/2006/main" xmlns:r="http://schemas.openxmlformats.org/officeDocument/2006/relationships" xmlns:p="http://schemas.openxmlformats.org/presentationml/2006/main">
  <p:tag name="AS_UNIQUEID" val="923"/>
</p:tagLst>
</file>

<file path=ppt/tags/tag111.xml><?xml version="1.0" encoding="utf-8"?>
<p:tagLst xmlns:a="http://schemas.openxmlformats.org/drawingml/2006/main" xmlns:r="http://schemas.openxmlformats.org/officeDocument/2006/relationships" xmlns:p="http://schemas.openxmlformats.org/presentationml/2006/main">
  <p:tag name="AS_UNIQUEID" val="1333"/>
</p:tagLst>
</file>

<file path=ppt/tags/tag112.xml><?xml version="1.0" encoding="utf-8"?>
<p:tagLst xmlns:a="http://schemas.openxmlformats.org/drawingml/2006/main" xmlns:r="http://schemas.openxmlformats.org/officeDocument/2006/relationships" xmlns:p="http://schemas.openxmlformats.org/presentationml/2006/main">
  <p:tag name="AS_UNIQUEID" val="1334"/>
</p:tagLst>
</file>

<file path=ppt/tags/tag113.xml><?xml version="1.0" encoding="utf-8"?>
<p:tagLst xmlns:a="http://schemas.openxmlformats.org/drawingml/2006/main" xmlns:r="http://schemas.openxmlformats.org/officeDocument/2006/relationships" xmlns:p="http://schemas.openxmlformats.org/presentationml/2006/main">
  <p:tag name="AS_UNIQUEID" val="1335"/>
</p:tagLst>
</file>

<file path=ppt/tags/tag114.xml><?xml version="1.0" encoding="utf-8"?>
<p:tagLst xmlns:a="http://schemas.openxmlformats.org/drawingml/2006/main" xmlns:r="http://schemas.openxmlformats.org/officeDocument/2006/relationships" xmlns:p="http://schemas.openxmlformats.org/presentationml/2006/main">
  <p:tag name="AS_UNIQUEID" val="928"/>
</p:tagLst>
</file>

<file path=ppt/tags/tag115.xml><?xml version="1.0" encoding="utf-8"?>
<p:tagLst xmlns:a="http://schemas.openxmlformats.org/drawingml/2006/main" xmlns:r="http://schemas.openxmlformats.org/officeDocument/2006/relationships" xmlns:p="http://schemas.openxmlformats.org/presentationml/2006/main">
  <p:tag name="AS_UNIQUEID" val="929"/>
</p:tagLst>
</file>

<file path=ppt/tags/tag116.xml><?xml version="1.0" encoding="utf-8"?>
<p:tagLst xmlns:a="http://schemas.openxmlformats.org/drawingml/2006/main" xmlns:r="http://schemas.openxmlformats.org/officeDocument/2006/relationships" xmlns:p="http://schemas.openxmlformats.org/presentationml/2006/main">
  <p:tag name="AS_UNIQUEID" val="1121"/>
</p:tagLst>
</file>

<file path=ppt/tags/tag117.xml><?xml version="1.0" encoding="utf-8"?>
<p:tagLst xmlns:a="http://schemas.openxmlformats.org/drawingml/2006/main" xmlns:r="http://schemas.openxmlformats.org/officeDocument/2006/relationships" xmlns:p="http://schemas.openxmlformats.org/presentationml/2006/main">
  <p:tag name="AS_UNIQUEID" val="1122"/>
</p:tagLst>
</file>

<file path=ppt/tags/tag118.xml><?xml version="1.0" encoding="utf-8"?>
<p:tagLst xmlns:a="http://schemas.openxmlformats.org/drawingml/2006/main" xmlns:r="http://schemas.openxmlformats.org/officeDocument/2006/relationships" xmlns:p="http://schemas.openxmlformats.org/presentationml/2006/main">
  <p:tag name="AS_UNIQUEID" val="1123"/>
</p:tagLst>
</file>

<file path=ppt/tags/tag119.xml><?xml version="1.0" encoding="utf-8"?>
<p:tagLst xmlns:a="http://schemas.openxmlformats.org/drawingml/2006/main" xmlns:r="http://schemas.openxmlformats.org/officeDocument/2006/relationships" xmlns:p="http://schemas.openxmlformats.org/presentationml/2006/main">
  <p:tag name="AS_UNIQUEID" val="1124"/>
</p:tagLst>
</file>

<file path=ppt/tags/tag12.xml><?xml version="1.0" encoding="utf-8"?>
<p:tagLst xmlns:a="http://schemas.openxmlformats.org/drawingml/2006/main" xmlns:r="http://schemas.openxmlformats.org/officeDocument/2006/relationships" xmlns:p="http://schemas.openxmlformats.org/presentationml/2006/main">
  <p:tag name="AS_UNIQUEID" val="557"/>
</p:tagLst>
</file>

<file path=ppt/tags/tag120.xml><?xml version="1.0" encoding="utf-8"?>
<p:tagLst xmlns:a="http://schemas.openxmlformats.org/drawingml/2006/main" xmlns:r="http://schemas.openxmlformats.org/officeDocument/2006/relationships" xmlns:p="http://schemas.openxmlformats.org/presentationml/2006/main">
  <p:tag name="AS_UNIQUEID" val="1125"/>
</p:tagLst>
</file>

<file path=ppt/tags/tag121.xml><?xml version="1.0" encoding="utf-8"?>
<p:tagLst xmlns:a="http://schemas.openxmlformats.org/drawingml/2006/main" xmlns:r="http://schemas.openxmlformats.org/officeDocument/2006/relationships" xmlns:p="http://schemas.openxmlformats.org/presentationml/2006/main">
  <p:tag name="AS_UNIQUEID" val="1126"/>
</p:tagLst>
</file>

<file path=ppt/tags/tag13.xml><?xml version="1.0" encoding="utf-8"?>
<p:tagLst xmlns:a="http://schemas.openxmlformats.org/drawingml/2006/main" xmlns:r="http://schemas.openxmlformats.org/officeDocument/2006/relationships" xmlns:p="http://schemas.openxmlformats.org/presentationml/2006/main">
  <p:tag name="AS_UNIQUEID" val="558"/>
</p:tagLst>
</file>

<file path=ppt/tags/tag14.xml><?xml version="1.0" encoding="utf-8"?>
<p:tagLst xmlns:a="http://schemas.openxmlformats.org/drawingml/2006/main" xmlns:r="http://schemas.openxmlformats.org/officeDocument/2006/relationships" xmlns:p="http://schemas.openxmlformats.org/presentationml/2006/main">
  <p:tag name="AS_UNIQUEID" val="559"/>
</p:tagLst>
</file>

<file path=ppt/tags/tag15.xml><?xml version="1.0" encoding="utf-8"?>
<p:tagLst xmlns:a="http://schemas.openxmlformats.org/drawingml/2006/main" xmlns:r="http://schemas.openxmlformats.org/officeDocument/2006/relationships" xmlns:p="http://schemas.openxmlformats.org/presentationml/2006/main">
  <p:tag name="AS_UNIQUEID" val="560"/>
</p:tagLst>
</file>

<file path=ppt/tags/tag16.xml><?xml version="1.0" encoding="utf-8"?>
<p:tagLst xmlns:a="http://schemas.openxmlformats.org/drawingml/2006/main" xmlns:r="http://schemas.openxmlformats.org/officeDocument/2006/relationships" xmlns:p="http://schemas.openxmlformats.org/presentationml/2006/main">
  <p:tag name="AS_UNIQUEID" val="562"/>
</p:tagLst>
</file>

<file path=ppt/tags/tag17.xml><?xml version="1.0" encoding="utf-8"?>
<p:tagLst xmlns:a="http://schemas.openxmlformats.org/drawingml/2006/main" xmlns:r="http://schemas.openxmlformats.org/officeDocument/2006/relationships" xmlns:p="http://schemas.openxmlformats.org/presentationml/2006/main">
  <p:tag name="AS_UNIQUEID" val="553"/>
</p:tagLst>
</file>

<file path=ppt/tags/tag18.xml><?xml version="1.0" encoding="utf-8"?>
<p:tagLst xmlns:a="http://schemas.openxmlformats.org/drawingml/2006/main" xmlns:r="http://schemas.openxmlformats.org/officeDocument/2006/relationships" xmlns:p="http://schemas.openxmlformats.org/presentationml/2006/main">
  <p:tag name="AS_UNIQUEID" val="554"/>
</p:tagLst>
</file>

<file path=ppt/tags/tag19.xml><?xml version="1.0" encoding="utf-8"?>
<p:tagLst xmlns:a="http://schemas.openxmlformats.org/drawingml/2006/main" xmlns:r="http://schemas.openxmlformats.org/officeDocument/2006/relationships" xmlns:p="http://schemas.openxmlformats.org/presentationml/2006/main">
  <p:tag name="AS_UNIQUEID" val="551"/>
</p:tagLst>
</file>

<file path=ppt/tags/tag2.xml><?xml version="1.0" encoding="utf-8"?>
<p:tagLst xmlns:a="http://schemas.openxmlformats.org/drawingml/2006/main" xmlns:r="http://schemas.openxmlformats.org/officeDocument/2006/relationships" xmlns:p="http://schemas.openxmlformats.org/presentationml/2006/main">
  <p:tag name="AS_UNIQUEID" val="168"/>
</p:tagLst>
</file>

<file path=ppt/tags/tag20.xml><?xml version="1.0" encoding="utf-8"?>
<p:tagLst xmlns:a="http://schemas.openxmlformats.org/drawingml/2006/main" xmlns:r="http://schemas.openxmlformats.org/officeDocument/2006/relationships" xmlns:p="http://schemas.openxmlformats.org/presentationml/2006/main">
  <p:tag name="AS_UNIQUEID" val="552"/>
</p:tagLst>
</file>

<file path=ppt/tags/tag21.xml><?xml version="1.0" encoding="utf-8"?>
<p:tagLst xmlns:a="http://schemas.openxmlformats.org/drawingml/2006/main" xmlns:r="http://schemas.openxmlformats.org/officeDocument/2006/relationships" xmlns:p="http://schemas.openxmlformats.org/presentationml/2006/main">
  <p:tag name="AS_UNIQUEID" val="549"/>
</p:tagLst>
</file>

<file path=ppt/tags/tag22.xml><?xml version="1.0" encoding="utf-8"?>
<p:tagLst xmlns:a="http://schemas.openxmlformats.org/drawingml/2006/main" xmlns:r="http://schemas.openxmlformats.org/officeDocument/2006/relationships" xmlns:p="http://schemas.openxmlformats.org/presentationml/2006/main">
  <p:tag name="AS_UNIQUEID" val="550"/>
</p:tagLst>
</file>

<file path=ppt/tags/tag23.xml><?xml version="1.0" encoding="utf-8"?>
<p:tagLst xmlns:a="http://schemas.openxmlformats.org/drawingml/2006/main" xmlns:r="http://schemas.openxmlformats.org/officeDocument/2006/relationships" xmlns:p="http://schemas.openxmlformats.org/presentationml/2006/main">
  <p:tag name="AS_UNIQUEID" val="547"/>
</p:tagLst>
</file>

<file path=ppt/tags/tag24.xml><?xml version="1.0" encoding="utf-8"?>
<p:tagLst xmlns:a="http://schemas.openxmlformats.org/drawingml/2006/main" xmlns:r="http://schemas.openxmlformats.org/officeDocument/2006/relationships" xmlns:p="http://schemas.openxmlformats.org/presentationml/2006/main">
  <p:tag name="AS_UNIQUEID" val="548"/>
</p:tagLst>
</file>

<file path=ppt/tags/tag25.xml><?xml version="1.0" encoding="utf-8"?>
<p:tagLst xmlns:a="http://schemas.openxmlformats.org/drawingml/2006/main" xmlns:r="http://schemas.openxmlformats.org/officeDocument/2006/relationships" xmlns:p="http://schemas.openxmlformats.org/presentationml/2006/main">
  <p:tag name="AS_UNIQUEID" val="545"/>
</p:tagLst>
</file>

<file path=ppt/tags/tag26.xml><?xml version="1.0" encoding="utf-8"?>
<p:tagLst xmlns:a="http://schemas.openxmlformats.org/drawingml/2006/main" xmlns:r="http://schemas.openxmlformats.org/officeDocument/2006/relationships" xmlns:p="http://schemas.openxmlformats.org/presentationml/2006/main">
  <p:tag name="AS_UNIQUEID" val="546"/>
</p:tagLst>
</file>

<file path=ppt/tags/tag27.xml><?xml version="1.0" encoding="utf-8"?>
<p:tagLst xmlns:a="http://schemas.openxmlformats.org/drawingml/2006/main" xmlns:r="http://schemas.openxmlformats.org/officeDocument/2006/relationships" xmlns:p="http://schemas.openxmlformats.org/presentationml/2006/main">
  <p:tag name="AS_UNIQUEID" val="543"/>
</p:tagLst>
</file>

<file path=ppt/tags/tag28.xml><?xml version="1.0" encoding="utf-8"?>
<p:tagLst xmlns:a="http://schemas.openxmlformats.org/drawingml/2006/main" xmlns:r="http://schemas.openxmlformats.org/officeDocument/2006/relationships" xmlns:p="http://schemas.openxmlformats.org/presentationml/2006/main">
  <p:tag name="AS_UNIQUEID" val="544"/>
</p:tagLst>
</file>

<file path=ppt/tags/tag29.xml><?xml version="1.0" encoding="utf-8"?>
<p:tagLst xmlns:a="http://schemas.openxmlformats.org/drawingml/2006/main" xmlns:r="http://schemas.openxmlformats.org/officeDocument/2006/relationships" xmlns:p="http://schemas.openxmlformats.org/presentationml/2006/main">
  <p:tag name="AS_UNIQUEID" val="564"/>
</p:tagLst>
</file>

<file path=ppt/tags/tag3.xml><?xml version="1.0" encoding="utf-8"?>
<p:tagLst xmlns:a="http://schemas.openxmlformats.org/drawingml/2006/main" xmlns:r="http://schemas.openxmlformats.org/officeDocument/2006/relationships" xmlns:p="http://schemas.openxmlformats.org/presentationml/2006/main">
  <p:tag name="AS_UNIQUEID" val="169"/>
</p:tagLst>
</file>

<file path=ppt/tags/tag30.xml><?xml version="1.0" encoding="utf-8"?>
<p:tagLst xmlns:a="http://schemas.openxmlformats.org/drawingml/2006/main" xmlns:r="http://schemas.openxmlformats.org/officeDocument/2006/relationships" xmlns:p="http://schemas.openxmlformats.org/presentationml/2006/main">
  <p:tag name="AS_UNIQUEID" val="565"/>
</p:tagLst>
</file>

<file path=ppt/tags/tag31.xml><?xml version="1.0" encoding="utf-8"?>
<p:tagLst xmlns:a="http://schemas.openxmlformats.org/drawingml/2006/main" xmlns:r="http://schemas.openxmlformats.org/officeDocument/2006/relationships" xmlns:p="http://schemas.openxmlformats.org/presentationml/2006/main">
  <p:tag name="AS_UNIQUEID" val="566"/>
</p:tagLst>
</file>

<file path=ppt/tags/tag32.xml><?xml version="1.0" encoding="utf-8"?>
<p:tagLst xmlns:a="http://schemas.openxmlformats.org/drawingml/2006/main" xmlns:r="http://schemas.openxmlformats.org/officeDocument/2006/relationships" xmlns:p="http://schemas.openxmlformats.org/presentationml/2006/main">
  <p:tag name="AS_UNIQUEID" val="579"/>
</p:tagLst>
</file>

<file path=ppt/tags/tag33.xml><?xml version="1.0" encoding="utf-8"?>
<p:tagLst xmlns:a="http://schemas.openxmlformats.org/drawingml/2006/main" xmlns:r="http://schemas.openxmlformats.org/officeDocument/2006/relationships" xmlns:p="http://schemas.openxmlformats.org/presentationml/2006/main">
  <p:tag name="AS_UNIQUEID" val="694"/>
</p:tagLst>
</file>

<file path=ppt/tags/tag34.xml><?xml version="1.0" encoding="utf-8"?>
<p:tagLst xmlns:a="http://schemas.openxmlformats.org/drawingml/2006/main" xmlns:r="http://schemas.openxmlformats.org/officeDocument/2006/relationships" xmlns:p="http://schemas.openxmlformats.org/presentationml/2006/main">
  <p:tag name="AS_UNIQUEID" val="580"/>
</p:tagLst>
</file>

<file path=ppt/tags/tag35.xml><?xml version="1.0" encoding="utf-8"?>
<p:tagLst xmlns:a="http://schemas.openxmlformats.org/drawingml/2006/main" xmlns:r="http://schemas.openxmlformats.org/officeDocument/2006/relationships" xmlns:p="http://schemas.openxmlformats.org/presentationml/2006/main">
  <p:tag name="AS_UNIQUEID" val="581"/>
</p:tagLst>
</file>

<file path=ppt/tags/tag36.xml><?xml version="1.0" encoding="utf-8"?>
<p:tagLst xmlns:a="http://schemas.openxmlformats.org/drawingml/2006/main" xmlns:r="http://schemas.openxmlformats.org/officeDocument/2006/relationships" xmlns:p="http://schemas.openxmlformats.org/presentationml/2006/main">
  <p:tag name="AS_UNIQUEID" val="582"/>
</p:tagLst>
</file>

<file path=ppt/tags/tag37.xml><?xml version="1.0" encoding="utf-8"?>
<p:tagLst xmlns:a="http://schemas.openxmlformats.org/drawingml/2006/main" xmlns:r="http://schemas.openxmlformats.org/officeDocument/2006/relationships" xmlns:p="http://schemas.openxmlformats.org/presentationml/2006/main">
  <p:tag name="AS_UNIQUEID" val="583"/>
</p:tagLst>
</file>

<file path=ppt/tags/tag38.xml><?xml version="1.0" encoding="utf-8"?>
<p:tagLst xmlns:a="http://schemas.openxmlformats.org/drawingml/2006/main" xmlns:r="http://schemas.openxmlformats.org/officeDocument/2006/relationships" xmlns:p="http://schemas.openxmlformats.org/presentationml/2006/main">
  <p:tag name="AS_UNIQUEID" val="584"/>
</p:tagLst>
</file>

<file path=ppt/tags/tag39.xml><?xml version="1.0" encoding="utf-8"?>
<p:tagLst xmlns:a="http://schemas.openxmlformats.org/drawingml/2006/main" xmlns:r="http://schemas.openxmlformats.org/officeDocument/2006/relationships" xmlns:p="http://schemas.openxmlformats.org/presentationml/2006/main">
  <p:tag name="AS_UNIQUEID" val="585"/>
</p:tagLst>
</file>

<file path=ppt/tags/tag4.xml><?xml version="1.0" encoding="utf-8"?>
<p:tagLst xmlns:a="http://schemas.openxmlformats.org/drawingml/2006/main" xmlns:r="http://schemas.openxmlformats.org/officeDocument/2006/relationships" xmlns:p="http://schemas.openxmlformats.org/presentationml/2006/main">
  <p:tag name="AS_UNIQUEID" val="170"/>
</p:tagLst>
</file>

<file path=ppt/tags/tag40.xml><?xml version="1.0" encoding="utf-8"?>
<p:tagLst xmlns:a="http://schemas.openxmlformats.org/drawingml/2006/main" xmlns:r="http://schemas.openxmlformats.org/officeDocument/2006/relationships" xmlns:p="http://schemas.openxmlformats.org/presentationml/2006/main">
  <p:tag name="AS_UNIQUEID" val="586"/>
</p:tagLst>
</file>

<file path=ppt/tags/tag41.xml><?xml version="1.0" encoding="utf-8"?>
<p:tagLst xmlns:a="http://schemas.openxmlformats.org/drawingml/2006/main" xmlns:r="http://schemas.openxmlformats.org/officeDocument/2006/relationships" xmlns:p="http://schemas.openxmlformats.org/presentationml/2006/main">
  <p:tag name="AS_UNIQUEID" val="587"/>
</p:tagLst>
</file>

<file path=ppt/tags/tag42.xml><?xml version="1.0" encoding="utf-8"?>
<p:tagLst xmlns:a="http://schemas.openxmlformats.org/drawingml/2006/main" xmlns:r="http://schemas.openxmlformats.org/officeDocument/2006/relationships" xmlns:p="http://schemas.openxmlformats.org/presentationml/2006/main">
  <p:tag name="AS_UNIQUEID" val="588"/>
</p:tagLst>
</file>

<file path=ppt/tags/tag43.xml><?xml version="1.0" encoding="utf-8"?>
<p:tagLst xmlns:a="http://schemas.openxmlformats.org/drawingml/2006/main" xmlns:r="http://schemas.openxmlformats.org/officeDocument/2006/relationships" xmlns:p="http://schemas.openxmlformats.org/presentationml/2006/main">
  <p:tag name="AS_UNIQUEID" val="589"/>
</p:tagLst>
</file>

<file path=ppt/tags/tag44.xml><?xml version="1.0" encoding="utf-8"?>
<p:tagLst xmlns:a="http://schemas.openxmlformats.org/drawingml/2006/main" xmlns:r="http://schemas.openxmlformats.org/officeDocument/2006/relationships" xmlns:p="http://schemas.openxmlformats.org/presentationml/2006/main">
  <p:tag name="AS_UNIQUEID" val="1282"/>
</p:tagLst>
</file>

<file path=ppt/tags/tag45.xml><?xml version="1.0" encoding="utf-8"?>
<p:tagLst xmlns:a="http://schemas.openxmlformats.org/drawingml/2006/main" xmlns:r="http://schemas.openxmlformats.org/officeDocument/2006/relationships" xmlns:p="http://schemas.openxmlformats.org/presentationml/2006/main">
  <p:tag name="AS_UNIQUEID" val="1283"/>
</p:tagLst>
</file>

<file path=ppt/tags/tag46.xml><?xml version="1.0" encoding="utf-8"?>
<p:tagLst xmlns:a="http://schemas.openxmlformats.org/drawingml/2006/main" xmlns:r="http://schemas.openxmlformats.org/officeDocument/2006/relationships" xmlns:p="http://schemas.openxmlformats.org/presentationml/2006/main">
  <p:tag name="AS_UNIQUEID" val="1284"/>
</p:tagLst>
</file>

<file path=ppt/tags/tag47.xml><?xml version="1.0" encoding="utf-8"?>
<p:tagLst xmlns:a="http://schemas.openxmlformats.org/drawingml/2006/main" xmlns:r="http://schemas.openxmlformats.org/officeDocument/2006/relationships" xmlns:p="http://schemas.openxmlformats.org/presentationml/2006/main">
  <p:tag name="AS_UNIQUEID" val="655"/>
</p:tagLst>
</file>

<file path=ppt/tags/tag48.xml><?xml version="1.0" encoding="utf-8"?>
<p:tagLst xmlns:a="http://schemas.openxmlformats.org/drawingml/2006/main" xmlns:r="http://schemas.openxmlformats.org/officeDocument/2006/relationships" xmlns:p="http://schemas.openxmlformats.org/presentationml/2006/main">
  <p:tag name="AS_UNIQUEID" val="656"/>
</p:tagLst>
</file>

<file path=ppt/tags/tag49.xml><?xml version="1.0" encoding="utf-8"?>
<p:tagLst xmlns:a="http://schemas.openxmlformats.org/drawingml/2006/main" xmlns:r="http://schemas.openxmlformats.org/officeDocument/2006/relationships" xmlns:p="http://schemas.openxmlformats.org/presentationml/2006/main">
  <p:tag name="AS_UNIQUEID" val="657"/>
</p:tagLst>
</file>

<file path=ppt/tags/tag5.xml><?xml version="1.0" encoding="utf-8"?>
<p:tagLst xmlns:a="http://schemas.openxmlformats.org/drawingml/2006/main" xmlns:r="http://schemas.openxmlformats.org/officeDocument/2006/relationships" xmlns:p="http://schemas.openxmlformats.org/presentationml/2006/main">
  <p:tag name="AS_UNIQUEID" val="171"/>
</p:tagLst>
</file>

<file path=ppt/tags/tag50.xml><?xml version="1.0" encoding="utf-8"?>
<p:tagLst xmlns:a="http://schemas.openxmlformats.org/drawingml/2006/main" xmlns:r="http://schemas.openxmlformats.org/officeDocument/2006/relationships" xmlns:p="http://schemas.openxmlformats.org/presentationml/2006/main">
  <p:tag name="AS_UNIQUEID" val="658"/>
</p:tagLst>
</file>

<file path=ppt/tags/tag51.xml><?xml version="1.0" encoding="utf-8"?>
<p:tagLst xmlns:a="http://schemas.openxmlformats.org/drawingml/2006/main" xmlns:r="http://schemas.openxmlformats.org/officeDocument/2006/relationships" xmlns:p="http://schemas.openxmlformats.org/presentationml/2006/main">
  <p:tag name="AS_UNIQUEID" val="659"/>
</p:tagLst>
</file>

<file path=ppt/tags/tag52.xml><?xml version="1.0" encoding="utf-8"?>
<p:tagLst xmlns:a="http://schemas.openxmlformats.org/drawingml/2006/main" xmlns:r="http://schemas.openxmlformats.org/officeDocument/2006/relationships" xmlns:p="http://schemas.openxmlformats.org/presentationml/2006/main">
  <p:tag name="AS_UNIQUEID" val="661"/>
</p:tagLst>
</file>

<file path=ppt/tags/tag53.xml><?xml version="1.0" encoding="utf-8"?>
<p:tagLst xmlns:a="http://schemas.openxmlformats.org/drawingml/2006/main" xmlns:r="http://schemas.openxmlformats.org/officeDocument/2006/relationships" xmlns:p="http://schemas.openxmlformats.org/presentationml/2006/main">
  <p:tag name="AS_UNIQUEID" val="662"/>
</p:tagLst>
</file>

<file path=ppt/tags/tag54.xml><?xml version="1.0" encoding="utf-8"?>
<p:tagLst xmlns:a="http://schemas.openxmlformats.org/drawingml/2006/main" xmlns:r="http://schemas.openxmlformats.org/officeDocument/2006/relationships" xmlns:p="http://schemas.openxmlformats.org/presentationml/2006/main">
  <p:tag name="AS_UNIQUEID" val="667"/>
</p:tagLst>
</file>

<file path=ppt/tags/tag55.xml><?xml version="1.0" encoding="utf-8"?>
<p:tagLst xmlns:a="http://schemas.openxmlformats.org/drawingml/2006/main" xmlns:r="http://schemas.openxmlformats.org/officeDocument/2006/relationships" xmlns:p="http://schemas.openxmlformats.org/presentationml/2006/main">
  <p:tag name="AS_UNIQUEID" val="668"/>
</p:tagLst>
</file>

<file path=ppt/tags/tag56.xml><?xml version="1.0" encoding="utf-8"?>
<p:tagLst xmlns:a="http://schemas.openxmlformats.org/drawingml/2006/main" xmlns:r="http://schemas.openxmlformats.org/officeDocument/2006/relationships" xmlns:p="http://schemas.openxmlformats.org/presentationml/2006/main">
  <p:tag name="AS_UNIQUEID" val="669"/>
</p:tagLst>
</file>

<file path=ppt/tags/tag57.xml><?xml version="1.0" encoding="utf-8"?>
<p:tagLst xmlns:a="http://schemas.openxmlformats.org/drawingml/2006/main" xmlns:r="http://schemas.openxmlformats.org/officeDocument/2006/relationships" xmlns:p="http://schemas.openxmlformats.org/presentationml/2006/main">
  <p:tag name="AS_UNIQUEID" val="670"/>
</p:tagLst>
</file>

<file path=ppt/tags/tag58.xml><?xml version="1.0" encoding="utf-8"?>
<p:tagLst xmlns:a="http://schemas.openxmlformats.org/drawingml/2006/main" xmlns:r="http://schemas.openxmlformats.org/officeDocument/2006/relationships" xmlns:p="http://schemas.openxmlformats.org/presentationml/2006/main">
  <p:tag name="AS_UNIQUEID" val="671"/>
</p:tagLst>
</file>

<file path=ppt/tags/tag59.xml><?xml version="1.0" encoding="utf-8"?>
<p:tagLst xmlns:a="http://schemas.openxmlformats.org/drawingml/2006/main" xmlns:r="http://schemas.openxmlformats.org/officeDocument/2006/relationships" xmlns:p="http://schemas.openxmlformats.org/presentationml/2006/main">
  <p:tag name="AS_UNIQUEID" val="672"/>
</p:tagLst>
</file>

<file path=ppt/tags/tag6.xml><?xml version="1.0" encoding="utf-8"?>
<p:tagLst xmlns:a="http://schemas.openxmlformats.org/drawingml/2006/main" xmlns:r="http://schemas.openxmlformats.org/officeDocument/2006/relationships" xmlns:p="http://schemas.openxmlformats.org/presentationml/2006/main">
  <p:tag name="AS_UNIQUEID" val="172"/>
</p:tagLst>
</file>

<file path=ppt/tags/tag60.xml><?xml version="1.0" encoding="utf-8"?>
<p:tagLst xmlns:a="http://schemas.openxmlformats.org/drawingml/2006/main" xmlns:r="http://schemas.openxmlformats.org/officeDocument/2006/relationships" xmlns:p="http://schemas.openxmlformats.org/presentationml/2006/main">
  <p:tag name="AS_UNIQUEID" val="663"/>
</p:tagLst>
</file>

<file path=ppt/tags/tag61.xml><?xml version="1.0" encoding="utf-8"?>
<p:tagLst xmlns:a="http://schemas.openxmlformats.org/drawingml/2006/main" xmlns:r="http://schemas.openxmlformats.org/officeDocument/2006/relationships" xmlns:p="http://schemas.openxmlformats.org/presentationml/2006/main">
  <p:tag name="AS_UNIQUEID" val="664"/>
</p:tagLst>
</file>

<file path=ppt/tags/tag62.xml><?xml version="1.0" encoding="utf-8"?>
<p:tagLst xmlns:a="http://schemas.openxmlformats.org/drawingml/2006/main" xmlns:r="http://schemas.openxmlformats.org/officeDocument/2006/relationships" xmlns:p="http://schemas.openxmlformats.org/presentationml/2006/main">
  <p:tag name="AS_UNIQUEID" val="665"/>
</p:tagLst>
</file>

<file path=ppt/tags/tag63.xml><?xml version="1.0" encoding="utf-8"?>
<p:tagLst xmlns:a="http://schemas.openxmlformats.org/drawingml/2006/main" xmlns:r="http://schemas.openxmlformats.org/officeDocument/2006/relationships" xmlns:p="http://schemas.openxmlformats.org/presentationml/2006/main">
  <p:tag name="AS_UNIQUEID" val="666"/>
</p:tagLst>
</file>

<file path=ppt/tags/tag64.xml><?xml version="1.0" encoding="utf-8"?>
<p:tagLst xmlns:a="http://schemas.openxmlformats.org/drawingml/2006/main" xmlns:r="http://schemas.openxmlformats.org/officeDocument/2006/relationships" xmlns:p="http://schemas.openxmlformats.org/presentationml/2006/main">
  <p:tag name="AS_UNIQUEID" val="1291"/>
</p:tagLst>
</file>

<file path=ppt/tags/tag65.xml><?xml version="1.0" encoding="utf-8"?>
<p:tagLst xmlns:a="http://schemas.openxmlformats.org/drawingml/2006/main" xmlns:r="http://schemas.openxmlformats.org/officeDocument/2006/relationships" xmlns:p="http://schemas.openxmlformats.org/presentationml/2006/main">
  <p:tag name="AS_UNIQUEID" val="1292"/>
</p:tagLst>
</file>

<file path=ppt/tags/tag66.xml><?xml version="1.0" encoding="utf-8"?>
<p:tagLst xmlns:a="http://schemas.openxmlformats.org/drawingml/2006/main" xmlns:r="http://schemas.openxmlformats.org/officeDocument/2006/relationships" xmlns:p="http://schemas.openxmlformats.org/presentationml/2006/main">
  <p:tag name="AS_UNIQUEID" val="1293"/>
</p:tagLst>
</file>

<file path=ppt/tags/tag67.xml><?xml version="1.0" encoding="utf-8"?>
<p:tagLst xmlns:a="http://schemas.openxmlformats.org/drawingml/2006/main" xmlns:r="http://schemas.openxmlformats.org/officeDocument/2006/relationships" xmlns:p="http://schemas.openxmlformats.org/presentationml/2006/main">
  <p:tag name="AS_UNIQUEID" val="680"/>
</p:tagLst>
</file>

<file path=ppt/tags/tag68.xml><?xml version="1.0" encoding="utf-8"?>
<p:tagLst xmlns:a="http://schemas.openxmlformats.org/drawingml/2006/main" xmlns:r="http://schemas.openxmlformats.org/officeDocument/2006/relationships" xmlns:p="http://schemas.openxmlformats.org/presentationml/2006/main">
  <p:tag name="AS_UNIQUEID" val="682"/>
</p:tagLst>
</file>

<file path=ppt/tags/tag69.xml><?xml version="1.0" encoding="utf-8"?>
<p:tagLst xmlns:a="http://schemas.openxmlformats.org/drawingml/2006/main" xmlns:r="http://schemas.openxmlformats.org/officeDocument/2006/relationships" xmlns:p="http://schemas.openxmlformats.org/presentationml/2006/main">
  <p:tag name="AS_UNIQUEID" val="683"/>
</p:tagLst>
</file>

<file path=ppt/tags/tag7.xml><?xml version="1.0" encoding="utf-8"?>
<p:tagLst xmlns:a="http://schemas.openxmlformats.org/drawingml/2006/main" xmlns:r="http://schemas.openxmlformats.org/officeDocument/2006/relationships" xmlns:p="http://schemas.openxmlformats.org/presentationml/2006/main">
  <p:tag name="AS_UNIQUEID" val="540"/>
</p:tagLst>
</file>

<file path=ppt/tags/tag70.xml><?xml version="1.0" encoding="utf-8"?>
<p:tagLst xmlns:a="http://schemas.openxmlformats.org/drawingml/2006/main" xmlns:r="http://schemas.openxmlformats.org/officeDocument/2006/relationships" xmlns:p="http://schemas.openxmlformats.org/presentationml/2006/main">
  <p:tag name="AS_UNIQUEID" val="116"/>
</p:tagLst>
</file>

<file path=ppt/tags/tag71.xml><?xml version="1.0" encoding="utf-8"?>
<p:tagLst xmlns:a="http://schemas.openxmlformats.org/drawingml/2006/main" xmlns:r="http://schemas.openxmlformats.org/officeDocument/2006/relationships" xmlns:p="http://schemas.openxmlformats.org/presentationml/2006/main">
  <p:tag name="AS_UNIQUEID" val="116"/>
</p:tagLst>
</file>

<file path=ppt/tags/tag72.xml><?xml version="1.0" encoding="utf-8"?>
<p:tagLst xmlns:a="http://schemas.openxmlformats.org/drawingml/2006/main" xmlns:r="http://schemas.openxmlformats.org/officeDocument/2006/relationships" xmlns:p="http://schemas.openxmlformats.org/presentationml/2006/main">
  <p:tag name="AS_UNIQUEID" val="888"/>
</p:tagLst>
</file>

<file path=ppt/tags/tag73.xml><?xml version="1.0" encoding="utf-8"?>
<p:tagLst xmlns:a="http://schemas.openxmlformats.org/drawingml/2006/main" xmlns:r="http://schemas.openxmlformats.org/officeDocument/2006/relationships" xmlns:p="http://schemas.openxmlformats.org/presentationml/2006/main">
  <p:tag name="AS_UNIQUEID" val="889"/>
</p:tagLst>
</file>

<file path=ppt/tags/tag74.xml><?xml version="1.0" encoding="utf-8"?>
<p:tagLst xmlns:a="http://schemas.openxmlformats.org/drawingml/2006/main" xmlns:r="http://schemas.openxmlformats.org/officeDocument/2006/relationships" xmlns:p="http://schemas.openxmlformats.org/presentationml/2006/main">
  <p:tag name="AS_UNIQUEID" val="890"/>
</p:tagLst>
</file>

<file path=ppt/tags/tag75.xml><?xml version="1.0" encoding="utf-8"?>
<p:tagLst xmlns:a="http://schemas.openxmlformats.org/drawingml/2006/main" xmlns:r="http://schemas.openxmlformats.org/officeDocument/2006/relationships" xmlns:p="http://schemas.openxmlformats.org/presentationml/2006/main">
  <p:tag name="AS_UNIQUEID" val="891"/>
</p:tagLst>
</file>

<file path=ppt/tags/tag76.xml><?xml version="1.0" encoding="utf-8"?>
<p:tagLst xmlns:a="http://schemas.openxmlformats.org/drawingml/2006/main" xmlns:r="http://schemas.openxmlformats.org/officeDocument/2006/relationships" xmlns:p="http://schemas.openxmlformats.org/presentationml/2006/main">
  <p:tag name="AS_UNIQUEID" val="892"/>
</p:tagLst>
</file>

<file path=ppt/tags/tag77.xml><?xml version="1.0" encoding="utf-8"?>
<p:tagLst xmlns:a="http://schemas.openxmlformats.org/drawingml/2006/main" xmlns:r="http://schemas.openxmlformats.org/officeDocument/2006/relationships" xmlns:p="http://schemas.openxmlformats.org/presentationml/2006/main">
  <p:tag name="AS_UNIQUEID" val="897"/>
</p:tagLst>
</file>

<file path=ppt/tags/tag78.xml><?xml version="1.0" encoding="utf-8"?>
<p:tagLst xmlns:a="http://schemas.openxmlformats.org/drawingml/2006/main" xmlns:r="http://schemas.openxmlformats.org/officeDocument/2006/relationships" xmlns:p="http://schemas.openxmlformats.org/presentationml/2006/main">
  <p:tag name="AS_UNIQUEID" val="898"/>
</p:tagLst>
</file>

<file path=ppt/tags/tag79.xml><?xml version="1.0" encoding="utf-8"?>
<p:tagLst xmlns:a="http://schemas.openxmlformats.org/drawingml/2006/main" xmlns:r="http://schemas.openxmlformats.org/officeDocument/2006/relationships" xmlns:p="http://schemas.openxmlformats.org/presentationml/2006/main">
  <p:tag name="AS_UNIQUEID" val="1324"/>
</p:tagLst>
</file>

<file path=ppt/tags/tag8.xml><?xml version="1.0" encoding="utf-8"?>
<p:tagLst xmlns:a="http://schemas.openxmlformats.org/drawingml/2006/main" xmlns:r="http://schemas.openxmlformats.org/officeDocument/2006/relationships" xmlns:p="http://schemas.openxmlformats.org/presentationml/2006/main">
  <p:tag name="AS_UNIQUEID" val="541"/>
</p:tagLst>
</file>

<file path=ppt/tags/tag80.xml><?xml version="1.0" encoding="utf-8"?>
<p:tagLst xmlns:a="http://schemas.openxmlformats.org/drawingml/2006/main" xmlns:r="http://schemas.openxmlformats.org/officeDocument/2006/relationships" xmlns:p="http://schemas.openxmlformats.org/presentationml/2006/main">
  <p:tag name="AS_UNIQUEID" val="1325"/>
</p:tagLst>
</file>

<file path=ppt/tags/tag81.xml><?xml version="1.0" encoding="utf-8"?>
<p:tagLst xmlns:a="http://schemas.openxmlformats.org/drawingml/2006/main" xmlns:r="http://schemas.openxmlformats.org/officeDocument/2006/relationships" xmlns:p="http://schemas.openxmlformats.org/presentationml/2006/main">
  <p:tag name="AS_UNIQUEID" val="1326"/>
</p:tagLst>
</file>

<file path=ppt/tags/tag82.xml><?xml version="1.0" encoding="utf-8"?>
<p:tagLst xmlns:a="http://schemas.openxmlformats.org/drawingml/2006/main" xmlns:r="http://schemas.openxmlformats.org/officeDocument/2006/relationships" xmlns:p="http://schemas.openxmlformats.org/presentationml/2006/main">
  <p:tag name="AS_UNIQUEID" val="899"/>
</p:tagLst>
</file>

<file path=ppt/tags/tag83.xml><?xml version="1.0" encoding="utf-8"?>
<p:tagLst xmlns:a="http://schemas.openxmlformats.org/drawingml/2006/main" xmlns:r="http://schemas.openxmlformats.org/officeDocument/2006/relationships" xmlns:p="http://schemas.openxmlformats.org/presentationml/2006/main">
  <p:tag name="AS_UNIQUEID" val="900"/>
</p:tagLst>
</file>

<file path=ppt/tags/tag84.xml><?xml version="1.0" encoding="utf-8"?>
<p:tagLst xmlns:a="http://schemas.openxmlformats.org/drawingml/2006/main" xmlns:r="http://schemas.openxmlformats.org/officeDocument/2006/relationships" xmlns:p="http://schemas.openxmlformats.org/presentationml/2006/main">
  <p:tag name="AS_UNIQUEID" val="901"/>
</p:tagLst>
</file>

<file path=ppt/tags/tag85.xml><?xml version="1.0" encoding="utf-8"?>
<p:tagLst xmlns:a="http://schemas.openxmlformats.org/drawingml/2006/main" xmlns:r="http://schemas.openxmlformats.org/officeDocument/2006/relationships" xmlns:p="http://schemas.openxmlformats.org/presentationml/2006/main">
  <p:tag name="AS_UNIQUEID" val="902"/>
</p:tagLst>
</file>

<file path=ppt/tags/tag86.xml><?xml version="1.0" encoding="utf-8"?>
<p:tagLst xmlns:a="http://schemas.openxmlformats.org/drawingml/2006/main" xmlns:r="http://schemas.openxmlformats.org/officeDocument/2006/relationships" xmlns:p="http://schemas.openxmlformats.org/presentationml/2006/main">
  <p:tag name="AS_UNIQUEID" val="903"/>
</p:tagLst>
</file>

<file path=ppt/tags/tag87.xml><?xml version="1.0" encoding="utf-8"?>
<p:tagLst xmlns:a="http://schemas.openxmlformats.org/drawingml/2006/main" xmlns:r="http://schemas.openxmlformats.org/officeDocument/2006/relationships" xmlns:p="http://schemas.openxmlformats.org/presentationml/2006/main">
  <p:tag name="AS_UNIQUEID" val="904"/>
</p:tagLst>
</file>

<file path=ppt/tags/tag88.xml><?xml version="1.0" encoding="utf-8"?>
<p:tagLst xmlns:a="http://schemas.openxmlformats.org/drawingml/2006/main" xmlns:r="http://schemas.openxmlformats.org/officeDocument/2006/relationships" xmlns:p="http://schemas.openxmlformats.org/presentationml/2006/main">
  <p:tag name="AS_UNIQUEID" val="905"/>
</p:tagLst>
</file>

<file path=ppt/tags/tag89.xml><?xml version="1.0" encoding="utf-8"?>
<p:tagLst xmlns:a="http://schemas.openxmlformats.org/drawingml/2006/main" xmlns:r="http://schemas.openxmlformats.org/officeDocument/2006/relationships" xmlns:p="http://schemas.openxmlformats.org/presentationml/2006/main">
  <p:tag name="AS_UNIQUEID" val="906"/>
</p:tagLst>
</file>

<file path=ppt/tags/tag9.xml><?xml version="1.0" encoding="utf-8"?>
<p:tagLst xmlns:a="http://schemas.openxmlformats.org/drawingml/2006/main" xmlns:r="http://schemas.openxmlformats.org/officeDocument/2006/relationships" xmlns:p="http://schemas.openxmlformats.org/presentationml/2006/main">
  <p:tag name="AS_UNIQUEID" val="542"/>
</p:tagLst>
</file>

<file path=ppt/tags/tag90.xml><?xml version="1.0" encoding="utf-8"?>
<p:tagLst xmlns:a="http://schemas.openxmlformats.org/drawingml/2006/main" xmlns:r="http://schemas.openxmlformats.org/officeDocument/2006/relationships" xmlns:p="http://schemas.openxmlformats.org/presentationml/2006/main">
  <p:tag name="AS_UNIQUEID" val="1327"/>
</p:tagLst>
</file>

<file path=ppt/tags/tag91.xml><?xml version="1.0" encoding="utf-8"?>
<p:tagLst xmlns:a="http://schemas.openxmlformats.org/drawingml/2006/main" xmlns:r="http://schemas.openxmlformats.org/officeDocument/2006/relationships" xmlns:p="http://schemas.openxmlformats.org/presentationml/2006/main">
  <p:tag name="AS_UNIQUEID" val="1328"/>
</p:tagLst>
</file>

<file path=ppt/tags/tag92.xml><?xml version="1.0" encoding="utf-8"?>
<p:tagLst xmlns:a="http://schemas.openxmlformats.org/drawingml/2006/main" xmlns:r="http://schemas.openxmlformats.org/officeDocument/2006/relationships" xmlns:p="http://schemas.openxmlformats.org/presentationml/2006/main">
  <p:tag name="AS_UNIQUEID" val="1329"/>
</p:tagLst>
</file>

<file path=ppt/tags/tag93.xml><?xml version="1.0" encoding="utf-8"?>
<p:tagLst xmlns:a="http://schemas.openxmlformats.org/drawingml/2006/main" xmlns:r="http://schemas.openxmlformats.org/officeDocument/2006/relationships" xmlns:p="http://schemas.openxmlformats.org/presentationml/2006/main">
  <p:tag name="AS_UNIQUEID" val="912"/>
</p:tagLst>
</file>

<file path=ppt/tags/tag94.xml><?xml version="1.0" encoding="utf-8"?>
<p:tagLst xmlns:a="http://schemas.openxmlformats.org/drawingml/2006/main" xmlns:r="http://schemas.openxmlformats.org/officeDocument/2006/relationships" xmlns:p="http://schemas.openxmlformats.org/presentationml/2006/main">
  <p:tag name="AS_UNIQUEID" val="913"/>
</p:tagLst>
</file>

<file path=ppt/tags/tag95.xml><?xml version="1.0" encoding="utf-8"?>
<p:tagLst xmlns:a="http://schemas.openxmlformats.org/drawingml/2006/main" xmlns:r="http://schemas.openxmlformats.org/officeDocument/2006/relationships" xmlns:p="http://schemas.openxmlformats.org/presentationml/2006/main">
  <p:tag name="AS_UNIQUEID" val="914"/>
</p:tagLst>
</file>

<file path=ppt/tags/tag96.xml><?xml version="1.0" encoding="utf-8"?>
<p:tagLst xmlns:a="http://schemas.openxmlformats.org/drawingml/2006/main" xmlns:r="http://schemas.openxmlformats.org/officeDocument/2006/relationships" xmlns:p="http://schemas.openxmlformats.org/presentationml/2006/main">
  <p:tag name="AS_UNIQUEID" val="917"/>
</p:tagLst>
</file>

<file path=ppt/tags/tag97.xml><?xml version="1.0" encoding="utf-8"?>
<p:tagLst xmlns:a="http://schemas.openxmlformats.org/drawingml/2006/main" xmlns:r="http://schemas.openxmlformats.org/officeDocument/2006/relationships" xmlns:p="http://schemas.openxmlformats.org/presentationml/2006/main">
  <p:tag name="AS_UNIQUEID" val="918"/>
</p:tagLst>
</file>

<file path=ppt/tags/tag98.xml><?xml version="1.0" encoding="utf-8"?>
<p:tagLst xmlns:a="http://schemas.openxmlformats.org/drawingml/2006/main" xmlns:r="http://schemas.openxmlformats.org/officeDocument/2006/relationships" xmlns:p="http://schemas.openxmlformats.org/presentationml/2006/main">
  <p:tag name="AS_UNIQUEID" val="909"/>
</p:tagLst>
</file>

<file path=ppt/tags/tag99.xml><?xml version="1.0" encoding="utf-8"?>
<p:tagLst xmlns:a="http://schemas.openxmlformats.org/drawingml/2006/main" xmlns:r="http://schemas.openxmlformats.org/officeDocument/2006/relationships" xmlns:p="http://schemas.openxmlformats.org/presentationml/2006/main">
  <p:tag name="AS_UNIQUEID" val="9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1726</TotalTime>
  <Words>4813</Words>
  <Application>Microsoft Office PowerPoint</Application>
  <PresentationFormat>全屏显示(4:3)</PresentationFormat>
  <Paragraphs>656</Paragraphs>
  <Slides>89</Slides>
  <Notes>14</Notes>
  <HiddenSlides>1</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0</vt:i4>
      </vt:variant>
      <vt:variant>
        <vt:lpstr>幻灯片标题</vt:lpstr>
      </vt:variant>
      <vt:variant>
        <vt:i4>89</vt:i4>
      </vt:variant>
    </vt:vector>
  </HeadingPairs>
  <TitlesOfParts>
    <vt:vector size="114" baseType="lpstr">
      <vt:lpstr>等线</vt:lpstr>
      <vt:lpstr>仿宋</vt:lpstr>
      <vt:lpstr>黑体</vt:lpstr>
      <vt:lpstr>华文仿宋</vt:lpstr>
      <vt:lpstr>华文行楷</vt:lpstr>
      <vt:lpstr>华文楷体</vt:lpstr>
      <vt:lpstr>华文宋体</vt:lpstr>
      <vt:lpstr>华文新魏</vt:lpstr>
      <vt:lpstr>华文中宋</vt:lpstr>
      <vt:lpstr>楷体</vt:lpstr>
      <vt:lpstr>楷体_GB2312</vt:lpstr>
      <vt:lpstr>隶书</vt:lpstr>
      <vt:lpstr>宋体</vt:lpstr>
      <vt:lpstr>微软雅黑</vt:lpstr>
      <vt:lpstr>叶根友圆趣卡通体</vt:lpstr>
      <vt:lpstr>幼圆</vt:lpstr>
      <vt:lpstr>Arial</vt:lpstr>
      <vt:lpstr>Arial</vt:lpstr>
      <vt:lpstr>Calibri</vt:lpstr>
      <vt:lpstr>Calibri Light</vt:lpstr>
      <vt:lpstr>Garamond</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澳大利亚大陆缺少高大地形的原因？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User</cp:lastModifiedBy>
  <cp:revision>583</cp:revision>
  <dcterms:created xsi:type="dcterms:W3CDTF">2018-12-23T05:02:00Z</dcterms:created>
  <dcterms:modified xsi:type="dcterms:W3CDTF">2020-12-15T13:29:21Z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